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1.jpg" ContentType="image/jpg"/>
  <Override PartName="/ppt/media/image34.jpg" ContentType="image/jpg"/>
  <Override PartName="/ppt/media/image39.jpg" ContentType="image/jpg"/>
  <Override PartName="/ppt/media/image40.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notesSlides/notesSlide1.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8.jpg" ContentType="image/jpg"/>
  <Override PartName="/ppt/media/image59.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3.jpg" ContentType="image/jpg"/>
  <Override PartName="/ppt/media/image94.jpg" ContentType="image/jpg"/>
  <Override PartName="/ppt/media/image95.jpg" ContentType="image/jpg"/>
  <Override PartName="/ppt/media/image96.jpg" ContentType="image/jpg"/>
  <Override PartName="/ppt/media/image97.jpg" ContentType="image/jpg"/>
  <Override PartName="/ppt/notesSlides/notesSlide5.xml" ContentType="application/vnd.openxmlformats-officedocument.presentationml.notesSlide+xml"/>
  <Override PartName="/ppt/media/image98.jpg" ContentType="image/jpg"/>
  <Override PartName="/ppt/media/image99.jpg" ContentType="image/jpg"/>
  <Override PartName="/ppt/media/image100.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38.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0" r:id="rId3"/>
    <p:sldMasterId id="2147483732" r:id="rId4"/>
    <p:sldMasterId id="2147483744" r:id="rId5"/>
    <p:sldMasterId id="2147483756" r:id="rId6"/>
    <p:sldMasterId id="2147483768" r:id="rId7"/>
    <p:sldMasterId id="2147483780" r:id="rId8"/>
  </p:sldMasterIdLst>
  <p:notesMasterIdLst>
    <p:notesMasterId r:id="rId153"/>
  </p:notesMasterIdLst>
  <p:sldIdLst>
    <p:sldId id="449" r:id="rId9"/>
    <p:sldId id="272" r:id="rId10"/>
    <p:sldId id="258" r:id="rId11"/>
    <p:sldId id="257" r:id="rId12"/>
    <p:sldId id="259" r:id="rId13"/>
    <p:sldId id="260" r:id="rId14"/>
    <p:sldId id="261" r:id="rId15"/>
    <p:sldId id="268" r:id="rId16"/>
    <p:sldId id="269" r:id="rId17"/>
    <p:sldId id="262" r:id="rId18"/>
    <p:sldId id="265" r:id="rId19"/>
    <p:sldId id="263" r:id="rId20"/>
    <p:sldId id="266" r:id="rId21"/>
    <p:sldId id="264" r:id="rId22"/>
    <p:sldId id="267" r:id="rId23"/>
    <p:sldId id="270" r:id="rId24"/>
    <p:sldId id="271" r:id="rId25"/>
    <p:sldId id="275" r:id="rId26"/>
    <p:sldId id="274" r:id="rId27"/>
    <p:sldId id="273" r:id="rId28"/>
    <p:sldId id="276" r:id="rId29"/>
    <p:sldId id="288" r:id="rId30"/>
    <p:sldId id="277" r:id="rId31"/>
    <p:sldId id="287" r:id="rId32"/>
    <p:sldId id="278" r:id="rId33"/>
    <p:sldId id="279" r:id="rId34"/>
    <p:sldId id="280" r:id="rId35"/>
    <p:sldId id="281" r:id="rId36"/>
    <p:sldId id="282" r:id="rId37"/>
    <p:sldId id="283" r:id="rId38"/>
    <p:sldId id="284" r:id="rId39"/>
    <p:sldId id="285" r:id="rId40"/>
    <p:sldId id="286" r:id="rId41"/>
    <p:sldId id="289" r:id="rId42"/>
    <p:sldId id="290" r:id="rId43"/>
    <p:sldId id="291" r:id="rId44"/>
    <p:sldId id="292" r:id="rId45"/>
    <p:sldId id="293" r:id="rId46"/>
    <p:sldId id="294" r:id="rId47"/>
    <p:sldId id="297" r:id="rId48"/>
    <p:sldId id="298" r:id="rId49"/>
    <p:sldId id="300" r:id="rId50"/>
    <p:sldId id="302" r:id="rId51"/>
    <p:sldId id="303" r:id="rId52"/>
    <p:sldId id="304" r:id="rId53"/>
    <p:sldId id="306" r:id="rId54"/>
    <p:sldId id="307" r:id="rId55"/>
    <p:sldId id="308" r:id="rId56"/>
    <p:sldId id="309" r:id="rId57"/>
    <p:sldId id="310" r:id="rId58"/>
    <p:sldId id="312" r:id="rId59"/>
    <p:sldId id="315" r:id="rId60"/>
    <p:sldId id="316" r:id="rId61"/>
    <p:sldId id="317" r:id="rId62"/>
    <p:sldId id="328" r:id="rId63"/>
    <p:sldId id="329" r:id="rId64"/>
    <p:sldId id="330" r:id="rId65"/>
    <p:sldId id="331" r:id="rId66"/>
    <p:sldId id="332" r:id="rId67"/>
    <p:sldId id="333" r:id="rId68"/>
    <p:sldId id="440" r:id="rId69"/>
    <p:sldId id="387"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88" r:id="rId90"/>
    <p:sldId id="353" r:id="rId91"/>
    <p:sldId id="354" r:id="rId92"/>
    <p:sldId id="355" r:id="rId93"/>
    <p:sldId id="357" r:id="rId94"/>
    <p:sldId id="361" r:id="rId95"/>
    <p:sldId id="362" r:id="rId96"/>
    <p:sldId id="367" r:id="rId97"/>
    <p:sldId id="368" r:id="rId98"/>
    <p:sldId id="371" r:id="rId99"/>
    <p:sldId id="375" r:id="rId100"/>
    <p:sldId id="376" r:id="rId101"/>
    <p:sldId id="381" r:id="rId102"/>
    <p:sldId id="382" r:id="rId103"/>
    <p:sldId id="383" r:id="rId104"/>
    <p:sldId id="385" r:id="rId105"/>
    <p:sldId id="389" r:id="rId106"/>
    <p:sldId id="390" r:id="rId107"/>
    <p:sldId id="392" r:id="rId108"/>
    <p:sldId id="393" r:id="rId109"/>
    <p:sldId id="394" r:id="rId110"/>
    <p:sldId id="395" r:id="rId111"/>
    <p:sldId id="396" r:id="rId112"/>
    <p:sldId id="441" r:id="rId113"/>
    <p:sldId id="399" r:id="rId114"/>
    <p:sldId id="400" r:id="rId115"/>
    <p:sldId id="401" r:id="rId116"/>
    <p:sldId id="402" r:id="rId117"/>
    <p:sldId id="403" r:id="rId118"/>
    <p:sldId id="397" r:id="rId119"/>
    <p:sldId id="398" r:id="rId120"/>
    <p:sldId id="404" r:id="rId121"/>
    <p:sldId id="405" r:id="rId122"/>
    <p:sldId id="409" r:id="rId123"/>
    <p:sldId id="410" r:id="rId124"/>
    <p:sldId id="407" r:id="rId125"/>
    <p:sldId id="408" r:id="rId126"/>
    <p:sldId id="411" r:id="rId127"/>
    <p:sldId id="412" r:id="rId128"/>
    <p:sldId id="413" r:id="rId129"/>
    <p:sldId id="414" r:id="rId130"/>
    <p:sldId id="415" r:id="rId131"/>
    <p:sldId id="416" r:id="rId132"/>
    <p:sldId id="417" r:id="rId133"/>
    <p:sldId id="418" r:id="rId134"/>
    <p:sldId id="419" r:id="rId135"/>
    <p:sldId id="420" r:id="rId136"/>
    <p:sldId id="421" r:id="rId137"/>
    <p:sldId id="422" r:id="rId138"/>
    <p:sldId id="423" r:id="rId139"/>
    <p:sldId id="429" r:id="rId140"/>
    <p:sldId id="424" r:id="rId141"/>
    <p:sldId id="425" r:id="rId142"/>
    <p:sldId id="430" r:id="rId143"/>
    <p:sldId id="431" r:id="rId144"/>
    <p:sldId id="432" r:id="rId145"/>
    <p:sldId id="433" r:id="rId146"/>
    <p:sldId id="434" r:id="rId147"/>
    <p:sldId id="435" r:id="rId148"/>
    <p:sldId id="439" r:id="rId149"/>
    <p:sldId id="443" r:id="rId150"/>
    <p:sldId id="444" r:id="rId151"/>
    <p:sldId id="445" r:id="rId1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173" autoAdjust="0"/>
  </p:normalViewPr>
  <p:slideViewPr>
    <p:cSldViewPr>
      <p:cViewPr varScale="1">
        <p:scale>
          <a:sx n="105" d="100"/>
          <a:sy n="105" d="100"/>
        </p:scale>
        <p:origin x="701" y="6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viewProps" Target="view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theme" Target="theme/them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presProps" Target="pres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E2B4E-2D7E-4BF9-A832-B84E19A2FDAE}" type="datetimeFigureOut">
              <a:rPr lang="en-IN" smtClean="0"/>
              <a:t>09-10-2022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BE5433-BE4A-4008-8C92-331077125743}" type="slidenum">
              <a:rPr lang="en-IN" smtClean="0"/>
              <a:t>‹#›</a:t>
            </a:fld>
            <a:endParaRPr lang="en-IN"/>
          </a:p>
        </p:txBody>
      </p:sp>
    </p:spTree>
    <p:extLst>
      <p:ext uri="{BB962C8B-B14F-4D97-AF65-F5344CB8AC3E}">
        <p14:creationId xmlns:p14="http://schemas.microsoft.com/office/powerpoint/2010/main" val="410808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52</a:t>
            </a:fld>
            <a:endParaRPr lang="en-IN"/>
          </a:p>
        </p:txBody>
      </p:sp>
    </p:spTree>
    <p:extLst>
      <p:ext uri="{BB962C8B-B14F-4D97-AF65-F5344CB8AC3E}">
        <p14:creationId xmlns:p14="http://schemas.microsoft.com/office/powerpoint/2010/main" val="62333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76</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78</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6955C1-9985-49D9-8C9C-E9D8D716912A}" type="slidenum">
              <a:rPr lang="en-US" smtClean="0"/>
              <a:t>80</a:t>
            </a:fld>
            <a:endParaRPr lang="en-US"/>
          </a:p>
        </p:txBody>
      </p:sp>
    </p:spTree>
    <p:extLst>
      <p:ext uri="{BB962C8B-B14F-4D97-AF65-F5344CB8AC3E}">
        <p14:creationId xmlns:p14="http://schemas.microsoft.com/office/powerpoint/2010/main" val="94572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90</a:t>
            </a:fld>
            <a:endParaRPr lang="en-IN"/>
          </a:p>
        </p:txBody>
      </p:sp>
    </p:spTree>
    <p:extLst>
      <p:ext uri="{BB962C8B-B14F-4D97-AF65-F5344CB8AC3E}">
        <p14:creationId xmlns:p14="http://schemas.microsoft.com/office/powerpoint/2010/main" val="9919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C658F-0A48-454F-A27C-2C99147A8AA5}" type="slidenum">
              <a:rPr lang="en-IN" smtClean="0"/>
              <a:t>133</a:t>
            </a:fld>
            <a:endParaRPr lang="en-IN"/>
          </a:p>
        </p:txBody>
      </p:sp>
    </p:spTree>
    <p:extLst>
      <p:ext uri="{BB962C8B-B14F-4D97-AF65-F5344CB8AC3E}">
        <p14:creationId xmlns:p14="http://schemas.microsoft.com/office/powerpoint/2010/main" val="74745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140</a:t>
            </a:fld>
            <a:endParaRPr lang="en-IN"/>
          </a:p>
        </p:txBody>
      </p:sp>
    </p:spTree>
    <p:extLst>
      <p:ext uri="{BB962C8B-B14F-4D97-AF65-F5344CB8AC3E}">
        <p14:creationId xmlns:p14="http://schemas.microsoft.com/office/powerpoint/2010/main" val="214390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142</a:t>
            </a:fld>
            <a:endParaRPr lang="en-IN"/>
          </a:p>
        </p:txBody>
      </p:sp>
    </p:spTree>
    <p:extLst>
      <p:ext uri="{BB962C8B-B14F-4D97-AF65-F5344CB8AC3E}">
        <p14:creationId xmlns:p14="http://schemas.microsoft.com/office/powerpoint/2010/main" val="196948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6BE5433-BE4A-4008-8C92-331077125743}" type="slidenum">
              <a:rPr lang="en-IN" smtClean="0"/>
              <a:t>143</a:t>
            </a:fld>
            <a:endParaRPr lang="en-IN"/>
          </a:p>
        </p:txBody>
      </p:sp>
    </p:spTree>
    <p:extLst>
      <p:ext uri="{BB962C8B-B14F-4D97-AF65-F5344CB8AC3E}">
        <p14:creationId xmlns:p14="http://schemas.microsoft.com/office/powerpoint/2010/main" val="196948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408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967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183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55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520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73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8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1122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9139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37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2341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29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221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33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4" y="1086978"/>
            <a:ext cx="9021537" cy="11455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4" y="1047541"/>
            <a:ext cx="9021537" cy="90435"/>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4" y="2232488"/>
            <a:ext cx="9021537" cy="8289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129449"/>
            <a:ext cx="8229600" cy="1102519"/>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085850"/>
            <a:ext cx="777240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52318"/>
            <a:ext cx="9013372"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714376"/>
            <a:ext cx="7772400" cy="1021556"/>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1910954"/>
            <a:ext cx="7772400" cy="1003697"/>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a:xfrm>
            <a:off x="800100" y="4629150"/>
            <a:ext cx="4000500" cy="342900"/>
          </a:xfrm>
        </p:spPr>
        <p:txBody>
          <a:bodyPr/>
          <a:lstStyle/>
          <a:p>
            <a:endParaRPr lang="en-US"/>
          </a:p>
        </p:txBody>
      </p:sp>
      <p:sp>
        <p:nvSpPr>
          <p:cNvPr id="7" name="Rectangle 6"/>
          <p:cNvSpPr/>
          <p:nvPr/>
        </p:nvSpPr>
        <p:spPr>
          <a:xfrm flipV="1">
            <a:off x="69415" y="1782623"/>
            <a:ext cx="9013515"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9" y="1756108"/>
            <a:ext cx="9013781"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9" y="1851660"/>
            <a:ext cx="9014621" cy="342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085850"/>
            <a:ext cx="3749040" cy="3429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04788"/>
            <a:ext cx="7772400" cy="85725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085850"/>
            <a:ext cx="3733800" cy="5715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1685925"/>
            <a:ext cx="3733800" cy="29146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8977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04788"/>
            <a:ext cx="7772400" cy="85725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200150"/>
            <a:ext cx="1905000" cy="337185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200150"/>
            <a:ext cx="5715000" cy="337185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675413"/>
            <a:ext cx="7315200" cy="391716"/>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4084369"/>
            <a:ext cx="7315200" cy="51435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a:xfrm>
            <a:off x="914400" y="4629150"/>
            <a:ext cx="3886200" cy="342900"/>
          </a:xfrm>
        </p:spPr>
        <p:txBody>
          <a:bodyPr/>
          <a:lstStyle/>
          <a:p>
            <a:endParaRPr lang="en-US"/>
          </a:p>
        </p:txBody>
      </p:sp>
      <p:sp>
        <p:nvSpPr>
          <p:cNvPr id="7" name="Slide Number Placeholder 6"/>
          <p:cNvSpPr>
            <a:spLocks noGrp="1"/>
          </p:cNvSpPr>
          <p:nvPr>
            <p:ph type="sldNum" sz="quarter" idx="12"/>
          </p:nvPr>
        </p:nvSpPr>
        <p:spPr>
          <a:xfrm>
            <a:off x="146304" y="4656582"/>
            <a:ext cx="457200" cy="342900"/>
          </a:xfrm>
        </p:spPr>
        <p:txBody>
          <a:bodyPr/>
          <a:lstStyle/>
          <a:p>
            <a:fld id="{B6F15528-21DE-4FAA-801E-634DDDAF4B2B}" type="slidenum">
              <a:rPr lang="en-US" smtClean="0"/>
              <a:pPr/>
              <a:t>‹#›</a:t>
            </a:fld>
            <a:endParaRPr lang="en-US"/>
          </a:p>
        </p:txBody>
      </p:sp>
      <p:sp>
        <p:nvSpPr>
          <p:cNvPr id="11" name="Rectangle 10"/>
          <p:cNvSpPr/>
          <p:nvPr/>
        </p:nvSpPr>
        <p:spPr>
          <a:xfrm flipV="1">
            <a:off x="68307" y="3512666"/>
            <a:ext cx="9006840" cy="6858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11" y="3487857"/>
            <a:ext cx="9006639" cy="3428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3" y="3579920"/>
            <a:ext cx="9006637" cy="3660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11" y="50007"/>
            <a:ext cx="9001873" cy="3436144"/>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1168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1"/>
            <a:ext cx="7772400" cy="3428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2"/>
            <a:ext cx="7772400" cy="3240881"/>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8011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3" y="2206952"/>
            <a:ext cx="7147931"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208476"/>
            <a:ext cx="1190348" cy="1844802"/>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2352494"/>
            <a:ext cx="910224" cy="1556766"/>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6" y="2291717"/>
            <a:ext cx="6947845"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3468951"/>
            <a:ext cx="762000" cy="3429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3419459"/>
            <a:ext cx="6755166"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2354580"/>
            <a:ext cx="6760868"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3486150"/>
            <a:ext cx="6553200" cy="3429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2420276"/>
            <a:ext cx="6629400" cy="9144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3" name="Rectangle 12"/>
          <p:cNvSpPr/>
          <p:nvPr/>
        </p:nvSpPr>
        <p:spPr>
          <a:xfrm>
            <a:off x="451976" y="2209800"/>
            <a:ext cx="8265160" cy="184785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2286002"/>
            <a:ext cx="8033800" cy="168401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2400301"/>
            <a:ext cx="7696200" cy="97155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3406142"/>
            <a:ext cx="7818120" cy="4982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3455634"/>
            <a:ext cx="7696200" cy="392837"/>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60" y="2343150"/>
            <a:ext cx="7817599" cy="155829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p>
            <a:r>
              <a:rPr lang="en-US"/>
              <a:t>Click to edit Master title style</a:t>
            </a:r>
          </a:p>
        </p:txBody>
      </p:sp>
      <p:sp>
        <p:nvSpPr>
          <p:cNvPr id="3" name="Content Placeholder 2"/>
          <p:cNvSpPr>
            <a:spLocks noGrp="1"/>
          </p:cNvSpPr>
          <p:nvPr>
            <p:ph sz="half" idx="1"/>
          </p:nvPr>
        </p:nvSpPr>
        <p:spPr>
          <a:xfrm>
            <a:off x="426128"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89303"/>
            <a:ext cx="4038600" cy="330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306280"/>
            <a:ext cx="8260672" cy="77957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291828"/>
            <a:ext cx="4040188"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1828801"/>
            <a:ext cx="4040188"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291828"/>
            <a:ext cx="4041775" cy="47982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28801"/>
            <a:ext cx="4041775" cy="27658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044154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514351"/>
            <a:ext cx="4572000" cy="39433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129284"/>
            <a:ext cx="2716566" cy="26426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231854"/>
            <a:ext cx="2483254" cy="2425746"/>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228850"/>
            <a:ext cx="2298634" cy="131445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300735"/>
            <a:ext cx="2298634" cy="893715"/>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466079"/>
            <a:ext cx="7772400" cy="3248673"/>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3714750"/>
            <a:ext cx="7772400" cy="10287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2" y="3771901"/>
            <a:ext cx="7600765" cy="902193"/>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4229100"/>
            <a:ext cx="7328514" cy="338772"/>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3806190"/>
            <a:ext cx="7946136" cy="82296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4242418"/>
            <a:ext cx="7244736" cy="301286"/>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3829051"/>
            <a:ext cx="7328514" cy="392282"/>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171451"/>
            <a:ext cx="1859280" cy="4591976"/>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8" y="263558"/>
            <a:ext cx="1672235" cy="4407763"/>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80" y="296571"/>
            <a:ext cx="1485531" cy="43417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85751"/>
            <a:ext cx="6172200" cy="4343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5143500"/>
          </a:xfrm>
          <a:prstGeom prst="rect">
            <a:avLst/>
          </a:prstGeom>
        </p:spPr>
      </p:pic>
      <p:sp>
        <p:nvSpPr>
          <p:cNvPr id="3" name="Subtitle 2"/>
          <p:cNvSpPr>
            <a:spLocks noGrp="1"/>
          </p:cNvSpPr>
          <p:nvPr>
            <p:ph type="subTitle" idx="1"/>
          </p:nvPr>
        </p:nvSpPr>
        <p:spPr>
          <a:xfrm>
            <a:off x="2438400" y="2686050"/>
            <a:ext cx="3962400" cy="16002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438400" y="1085850"/>
            <a:ext cx="3962400" cy="16002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582991" y="4819652"/>
            <a:ext cx="2819399" cy="95249"/>
          </a:xfrm>
        </p:spPr>
        <p:txBody>
          <a:bodyPr/>
          <a:lstStyle/>
          <a:p>
            <a:fld id="{1D8BD707-D9CF-40AE-B4C6-C98DA3205C09}" type="datetimeFigureOut">
              <a:rPr lang="en-US" smtClean="0"/>
              <a:pPr/>
              <a:t>10/9/2022</a:t>
            </a:fld>
            <a:endParaRPr lang="en-US"/>
          </a:p>
        </p:txBody>
      </p:sp>
      <p:sp>
        <p:nvSpPr>
          <p:cNvPr id="14" name="Slide Number Placeholder 13"/>
          <p:cNvSpPr>
            <a:spLocks noGrp="1"/>
          </p:cNvSpPr>
          <p:nvPr>
            <p:ph type="sldNum" sz="quarter" idx="11"/>
          </p:nvPr>
        </p:nvSpPr>
        <p:spPr>
          <a:xfrm>
            <a:off x="6414976" y="4800600"/>
            <a:ext cx="457200" cy="114300"/>
          </a:xfrm>
        </p:spPr>
        <p:txBody>
          <a:bodyPr/>
          <a:lstStyle>
            <a:lvl1pPr algn="r">
              <a:defRPr/>
            </a:lvl1p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a:xfrm>
            <a:off x="3581403" y="4722186"/>
            <a:ext cx="2820987" cy="114300"/>
          </a:xfrm>
        </p:spPr>
        <p:txBody>
          <a:body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2"/>
            <a:ext cx="3657600" cy="428624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1" name="Slide Number Placeholder 10"/>
          <p:cNvSpPr>
            <a:spLocks noGrp="1"/>
          </p:cNvSpPr>
          <p:nvPr>
            <p:ph type="sldNum" sz="quarter" idx="11"/>
          </p:nvPr>
        </p:nvSpPr>
        <p:spPr/>
        <p:txBody>
          <a:bodyPr/>
          <a:lstStyle/>
          <a:p>
            <a:fld id="{B6F15528-21DE-4FAA-801E-634DDDAF4B2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5143500"/>
          </a:xfrm>
          <a:prstGeom prst="rect">
            <a:avLst/>
          </a:prstGeom>
        </p:spPr>
      </p:pic>
      <p:sp>
        <p:nvSpPr>
          <p:cNvPr id="12" name="Date Placeholder 11"/>
          <p:cNvSpPr>
            <a:spLocks noGrp="1"/>
          </p:cNvSpPr>
          <p:nvPr>
            <p:ph type="dt" sz="half" idx="10"/>
          </p:nvPr>
        </p:nvSpPr>
        <p:spPr>
          <a:xfrm>
            <a:off x="839791" y="4819652"/>
            <a:ext cx="2819399" cy="95249"/>
          </a:xfrm>
        </p:spPr>
        <p:txBody>
          <a:bodyPr/>
          <a:lstStyle/>
          <a:p>
            <a:fld id="{1D8BD707-D9CF-40AE-B4C6-C98DA3205C09}" type="datetimeFigureOut">
              <a:rPr lang="en-US" smtClean="0"/>
              <a:pPr/>
              <a:t>10/9/2022</a:t>
            </a:fld>
            <a:endParaRPr lang="en-US"/>
          </a:p>
        </p:txBody>
      </p:sp>
      <p:sp>
        <p:nvSpPr>
          <p:cNvPr id="13" name="Slide Number Placeholder 12"/>
          <p:cNvSpPr>
            <a:spLocks noGrp="1"/>
          </p:cNvSpPr>
          <p:nvPr>
            <p:ph type="sldNum" sz="quarter" idx="11"/>
          </p:nvPr>
        </p:nvSpPr>
        <p:spPr>
          <a:xfrm>
            <a:off x="4116388" y="4800600"/>
            <a:ext cx="533400" cy="114300"/>
          </a:xfrm>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838203" y="4722186"/>
            <a:ext cx="2820987" cy="114300"/>
          </a:xfrm>
        </p:spPr>
        <p:txBody>
          <a:bodyPr/>
          <a:lstStyle/>
          <a:p>
            <a:endParaRPr lang="en-US"/>
          </a:p>
        </p:txBody>
      </p:sp>
      <p:sp>
        <p:nvSpPr>
          <p:cNvPr id="15" name="Title 14"/>
          <p:cNvSpPr>
            <a:spLocks noGrp="1"/>
          </p:cNvSpPr>
          <p:nvPr>
            <p:ph type="title"/>
          </p:nvPr>
        </p:nvSpPr>
        <p:spPr>
          <a:xfrm>
            <a:off x="457200" y="1371600"/>
            <a:ext cx="3200400" cy="1314450"/>
          </a:xfrm>
        </p:spPr>
        <p:txBody>
          <a:bodyPr anchor="b"/>
          <a:lstStyle/>
          <a:p>
            <a:r>
              <a:rPr lang="en-US"/>
              <a:t>Click to edit Master title style</a:t>
            </a:r>
          </a:p>
        </p:txBody>
      </p:sp>
      <p:sp>
        <p:nvSpPr>
          <p:cNvPr id="3" name="Text Placeholder 2"/>
          <p:cNvSpPr>
            <a:spLocks noGrp="1"/>
          </p:cNvSpPr>
          <p:nvPr>
            <p:ph type="body" sz="quarter" idx="13"/>
          </p:nvPr>
        </p:nvSpPr>
        <p:spPr>
          <a:xfrm>
            <a:off x="457203" y="2683669"/>
            <a:ext cx="3200645" cy="1094825"/>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57175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 y="342900"/>
            <a:ext cx="3124200" cy="200025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9" name="Date Placeholder 8"/>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3" name="Slide Number Placeholder 12"/>
          <p:cNvSpPr>
            <a:spLocks noGrp="1"/>
          </p:cNvSpPr>
          <p:nvPr>
            <p:ph type="sldNum" sz="quarter" idx="11"/>
          </p:nvPr>
        </p:nvSpPr>
        <p:spPr/>
        <p:txBody>
          <a:body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81520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06428"/>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506466"/>
            <a:ext cx="3581400" cy="1893834"/>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199" y="2571751"/>
            <a:ext cx="3581400" cy="30837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199" y="2880122"/>
            <a:ext cx="3581400" cy="1886399"/>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876800" y="342902"/>
            <a:ext cx="2819400" cy="4286249"/>
          </a:xfrm>
        </p:spPr>
        <p:txBody>
          <a:bodyPr/>
          <a:lstStyle/>
          <a:p>
            <a:r>
              <a:rPr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342900"/>
            <a:ext cx="3962400" cy="428625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D8BD707-D9CF-40AE-B4C6-C98DA3205C09}" type="datetimeFigureOut">
              <a:rPr lang="en-US" smtClean="0"/>
              <a:pPr/>
              <a:t>10/9/2022</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257300"/>
            <a:ext cx="2514600" cy="1406128"/>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04800" y="1257300"/>
            <a:ext cx="4700016" cy="26289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6" name="Slide Number Placeholder 15"/>
          <p:cNvSpPr>
            <a:spLocks noGrp="1"/>
          </p:cNvSpPr>
          <p:nvPr>
            <p:ph type="sldNum" sz="quarter" idx="11"/>
          </p:nvPr>
        </p:nvSpPr>
        <p:spPr/>
        <p:txBody>
          <a:bodyPr/>
          <a:lstStyle/>
          <a:p>
            <a:fld id="{B6F15528-21DE-4FAA-801E-634DDDAF4B2B}"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3" y="1257300"/>
            <a:ext cx="4696967" cy="2628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181600" y="1257301"/>
            <a:ext cx="2514600" cy="1406979"/>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486400" y="2664280"/>
            <a:ext cx="2209800" cy="1221921"/>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7" name="Slide Number Placeholder 16"/>
          <p:cNvSpPr>
            <a:spLocks noGrp="1"/>
          </p:cNvSpPr>
          <p:nvPr>
            <p:ph type="sldNum" sz="quarter" idx="11"/>
          </p:nvPr>
        </p:nvSpPr>
        <p:spPr/>
        <p:txBody>
          <a:bodyPr/>
          <a:lstStyle/>
          <a:p>
            <a:fld id="{B6F15528-21DE-4FAA-801E-634DDDAF4B2B}"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14" name="Slide Number Placeholder 13"/>
          <p:cNvSpPr>
            <a:spLocks noGrp="1"/>
          </p:cNvSpPr>
          <p:nvPr>
            <p:ph type="sldNum" sz="quarter" idx="11"/>
          </p:nvPr>
        </p:nvSpPr>
        <p:spPr/>
        <p:txBody>
          <a:bodyPr/>
          <a:lstStyle/>
          <a:p>
            <a:fld id="{B6F15528-21DE-4FAA-801E-634DDDAF4B2B}" type="slidenum">
              <a:rPr lang="en-US" smtClean="0"/>
              <a:pPr/>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1"/>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20"/>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4"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7"/>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4"/>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13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9"/>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3"/>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9"/>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22858"/>
            <a:ext cx="9067800" cy="5166955"/>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3" name="Rectangle 112"/>
          <p:cNvSpPr/>
          <p:nvPr/>
        </p:nvSpPr>
        <p:spPr>
          <a:xfrm>
            <a:off x="0" y="1428750"/>
            <a:ext cx="4953000" cy="234315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1543050"/>
            <a:ext cx="4801394" cy="2115741"/>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1597819"/>
            <a:ext cx="4419600" cy="1200245"/>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2800350"/>
            <a:ext cx="4419600" cy="8001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6152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22859"/>
            <a:ext cx="9067799" cy="363474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3233376"/>
            <a:ext cx="9144000" cy="14287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3290526"/>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4603785"/>
            <a:ext cx="914400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4216023"/>
            <a:ext cx="8305800" cy="310987"/>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3347676"/>
            <a:ext cx="8305800" cy="85725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04788"/>
            <a:ext cx="548640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7" name="Rectangle 36"/>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426464"/>
            <a:ext cx="2377440" cy="10287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5164"/>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285750"/>
            <a:ext cx="5562600" cy="42291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3" name="Rectangle 32"/>
          <p:cNvSpPr/>
          <p:nvPr/>
        </p:nvSpPr>
        <p:spPr>
          <a:xfrm>
            <a:off x="0" y="1172718"/>
            <a:ext cx="2761488" cy="248488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505347" y="2415905"/>
            <a:ext cx="226314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284732"/>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3550158"/>
            <a:ext cx="2651760" cy="11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428750"/>
            <a:ext cx="2377440" cy="10287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2457450"/>
            <a:ext cx="2377440" cy="10287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D8BD707-D9CF-40AE-B4C6-C98DA3205C09}" type="datetimeFigureOut">
              <a:rPr lang="en-US" smtClean="0"/>
              <a:pPr/>
              <a:t>10/9/2022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8445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1D8BD707-D9CF-40AE-B4C6-C98DA3205C09}" type="datetimeFigureOut">
              <a:rPr lang="en-US" smtClean="0"/>
              <a:pPr/>
              <a:t>10/9/2022</a:t>
            </a:fld>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62314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52316"/>
            <a:ext cx="9013372" cy="5020056"/>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05979"/>
            <a:ext cx="7772400" cy="85725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085850"/>
            <a:ext cx="7772400" cy="3429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4643437"/>
            <a:ext cx="2476500" cy="357188"/>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10/9/2022</a:t>
            </a:fld>
            <a:endParaRPr lang="en-US"/>
          </a:p>
        </p:txBody>
      </p:sp>
      <p:sp>
        <p:nvSpPr>
          <p:cNvPr id="3" name="Footer Placeholder 2"/>
          <p:cNvSpPr>
            <a:spLocks noGrp="1"/>
          </p:cNvSpPr>
          <p:nvPr>
            <p:ph type="ftr" sz="quarter" idx="3"/>
          </p:nvPr>
        </p:nvSpPr>
        <p:spPr>
          <a:xfrm>
            <a:off x="914400" y="4629150"/>
            <a:ext cx="3962400" cy="3429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4657725"/>
            <a:ext cx="457200" cy="3429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5" y="4368484"/>
            <a:ext cx="986791" cy="365125"/>
          </a:xfrm>
          <a:prstGeom prst="rect">
            <a:avLst/>
          </a:prstGeom>
        </p:spPr>
        <p:txBody>
          <a:bodyPr vert="horz" lIns="91440" tIns="45720" rIns="91440" bIns="45720" rtlCol="0" anchor="ctr"/>
          <a:lstStyle>
            <a:lvl1pPr algn="l">
              <a:defRPr sz="2400" b="1">
                <a:solidFill>
                  <a:schemeClr val="tx2"/>
                </a:solidFill>
              </a:defRPr>
            </a:lvl1pPr>
          </a:lstStyle>
          <a:p>
            <a:fld id="{B6F15528-21DE-4FAA-801E-634DDDAF4B2B}"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76200"/>
            <a:ext cx="8961120" cy="499872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314451"/>
            <a:ext cx="8229600" cy="3280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08625"/>
            <a:ext cx="8595360" cy="99441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279647"/>
            <a:ext cx="8380520" cy="83894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306280"/>
            <a:ext cx="8260672" cy="779570"/>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6" y="0"/>
            <a:ext cx="320307" cy="5143500"/>
          </a:xfrm>
          <a:prstGeom prst="rect">
            <a:avLst/>
          </a:prstGeom>
        </p:spPr>
      </p:pic>
      <p:sp>
        <p:nvSpPr>
          <p:cNvPr id="2" name="Title Placeholder 1"/>
          <p:cNvSpPr>
            <a:spLocks noGrp="1"/>
          </p:cNvSpPr>
          <p:nvPr>
            <p:ph type="title"/>
          </p:nvPr>
        </p:nvSpPr>
        <p:spPr>
          <a:xfrm>
            <a:off x="4876800" y="342900"/>
            <a:ext cx="2819400" cy="4286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342902"/>
            <a:ext cx="3657600" cy="428624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772400" y="4800600"/>
            <a:ext cx="533400" cy="1143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B6F15528-21DE-4FAA-801E-634DDDAF4B2B}" type="slidenum">
              <a:rPr lang="en-US" smtClean="0"/>
              <a:pPr/>
              <a:t>‹#›</a:t>
            </a:fld>
            <a:endParaRPr lang="en-US"/>
          </a:p>
        </p:txBody>
      </p:sp>
      <p:sp>
        <p:nvSpPr>
          <p:cNvPr id="9" name="Date Placeholder 8"/>
          <p:cNvSpPr>
            <a:spLocks noGrp="1"/>
          </p:cNvSpPr>
          <p:nvPr>
            <p:ph type="dt" sz="half" idx="2"/>
          </p:nvPr>
        </p:nvSpPr>
        <p:spPr>
          <a:xfrm>
            <a:off x="4876804" y="4819652"/>
            <a:ext cx="2819399" cy="9524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1D8BD707-D9CF-40AE-B4C6-C98DA3205C09}" type="datetimeFigureOut">
              <a:rPr lang="en-US" smtClean="0"/>
              <a:pPr/>
              <a:t>10/9/2022</a:t>
            </a:fld>
            <a:endParaRPr lang="en-US"/>
          </a:p>
        </p:txBody>
      </p:sp>
      <p:sp>
        <p:nvSpPr>
          <p:cNvPr id="10" name="Footer Placeholder 9"/>
          <p:cNvSpPr>
            <a:spLocks noGrp="1"/>
          </p:cNvSpPr>
          <p:nvPr>
            <p:ph type="ftr" sz="quarter" idx="3"/>
          </p:nvPr>
        </p:nvSpPr>
        <p:spPr>
          <a:xfrm>
            <a:off x="4875216" y="4722186"/>
            <a:ext cx="2820987" cy="1143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02870"/>
            <a:ext cx="8869680" cy="493776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34306"/>
            <a:ext cx="2133600" cy="273844"/>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10/9/2022</a:t>
            </a:fld>
            <a:endParaRPr lang="en-US"/>
          </a:p>
        </p:txBody>
      </p:sp>
      <p:sp>
        <p:nvSpPr>
          <p:cNvPr id="5" name="Footer Placeholder 4"/>
          <p:cNvSpPr>
            <a:spLocks noGrp="1"/>
          </p:cNvSpPr>
          <p:nvPr>
            <p:ph type="ftr" sz="quarter" idx="3"/>
          </p:nvPr>
        </p:nvSpPr>
        <p:spPr>
          <a:xfrm>
            <a:off x="2831123" y="4734306"/>
            <a:ext cx="3481754" cy="273844"/>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4734306"/>
            <a:ext cx="2133600" cy="273844"/>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2.xml"/><Relationship Id="rId5" Type="http://schemas.openxmlformats.org/officeDocument/2006/relationships/image" Target="../media/image116.jpeg"/><Relationship Id="rId4" Type="http://schemas.openxmlformats.org/officeDocument/2006/relationships/image" Target="../media/image115.jpe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fif"/><Relationship Id="rId1" Type="http://schemas.openxmlformats.org/officeDocument/2006/relationships/slideLayout" Target="../slideLayouts/slideLayout62.xml"/><Relationship Id="rId4" Type="http://schemas.microsoft.com/office/2007/relationships/hdphoto" Target="../media/hdphoto16.wdp"/></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62.xml"/><Relationship Id="rId5" Type="http://schemas.openxmlformats.org/officeDocument/2006/relationships/image" Target="../media/image121.jpg"/><Relationship Id="rId4" Type="http://schemas.microsoft.com/office/2007/relationships/hdphoto" Target="../media/hdphoto17.wdp"/></Relationships>
</file>

<file path=ppt/slides/_rels/slide11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62.xml"/><Relationship Id="rId5" Type="http://schemas.microsoft.com/office/2007/relationships/hdphoto" Target="../media/hdphoto18.wdp"/><Relationship Id="rId4" Type="http://schemas.openxmlformats.org/officeDocument/2006/relationships/image" Target="../media/image127.png"/></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png"/><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7.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jpg"/><Relationship Id="rId1" Type="http://schemas.openxmlformats.org/officeDocument/2006/relationships/slideLayout" Target="../slideLayouts/slideLayout57.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5.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5.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5.wdp"/></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85.png"/><Relationship Id="rId4" Type="http://schemas.microsoft.com/office/2007/relationships/hdphoto" Target="../media/hdphoto11.wdp"/></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hyperlink" Target="https://techterms.com/definition/analog" TargetMode="External"/><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90.png"/><Relationship Id="rId4" Type="http://schemas.openxmlformats.org/officeDocument/2006/relationships/hyperlink" Target="https://techterms.com/definition/digita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9.jpg"/></Relationships>
</file>

<file path=ppt/slides/_rels/slide9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3909-C516-5CBC-1381-964F54505DD0}"/>
              </a:ext>
            </a:extLst>
          </p:cNvPr>
          <p:cNvSpPr>
            <a:spLocks noGrp="1"/>
          </p:cNvSpPr>
          <p:nvPr>
            <p:ph type="ctrTitle"/>
          </p:nvPr>
        </p:nvSpPr>
        <p:spPr/>
        <p:txBody>
          <a:bodyPr/>
          <a:lstStyle/>
          <a:p>
            <a:r>
              <a:rPr lang="en-US" sz="4400" b="1" dirty="0">
                <a:solidFill>
                  <a:schemeClr val="bg1"/>
                </a:solidFill>
              </a:rPr>
              <a:t>COMPUTER NETWORK</a:t>
            </a:r>
            <a:br>
              <a:rPr lang="en-US" sz="4400" b="1" dirty="0">
                <a:solidFill>
                  <a:schemeClr val="bg1"/>
                </a:solidFill>
              </a:rPr>
            </a:br>
            <a:endParaRPr lang="en-IN" dirty="0"/>
          </a:p>
        </p:txBody>
      </p:sp>
      <p:sp>
        <p:nvSpPr>
          <p:cNvPr id="8" name="Subtitle 7">
            <a:extLst>
              <a:ext uri="{FF2B5EF4-FFF2-40B4-BE49-F238E27FC236}">
                <a16:creationId xmlns:a16="http://schemas.microsoft.com/office/drawing/2014/main" id="{32AE1246-D35E-1F11-1075-173B0EA4CD7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761617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6656546" cy="502061"/>
          </a:xfrm>
          <a:prstGeom prst="rect">
            <a:avLst/>
          </a:prstGeom>
        </p:spPr>
        <p:txBody>
          <a:bodyPr vert="horz" wrap="square" lIns="0" tIns="9525" rIns="0" bIns="0" rtlCol="0">
            <a:spAutoFit/>
          </a:bodyPr>
          <a:lstStyle/>
          <a:p>
            <a:pPr marL="9525">
              <a:spcBef>
                <a:spcPts val="75"/>
              </a:spcBef>
            </a:pPr>
            <a:r>
              <a:rPr sz="3200" spc="-4" dirty="0">
                <a:solidFill>
                  <a:schemeClr val="bg1"/>
                </a:solidFill>
                <a:latin typeface="Hobo Std" pitchFamily="34" charset="0"/>
              </a:rPr>
              <a:t>Metropolitan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1" dirty="0">
                <a:solidFill>
                  <a:schemeClr val="bg1"/>
                </a:solidFill>
                <a:latin typeface="Hobo Std" pitchFamily="34" charset="0"/>
              </a:rPr>
              <a:t> </a:t>
            </a:r>
            <a:r>
              <a:rPr sz="3200" spc="-4" dirty="0">
                <a:solidFill>
                  <a:srgbClr val="FFC000"/>
                </a:solidFill>
                <a:latin typeface="Hobo Std" pitchFamily="34" charset="0"/>
              </a:rPr>
              <a:t>(MAN)</a:t>
            </a:r>
          </a:p>
        </p:txBody>
      </p:sp>
      <p:sp>
        <p:nvSpPr>
          <p:cNvPr id="3" name="object 3"/>
          <p:cNvSpPr txBox="1"/>
          <p:nvPr/>
        </p:nvSpPr>
        <p:spPr>
          <a:xfrm>
            <a:off x="226852" y="1276829"/>
            <a:ext cx="6341269" cy="3543599"/>
          </a:xfrm>
          <a:prstGeom prst="rect">
            <a:avLst/>
          </a:prstGeom>
        </p:spPr>
        <p:txBody>
          <a:bodyPr vert="horz" wrap="square" lIns="0" tIns="37148" rIns="0" bIns="0" rtlCol="0">
            <a:spAutoFit/>
          </a:bodyPr>
          <a:lstStyle/>
          <a:p>
            <a:pPr marL="266700" marR="230981" indent="-257175">
              <a:lnSpc>
                <a:spcPts val="1785"/>
              </a:lnSpc>
              <a:spcBef>
                <a:spcPts val="293"/>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metropolitan area network (MAN) is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computer network that  usually spans a city or a </a:t>
            </a:r>
            <a:r>
              <a:rPr sz="1700" spc="-8" dirty="0">
                <a:solidFill>
                  <a:srgbClr val="FFFFFF"/>
                </a:solidFill>
                <a:latin typeface="Times New Roman"/>
                <a:cs typeface="Times New Roman"/>
              </a:rPr>
              <a:t>large </a:t>
            </a:r>
            <a:r>
              <a:rPr sz="1700" spc="-4" dirty="0">
                <a:solidFill>
                  <a:srgbClr val="FFFFFF"/>
                </a:solidFill>
                <a:latin typeface="Times New Roman"/>
                <a:cs typeface="Times New Roman"/>
              </a:rPr>
              <a:t>campus.</a:t>
            </a:r>
            <a:endParaRPr sz="1700" dirty="0">
              <a:latin typeface="Times New Roman"/>
              <a:cs typeface="Times New Roman"/>
            </a:endParaRPr>
          </a:p>
          <a:p>
            <a:pPr marL="9525">
              <a:lnSpc>
                <a:spcPts val="1883"/>
              </a:lnSpc>
              <a:spcBef>
                <a:spcPts val="51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is optimized for a </a:t>
            </a:r>
            <a:r>
              <a:rPr sz="1700" spc="-8" dirty="0">
                <a:solidFill>
                  <a:srgbClr val="FFFFFF"/>
                </a:solidFill>
                <a:latin typeface="Times New Roman"/>
                <a:cs typeface="Times New Roman"/>
              </a:rPr>
              <a:t>larger </a:t>
            </a:r>
            <a:r>
              <a:rPr sz="1700" spc="-4" dirty="0">
                <a:solidFill>
                  <a:srgbClr val="FFFFFF"/>
                </a:solidFill>
                <a:latin typeface="Times New Roman"/>
                <a:cs typeface="Times New Roman"/>
              </a:rPr>
              <a:t>geographical area than a LAN,</a:t>
            </a:r>
            <a:r>
              <a:rPr sz="1700" spc="4" dirty="0">
                <a:solidFill>
                  <a:srgbClr val="FFFFFF"/>
                </a:solidFill>
                <a:latin typeface="Times New Roman"/>
                <a:cs typeface="Times New Roman"/>
              </a:rPr>
              <a:t> </a:t>
            </a:r>
            <a:r>
              <a:rPr sz="1700" dirty="0">
                <a:solidFill>
                  <a:srgbClr val="FFFFFF"/>
                </a:solidFill>
                <a:latin typeface="Times New Roman"/>
                <a:cs typeface="Times New Roman"/>
              </a:rPr>
              <a:t>ranging</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from several blocks of buildings to entire</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cities.</a:t>
            </a:r>
            <a:endParaRPr sz="1700" dirty="0">
              <a:latin typeface="Times New Roman"/>
              <a:cs typeface="Times New Roman"/>
            </a:endParaRPr>
          </a:p>
          <a:p>
            <a:pPr marL="266700" marR="263366" indent="-257175">
              <a:lnSpc>
                <a:spcPts val="1785"/>
              </a:lnSpc>
              <a:spcBef>
                <a:spcPts val="780"/>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might be owned and operated by a single organization, but it  usually will </a:t>
            </a:r>
            <a:r>
              <a:rPr sz="1700" dirty="0">
                <a:solidFill>
                  <a:srgbClr val="FFFFFF"/>
                </a:solidFill>
                <a:latin typeface="Times New Roman"/>
                <a:cs typeface="Times New Roman"/>
              </a:rPr>
              <a:t>be </a:t>
            </a:r>
            <a:r>
              <a:rPr sz="1700" spc="-4" dirty="0">
                <a:solidFill>
                  <a:srgbClr val="FFFFFF"/>
                </a:solidFill>
                <a:latin typeface="Times New Roman"/>
                <a:cs typeface="Times New Roman"/>
              </a:rPr>
              <a:t>used by </a:t>
            </a:r>
            <a:r>
              <a:rPr sz="1700" spc="-8" dirty="0">
                <a:solidFill>
                  <a:srgbClr val="FFFFFF"/>
                </a:solidFill>
                <a:latin typeface="Times New Roman"/>
                <a:cs typeface="Times New Roman"/>
              </a:rPr>
              <a:t>many </a:t>
            </a:r>
            <a:r>
              <a:rPr sz="1700" spc="-4" dirty="0">
                <a:solidFill>
                  <a:srgbClr val="FFFFFF"/>
                </a:solidFill>
                <a:latin typeface="Times New Roman"/>
                <a:cs typeface="Times New Roman"/>
              </a:rPr>
              <a:t>individuals and</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organizations.</a:t>
            </a:r>
            <a:endParaRPr sz="1700" dirty="0">
              <a:latin typeface="Times New Roman"/>
              <a:cs typeface="Times New Roman"/>
            </a:endParaRPr>
          </a:p>
          <a:p>
            <a:pPr marL="9525">
              <a:lnSpc>
                <a:spcPts val="1883"/>
              </a:lnSpc>
              <a:spcBef>
                <a:spcPts val="521"/>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often acts as a </a:t>
            </a:r>
            <a:r>
              <a:rPr sz="1700" dirty="0">
                <a:solidFill>
                  <a:srgbClr val="FFFFFF"/>
                </a:solidFill>
                <a:latin typeface="Times New Roman"/>
                <a:cs typeface="Times New Roman"/>
              </a:rPr>
              <a:t>high </a:t>
            </a:r>
            <a:r>
              <a:rPr sz="1700" spc="-4" dirty="0">
                <a:solidFill>
                  <a:srgbClr val="FFFFFF"/>
                </a:solidFill>
                <a:latin typeface="Times New Roman"/>
                <a:cs typeface="Times New Roman"/>
              </a:rPr>
              <a:t>speed network to allow sharing of</a:t>
            </a:r>
            <a:r>
              <a:rPr sz="1700" spc="-38" dirty="0">
                <a:solidFill>
                  <a:srgbClr val="FFFFFF"/>
                </a:solidFill>
                <a:latin typeface="Times New Roman"/>
                <a:cs typeface="Times New Roman"/>
              </a:rPr>
              <a:t> </a:t>
            </a:r>
            <a:r>
              <a:rPr sz="1700" dirty="0">
                <a:solidFill>
                  <a:srgbClr val="FFFFFF"/>
                </a:solidFill>
                <a:latin typeface="Times New Roman"/>
                <a:cs typeface="Times New Roman"/>
              </a:rPr>
              <a:t>regional</a:t>
            </a:r>
            <a:endParaRPr sz="1700" dirty="0">
              <a:latin typeface="Times New Roman"/>
              <a:cs typeface="Times New Roman"/>
            </a:endParaRPr>
          </a:p>
          <a:p>
            <a:pPr marL="266700">
              <a:lnSpc>
                <a:spcPts val="1883"/>
              </a:lnSpc>
            </a:pPr>
            <a:r>
              <a:rPr sz="1700" spc="-4" dirty="0">
                <a:solidFill>
                  <a:srgbClr val="FFFFFF"/>
                </a:solidFill>
                <a:latin typeface="Times New Roman"/>
                <a:cs typeface="Times New Roman"/>
              </a:rPr>
              <a:t>resources.</a:t>
            </a:r>
            <a:endParaRPr sz="1700" dirty="0">
              <a:latin typeface="Times New Roman"/>
              <a:cs typeface="Times New Roman"/>
            </a:endParaRPr>
          </a:p>
          <a:p>
            <a:pPr marL="9525">
              <a:spcBef>
                <a:spcPts val="548"/>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A MAN </a:t>
            </a:r>
            <a:r>
              <a:rPr sz="1700" dirty="0">
                <a:solidFill>
                  <a:srgbClr val="FFFFFF"/>
                </a:solidFill>
                <a:latin typeface="Times New Roman"/>
                <a:cs typeface="Times New Roman"/>
              </a:rPr>
              <a:t>typically </a:t>
            </a:r>
            <a:r>
              <a:rPr sz="1700" spc="-4" dirty="0">
                <a:solidFill>
                  <a:srgbClr val="FFFFFF"/>
                </a:solidFill>
                <a:latin typeface="Times New Roman"/>
                <a:cs typeface="Times New Roman"/>
              </a:rPr>
              <a:t>covers an area of between 5 and 50 km</a:t>
            </a:r>
            <a:r>
              <a:rPr sz="1700" spc="-68" dirty="0">
                <a:solidFill>
                  <a:srgbClr val="FFFFFF"/>
                </a:solidFill>
                <a:latin typeface="Times New Roman"/>
                <a:cs typeface="Times New Roman"/>
              </a:rPr>
              <a:t> </a:t>
            </a:r>
            <a:r>
              <a:rPr sz="1700" spc="-15" dirty="0">
                <a:solidFill>
                  <a:srgbClr val="FFFFFF"/>
                </a:solidFill>
                <a:latin typeface="Times New Roman"/>
                <a:cs typeface="Times New Roman"/>
              </a:rPr>
              <a:t>diameter.</a:t>
            </a:r>
            <a:endParaRPr sz="1700" dirty="0">
              <a:latin typeface="Times New Roman"/>
              <a:cs typeface="Times New Roman"/>
            </a:endParaRPr>
          </a:p>
          <a:p>
            <a:pPr marL="9525">
              <a:lnSpc>
                <a:spcPts val="1883"/>
              </a:lnSpc>
              <a:spcBef>
                <a:spcPts val="559"/>
              </a:spcBef>
              <a:tabLst>
                <a:tab pos="266224" algn="l"/>
              </a:tabLst>
            </a:pPr>
            <a:r>
              <a:rPr sz="1300" spc="236" dirty="0">
                <a:solidFill>
                  <a:srgbClr val="89D0D5"/>
                </a:solidFill>
                <a:latin typeface="Arial"/>
                <a:cs typeface="Arial"/>
              </a:rPr>
              <a:t>	</a:t>
            </a:r>
            <a:r>
              <a:rPr sz="1700" spc="-4" dirty="0">
                <a:solidFill>
                  <a:srgbClr val="FFFFFF"/>
                </a:solidFill>
                <a:latin typeface="Times New Roman"/>
                <a:cs typeface="Times New Roman"/>
              </a:rPr>
              <a:t>Examples of MAN: </a:t>
            </a:r>
            <a:r>
              <a:rPr sz="1700" spc="-15" dirty="0">
                <a:solidFill>
                  <a:srgbClr val="FFFFFF"/>
                </a:solidFill>
                <a:latin typeface="Times New Roman"/>
                <a:cs typeface="Times New Roman"/>
              </a:rPr>
              <a:t>Telephone </a:t>
            </a:r>
            <a:r>
              <a:rPr sz="1700" spc="-4" dirty="0">
                <a:solidFill>
                  <a:srgbClr val="FFFFFF"/>
                </a:solidFill>
                <a:latin typeface="Times New Roman"/>
                <a:cs typeface="Times New Roman"/>
              </a:rPr>
              <a:t>company network that provides a</a:t>
            </a:r>
            <a:r>
              <a:rPr sz="1700" spc="23" dirty="0">
                <a:solidFill>
                  <a:srgbClr val="FFFFFF"/>
                </a:solidFill>
                <a:latin typeface="Times New Roman"/>
                <a:cs typeface="Times New Roman"/>
              </a:rPr>
              <a:t> </a:t>
            </a:r>
            <a:r>
              <a:rPr sz="1700" spc="-4" dirty="0">
                <a:solidFill>
                  <a:srgbClr val="FFFFFF"/>
                </a:solidFill>
                <a:latin typeface="Times New Roman"/>
                <a:cs typeface="Times New Roman"/>
              </a:rPr>
              <a:t>high</a:t>
            </a:r>
            <a:endParaRPr sz="1700" dirty="0">
              <a:latin typeface="Times New Roman"/>
              <a:cs typeface="Times New Roman"/>
            </a:endParaRPr>
          </a:p>
          <a:p>
            <a:pPr marL="266700">
              <a:lnSpc>
                <a:spcPts val="1883"/>
              </a:lnSpc>
              <a:tabLst>
                <a:tab pos="3250406" algn="l"/>
              </a:tabLst>
            </a:pPr>
            <a:r>
              <a:rPr sz="1700" spc="-4" dirty="0">
                <a:solidFill>
                  <a:srgbClr val="FFFFFF"/>
                </a:solidFill>
                <a:latin typeface="Times New Roman"/>
                <a:cs typeface="Times New Roman"/>
              </a:rPr>
              <a:t>speed DSL to customers</a:t>
            </a:r>
            <a:r>
              <a:rPr sz="1700" spc="-8" dirty="0">
                <a:solidFill>
                  <a:srgbClr val="FFFFFF"/>
                </a:solidFill>
                <a:latin typeface="Times New Roman"/>
                <a:cs typeface="Times New Roman"/>
              </a:rPr>
              <a:t> </a:t>
            </a:r>
            <a:r>
              <a:rPr sz="1700" spc="-4" dirty="0">
                <a:solidFill>
                  <a:srgbClr val="FFFFFF"/>
                </a:solidFill>
                <a:latin typeface="Times New Roman"/>
                <a:cs typeface="Times New Roman"/>
              </a:rPr>
              <a:t>and</a:t>
            </a:r>
            <a:r>
              <a:rPr sz="1700" spc="4" dirty="0">
                <a:solidFill>
                  <a:srgbClr val="FFFFFF"/>
                </a:solidFill>
                <a:latin typeface="Times New Roman"/>
                <a:cs typeface="Times New Roman"/>
              </a:rPr>
              <a:t> </a:t>
            </a:r>
            <a:r>
              <a:rPr sz="1700" spc="-4" dirty="0">
                <a:solidFill>
                  <a:srgbClr val="FFFFFF"/>
                </a:solidFill>
                <a:latin typeface="Times New Roman"/>
                <a:cs typeface="Times New Roman"/>
              </a:rPr>
              <a:t>cable	TV</a:t>
            </a:r>
            <a:r>
              <a:rPr sz="1700" spc="-30" dirty="0">
                <a:solidFill>
                  <a:srgbClr val="FFFFFF"/>
                </a:solidFill>
                <a:latin typeface="Times New Roman"/>
                <a:cs typeface="Times New Roman"/>
              </a:rPr>
              <a:t> </a:t>
            </a:r>
            <a:r>
              <a:rPr sz="1700" spc="-4" dirty="0">
                <a:solidFill>
                  <a:srgbClr val="FFFFFF"/>
                </a:solidFill>
                <a:latin typeface="Times New Roman"/>
                <a:cs typeface="Times New Roman"/>
              </a:rPr>
              <a:t>network.</a:t>
            </a:r>
            <a:endParaRPr sz="1700" dirty="0">
              <a:latin typeface="Times New Roman"/>
              <a:cs typeface="Times New Roman"/>
            </a:endParaRPr>
          </a:p>
        </p:txBody>
      </p:sp>
      <p:sp>
        <p:nvSpPr>
          <p:cNvPr id="4" name="object 4"/>
          <p:cNvSpPr/>
          <p:nvPr/>
        </p:nvSpPr>
        <p:spPr>
          <a:xfrm>
            <a:off x="6400800" y="1657352"/>
            <a:ext cx="2550794" cy="23621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41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179" y="133350"/>
            <a:ext cx="4836319" cy="563616"/>
          </a:xfrm>
          <a:prstGeom prst="rect">
            <a:avLst/>
          </a:prstGeom>
        </p:spPr>
        <p:txBody>
          <a:bodyPr vert="horz" wrap="square" lIns="0" tIns="9525" rIns="0" bIns="0" rtlCol="0">
            <a:spAutoFit/>
          </a:bodyPr>
          <a:lstStyle/>
          <a:p>
            <a:pPr marL="9525">
              <a:spcBef>
                <a:spcPts val="75"/>
              </a:spcBef>
            </a:pPr>
            <a:r>
              <a:rPr sz="3600" b="1" spc="-34" dirty="0">
                <a:solidFill>
                  <a:srgbClr val="FFC000"/>
                </a:solidFill>
                <a:effectLst>
                  <a:outerShdw blurRad="38100" dist="38100" dir="2700000" algn="tl">
                    <a:srgbClr val="000000">
                      <a:alpha val="43137"/>
                    </a:srgbClr>
                  </a:outerShdw>
                </a:effectLst>
                <a:latin typeface="Bahnschrift SemiBold" panose="020B0502040204020203" pitchFamily="34" charset="0"/>
              </a:rPr>
              <a:t>Classes </a:t>
            </a:r>
            <a:r>
              <a:rPr sz="3600" b="1" spc="-23" dirty="0">
                <a:solidFill>
                  <a:srgbClr val="FFC000"/>
                </a:solidFill>
                <a:effectLst>
                  <a:outerShdw blurRad="38100" dist="38100" dir="2700000" algn="tl">
                    <a:srgbClr val="000000">
                      <a:alpha val="43137"/>
                    </a:srgbClr>
                  </a:outerShdw>
                </a:effectLst>
                <a:latin typeface="Bahnschrift SemiBold" panose="020B0502040204020203" pitchFamily="34" charset="0"/>
              </a:rPr>
              <a:t>of IP</a:t>
            </a:r>
            <a:r>
              <a:rPr sz="3600" b="1" spc="-274"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sz="3600" b="1" spc="-38" dirty="0">
                <a:solidFill>
                  <a:srgbClr val="FFC000"/>
                </a:solidFill>
                <a:effectLst>
                  <a:outerShdw blurRad="38100" dist="38100" dir="2700000" algn="tl">
                    <a:srgbClr val="000000">
                      <a:alpha val="43137"/>
                    </a:srgbClr>
                  </a:outerShdw>
                </a:effectLst>
                <a:latin typeface="Bahnschrift SemiBold" panose="020B0502040204020203" pitchFamily="34" charset="0"/>
              </a:rPr>
              <a:t>addresses</a:t>
            </a:r>
            <a:endParaRPr sz="3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304800" y="881953"/>
            <a:ext cx="8382000" cy="3131146"/>
          </a:xfrm>
          <a:prstGeom prst="rect">
            <a:avLst/>
          </a:prstGeom>
        </p:spPr>
        <p:txBody>
          <a:bodyPr vert="horz" wrap="square" lIns="0" tIns="121444" rIns="0" bIns="0" rtlCol="0">
            <a:spAutoFit/>
          </a:bodyPr>
          <a:lstStyle/>
          <a:p>
            <a:pPr marL="97154">
              <a:spcBef>
                <a:spcPts val="956"/>
              </a:spcBef>
            </a:pPr>
            <a:r>
              <a:rPr b="1" u="sng" dirty="0">
                <a:solidFill>
                  <a:schemeClr val="bg1"/>
                </a:solidFill>
                <a:uFill>
                  <a:solidFill>
                    <a:srgbClr val="404040"/>
                  </a:solidFill>
                </a:uFill>
                <a:latin typeface="Century"/>
                <a:cs typeface="Century"/>
              </a:rPr>
              <a:t>Class-A</a:t>
            </a:r>
            <a:endParaRPr dirty="0">
              <a:solidFill>
                <a:schemeClr val="bg1"/>
              </a:solidFill>
              <a:latin typeface="Century"/>
              <a:cs typeface="Century"/>
            </a:endParaRPr>
          </a:p>
          <a:p>
            <a:pPr marL="28575" marR="60960">
              <a:lnSpc>
                <a:spcPts val="1454"/>
              </a:lnSpc>
              <a:spcBef>
                <a:spcPts val="1069"/>
              </a:spcBef>
            </a:pPr>
            <a:r>
              <a:rPr dirty="0">
                <a:solidFill>
                  <a:schemeClr val="bg1"/>
                </a:solidFill>
                <a:latin typeface="Century"/>
                <a:cs typeface="Century"/>
              </a:rPr>
              <a:t>This </a:t>
            </a:r>
            <a:r>
              <a:rPr spc="-4" dirty="0">
                <a:solidFill>
                  <a:schemeClr val="bg1"/>
                </a:solidFill>
                <a:latin typeface="Century"/>
                <a:cs typeface="Century"/>
              </a:rPr>
              <a:t>IP ranges </a:t>
            </a:r>
            <a:r>
              <a:rPr dirty="0">
                <a:solidFill>
                  <a:schemeClr val="bg1"/>
                </a:solidFill>
                <a:latin typeface="Century"/>
                <a:cs typeface="Century"/>
              </a:rPr>
              <a:t>from 0 </a:t>
            </a:r>
            <a:r>
              <a:rPr spc="-4" dirty="0">
                <a:solidFill>
                  <a:schemeClr val="bg1"/>
                </a:solidFill>
                <a:latin typeface="Century"/>
                <a:cs typeface="Century"/>
              </a:rPr>
              <a:t>to 126 </a:t>
            </a:r>
            <a:r>
              <a:rPr dirty="0">
                <a:solidFill>
                  <a:schemeClr val="bg1"/>
                </a:solidFill>
                <a:latin typeface="Century"/>
                <a:cs typeface="Century"/>
              </a:rPr>
              <a:t>Decimal </a:t>
            </a:r>
            <a:r>
              <a:rPr spc="-4" dirty="0">
                <a:solidFill>
                  <a:schemeClr val="bg1"/>
                </a:solidFill>
                <a:latin typeface="Century"/>
                <a:cs typeface="Century"/>
              </a:rPr>
              <a:t>value </a:t>
            </a:r>
            <a:r>
              <a:rPr dirty="0">
                <a:solidFill>
                  <a:schemeClr val="bg1"/>
                </a:solidFill>
                <a:latin typeface="Century"/>
                <a:cs typeface="Century"/>
              </a:rPr>
              <a:t>in first octet. </a:t>
            </a:r>
            <a:r>
              <a:rPr spc="-4" dirty="0">
                <a:solidFill>
                  <a:schemeClr val="bg1"/>
                </a:solidFill>
                <a:latin typeface="Century"/>
                <a:cs typeface="Century"/>
              </a:rPr>
              <a:t>And </a:t>
            </a:r>
            <a:r>
              <a:rPr dirty="0">
                <a:solidFill>
                  <a:schemeClr val="bg1"/>
                </a:solidFill>
                <a:latin typeface="Century"/>
                <a:cs typeface="Century"/>
              </a:rPr>
              <a:t>1</a:t>
            </a:r>
            <a:r>
              <a:rPr baseline="25462" dirty="0">
                <a:solidFill>
                  <a:schemeClr val="bg1"/>
                </a:solidFill>
                <a:latin typeface="Century"/>
                <a:cs typeface="Century"/>
              </a:rPr>
              <a:t>st </a:t>
            </a:r>
            <a:r>
              <a:rPr dirty="0">
                <a:solidFill>
                  <a:schemeClr val="bg1"/>
                </a:solidFill>
                <a:latin typeface="Century"/>
                <a:cs typeface="Century"/>
              </a:rPr>
              <a:t>octet </a:t>
            </a:r>
            <a:r>
              <a:rPr spc="-4" dirty="0">
                <a:solidFill>
                  <a:schemeClr val="bg1"/>
                </a:solidFill>
                <a:latin typeface="Century"/>
                <a:cs typeface="Century"/>
              </a:rPr>
              <a:t>defines </a:t>
            </a:r>
            <a:r>
              <a:rPr dirty="0">
                <a:solidFill>
                  <a:schemeClr val="bg1"/>
                </a:solidFill>
                <a:latin typeface="Century"/>
                <a:cs typeface="Century"/>
              </a:rPr>
              <a:t>network </a:t>
            </a:r>
            <a:r>
              <a:rPr spc="-4" dirty="0">
                <a:solidFill>
                  <a:schemeClr val="bg1"/>
                </a:solidFill>
                <a:latin typeface="Century"/>
                <a:cs typeface="Century"/>
              </a:rPr>
              <a:t>part  and remaining three </a:t>
            </a:r>
            <a:r>
              <a:rPr dirty="0">
                <a:solidFill>
                  <a:schemeClr val="bg1"/>
                </a:solidFill>
                <a:latin typeface="Century"/>
                <a:cs typeface="Century"/>
              </a:rPr>
              <a:t>octet </a:t>
            </a:r>
            <a:r>
              <a:rPr spc="-4" dirty="0">
                <a:solidFill>
                  <a:schemeClr val="bg1"/>
                </a:solidFill>
                <a:latin typeface="Century"/>
                <a:cs typeface="Century"/>
              </a:rPr>
              <a:t>defines the Host part. It patterns like this </a:t>
            </a:r>
            <a:r>
              <a:rPr dirty="0">
                <a:solidFill>
                  <a:schemeClr val="bg1"/>
                </a:solidFill>
                <a:latin typeface="Century"/>
                <a:cs typeface="Century"/>
              </a:rPr>
              <a:t>NHHH (N-Network; </a:t>
            </a:r>
            <a:r>
              <a:rPr spc="-4" dirty="0">
                <a:solidFill>
                  <a:schemeClr val="bg1"/>
                </a:solidFill>
                <a:latin typeface="Century"/>
                <a:cs typeface="Century"/>
              </a:rPr>
              <a:t>H-  Host).</a:t>
            </a:r>
            <a:endParaRPr lang="en-US" spc="-4" dirty="0">
              <a:solidFill>
                <a:schemeClr val="bg1"/>
              </a:solidFill>
              <a:latin typeface="Century"/>
              <a:cs typeface="Century"/>
            </a:endParaRPr>
          </a:p>
          <a:p>
            <a:pPr marL="28575" marR="60960">
              <a:lnSpc>
                <a:spcPts val="1454"/>
              </a:lnSpc>
              <a:spcBef>
                <a:spcPts val="1069"/>
              </a:spcBef>
            </a:pPr>
            <a:endParaRPr dirty="0">
              <a:solidFill>
                <a:schemeClr val="bg1"/>
              </a:solidFill>
              <a:latin typeface="Century"/>
              <a:cs typeface="Century"/>
            </a:endParaRPr>
          </a:p>
          <a:p>
            <a:pPr marL="28575" marR="1953101">
              <a:lnSpc>
                <a:spcPts val="2505"/>
              </a:lnSpc>
              <a:spcBef>
                <a:spcPts val="221"/>
              </a:spcBef>
            </a:pPr>
            <a:r>
              <a:rPr dirty="0">
                <a:solidFill>
                  <a:schemeClr val="bg1"/>
                </a:solidFill>
                <a:latin typeface="Century"/>
                <a:cs typeface="Century"/>
              </a:rPr>
              <a:t>First </a:t>
            </a:r>
            <a:r>
              <a:rPr spc="-4" dirty="0">
                <a:solidFill>
                  <a:schemeClr val="bg1"/>
                </a:solidFill>
                <a:latin typeface="Century"/>
                <a:cs typeface="Century"/>
              </a:rPr>
              <a:t>8bits defines </a:t>
            </a:r>
            <a:r>
              <a:rPr dirty="0">
                <a:solidFill>
                  <a:schemeClr val="bg1"/>
                </a:solidFill>
                <a:latin typeface="Century"/>
                <a:cs typeface="Century"/>
              </a:rPr>
              <a:t>network </a:t>
            </a:r>
            <a:r>
              <a:rPr spc="-4" dirty="0">
                <a:solidFill>
                  <a:schemeClr val="bg1"/>
                </a:solidFill>
                <a:latin typeface="Century"/>
                <a:cs typeface="Century"/>
              </a:rPr>
              <a:t>and remaining 24 bits defines</a:t>
            </a:r>
            <a:r>
              <a:rPr lang="en-US" spc="-4" dirty="0">
                <a:solidFill>
                  <a:schemeClr val="bg1"/>
                </a:solidFill>
                <a:latin typeface="Century"/>
                <a:cs typeface="Century"/>
              </a:rPr>
              <a:t> </a:t>
            </a:r>
            <a:r>
              <a:rPr dirty="0">
                <a:solidFill>
                  <a:schemeClr val="bg1"/>
                </a:solidFill>
                <a:latin typeface="Century"/>
                <a:cs typeface="Century"/>
              </a:rPr>
              <a:t>host </a:t>
            </a:r>
            <a:r>
              <a:rPr spc="-4" dirty="0">
                <a:solidFill>
                  <a:schemeClr val="bg1"/>
                </a:solidFill>
                <a:latin typeface="Century"/>
                <a:cs typeface="Century"/>
              </a:rPr>
              <a:t>parts.  It </a:t>
            </a:r>
            <a:r>
              <a:rPr dirty="0">
                <a:solidFill>
                  <a:schemeClr val="bg1"/>
                </a:solidFill>
                <a:latin typeface="Century"/>
                <a:cs typeface="Century"/>
              </a:rPr>
              <a:t>has a highest nos. of </a:t>
            </a:r>
            <a:r>
              <a:rPr spc="-4" dirty="0">
                <a:solidFill>
                  <a:schemeClr val="bg1"/>
                </a:solidFill>
                <a:latin typeface="Century"/>
                <a:cs typeface="Century"/>
              </a:rPr>
              <a:t>address </a:t>
            </a:r>
            <a:r>
              <a:rPr spc="11" dirty="0">
                <a:solidFill>
                  <a:schemeClr val="bg1"/>
                </a:solidFill>
                <a:latin typeface="Cambria Math"/>
                <a:cs typeface="Cambria Math"/>
              </a:rPr>
              <a:t>2</a:t>
            </a:r>
            <a:r>
              <a:rPr spc="17" baseline="27777" dirty="0">
                <a:solidFill>
                  <a:schemeClr val="bg1"/>
                </a:solidFill>
                <a:latin typeface="Cambria Math"/>
                <a:cs typeface="Cambria Math"/>
              </a:rPr>
              <a:t>31</a:t>
            </a:r>
            <a:r>
              <a:rPr spc="11" dirty="0">
                <a:solidFill>
                  <a:schemeClr val="bg1"/>
                </a:solidFill>
                <a:latin typeface="Century"/>
                <a:cs typeface="Century"/>
              </a:rPr>
              <a:t>.which </a:t>
            </a:r>
            <a:r>
              <a:rPr dirty="0">
                <a:solidFill>
                  <a:schemeClr val="bg1"/>
                </a:solidFill>
                <a:latin typeface="Century"/>
                <a:cs typeface="Century"/>
              </a:rPr>
              <a:t>is </a:t>
            </a:r>
            <a:r>
              <a:rPr spc="-4" dirty="0">
                <a:solidFill>
                  <a:schemeClr val="bg1"/>
                </a:solidFill>
                <a:latin typeface="Century"/>
                <a:cs typeface="Century"/>
              </a:rPr>
              <a:t>about</a:t>
            </a:r>
            <a:r>
              <a:rPr spc="-26" dirty="0">
                <a:solidFill>
                  <a:schemeClr val="bg1"/>
                </a:solidFill>
                <a:latin typeface="Century"/>
                <a:cs typeface="Century"/>
              </a:rPr>
              <a:t> </a:t>
            </a:r>
            <a:r>
              <a:rPr spc="-8" dirty="0">
                <a:solidFill>
                  <a:schemeClr val="bg1"/>
                </a:solidFill>
                <a:latin typeface="Century"/>
                <a:cs typeface="Century"/>
              </a:rPr>
              <a:t>16,277,216.</a:t>
            </a:r>
            <a:endParaRPr lang="en-US" spc="-8" dirty="0">
              <a:solidFill>
                <a:schemeClr val="bg1"/>
              </a:solidFill>
              <a:latin typeface="Century"/>
              <a:cs typeface="Century"/>
            </a:endParaRPr>
          </a:p>
          <a:p>
            <a:pPr marL="28575" marR="1953101">
              <a:lnSpc>
                <a:spcPts val="2505"/>
              </a:lnSpc>
              <a:spcBef>
                <a:spcPts val="221"/>
              </a:spcBef>
            </a:pPr>
            <a:endParaRPr lang="en-US" spc="-8" dirty="0">
              <a:solidFill>
                <a:schemeClr val="bg1"/>
              </a:solidFill>
              <a:latin typeface="Century"/>
              <a:cs typeface="Century"/>
            </a:endParaRPr>
          </a:p>
          <a:p>
            <a:pPr marL="28575" marR="1953101">
              <a:lnSpc>
                <a:spcPts val="2505"/>
              </a:lnSpc>
              <a:spcBef>
                <a:spcPts val="221"/>
              </a:spcBef>
            </a:pPr>
            <a:r>
              <a:rPr lang="en-US" spc="-8" dirty="0">
                <a:solidFill>
                  <a:schemeClr val="bg1"/>
                </a:solidFill>
                <a:latin typeface="Century"/>
                <a:cs typeface="Century"/>
              </a:rPr>
              <a:t>Lie between 10.1.1.1 to 126.255.255.255</a:t>
            </a:r>
            <a:endParaRPr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1225958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599" y="666750"/>
            <a:ext cx="8229601" cy="2779768"/>
          </a:xfrm>
          <a:prstGeom prst="rect">
            <a:avLst/>
          </a:prstGeom>
        </p:spPr>
        <p:txBody>
          <a:bodyPr vert="horz" wrap="square" lIns="0" tIns="121444" rIns="0" bIns="0" rtlCol="0">
            <a:spAutoFit/>
          </a:bodyPr>
          <a:lstStyle/>
          <a:p>
            <a:pPr marL="97154">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B</a:t>
            </a:r>
            <a:endParaRPr sz="1600" dirty="0">
              <a:solidFill>
                <a:schemeClr val="bg1"/>
              </a:solidFill>
              <a:latin typeface="Century"/>
              <a:cs typeface="Century"/>
            </a:endParaRPr>
          </a:p>
          <a:p>
            <a:pPr marL="28575" marR="22860">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128 to 191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two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a:t>
            </a:r>
            <a:r>
              <a:rPr sz="1600" spc="-4" dirty="0">
                <a:solidFill>
                  <a:schemeClr val="bg1"/>
                </a:solidFill>
                <a:latin typeface="Century"/>
                <a:cs typeface="Century"/>
              </a:rPr>
              <a:t>two octet 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NNHH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nSpc>
                <a:spcPts val="1454"/>
              </a:lnSpc>
              <a:spcBef>
                <a:spcPts val="1069"/>
              </a:spcBef>
            </a:pPr>
            <a:endParaRPr sz="1600" dirty="0">
              <a:solidFill>
                <a:schemeClr val="bg1"/>
              </a:solidFill>
              <a:latin typeface="Century"/>
              <a:cs typeface="Century"/>
            </a:endParaRPr>
          </a:p>
          <a:p>
            <a:pPr marL="28575" marR="1772603">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16 bits defines </a:t>
            </a:r>
            <a:r>
              <a:rPr sz="1600" dirty="0">
                <a:solidFill>
                  <a:schemeClr val="bg1"/>
                </a:solidFill>
                <a:latin typeface="Century"/>
                <a:cs typeface="Century"/>
              </a:rPr>
              <a:t>network </a:t>
            </a:r>
            <a:r>
              <a:rPr sz="1600" spc="-4" dirty="0">
                <a:solidFill>
                  <a:schemeClr val="bg1"/>
                </a:solidFill>
                <a:latin typeface="Century"/>
                <a:cs typeface="Century"/>
              </a:rPr>
              <a:t>and remaining 16 bits defines </a:t>
            </a:r>
            <a:r>
              <a:rPr sz="1600" dirty="0">
                <a:solidFill>
                  <a:schemeClr val="bg1"/>
                </a:solidFill>
                <a:latin typeface="Century"/>
                <a:cs typeface="Century"/>
              </a:rPr>
              <a:t>host</a:t>
            </a:r>
            <a:r>
              <a:rPr lang="en-US" sz="1600" dirty="0">
                <a:solidFill>
                  <a:schemeClr val="bg1"/>
                </a:solidFill>
                <a:latin typeface="Century"/>
                <a:cs typeface="Century"/>
              </a:rPr>
              <a: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11" dirty="0">
                <a:solidFill>
                  <a:schemeClr val="bg1"/>
                </a:solidFill>
                <a:latin typeface="Cambria Math"/>
                <a:cs typeface="Cambria Math"/>
              </a:rPr>
              <a:t>2</a:t>
            </a:r>
            <a:r>
              <a:rPr sz="1600" spc="17" baseline="27777" dirty="0">
                <a:solidFill>
                  <a:schemeClr val="bg1"/>
                </a:solidFill>
                <a:latin typeface="Cambria Math"/>
                <a:cs typeface="Cambria Math"/>
              </a:rPr>
              <a:t>30</a:t>
            </a:r>
            <a:r>
              <a:rPr sz="1600" spc="11" dirty="0">
                <a:solidFill>
                  <a:schemeClr val="bg1"/>
                </a:solidFill>
                <a:latin typeface="Century"/>
                <a:cs typeface="Century"/>
              </a:rPr>
              <a:t>.which </a:t>
            </a:r>
            <a:r>
              <a:rPr sz="1600" dirty="0">
                <a:solidFill>
                  <a:schemeClr val="bg1"/>
                </a:solidFill>
                <a:latin typeface="Century"/>
                <a:cs typeface="Century"/>
              </a:rPr>
              <a:t>is</a:t>
            </a:r>
            <a:r>
              <a:rPr lang="en-US" sz="1600" dirty="0">
                <a:solidFill>
                  <a:schemeClr val="bg1"/>
                </a:solidFill>
                <a:latin typeface="Century"/>
                <a:cs typeface="Century"/>
              </a:rPr>
              <a:t> </a:t>
            </a:r>
            <a:r>
              <a:rPr lang="en-IN" sz="1600" spc="-4" dirty="0">
                <a:solidFill>
                  <a:schemeClr val="bg1"/>
                </a:solidFill>
                <a:latin typeface="Century"/>
                <a:cs typeface="Century"/>
              </a:rPr>
              <a:t>about</a:t>
            </a:r>
            <a:r>
              <a:rPr lang="en-IN" sz="1600" spc="-38" dirty="0">
                <a:solidFill>
                  <a:schemeClr val="bg1"/>
                </a:solidFill>
                <a:latin typeface="Century"/>
                <a:cs typeface="Century"/>
              </a:rPr>
              <a:t> </a:t>
            </a:r>
            <a:r>
              <a:rPr lang="en-IN" sz="1600" spc="-4" dirty="0">
                <a:solidFill>
                  <a:schemeClr val="bg1"/>
                </a:solidFill>
                <a:latin typeface="Century"/>
                <a:cs typeface="Century"/>
              </a:rPr>
              <a:t>65,536.</a:t>
            </a:r>
          </a:p>
          <a:p>
            <a:pPr marL="28575" marR="1772603">
              <a:lnSpc>
                <a:spcPts val="2505"/>
              </a:lnSpc>
              <a:spcBef>
                <a:spcPts val="221"/>
              </a:spcBef>
            </a:pPr>
            <a:endParaRPr lang="en-IN" sz="1600" dirty="0">
              <a:solidFill>
                <a:schemeClr val="bg1"/>
              </a:solidFill>
              <a:latin typeface="Century"/>
              <a:cs typeface="Century"/>
            </a:endParaRPr>
          </a:p>
          <a:p>
            <a:pPr marL="28575" marR="1772603">
              <a:lnSpc>
                <a:spcPts val="2505"/>
              </a:lnSpc>
              <a:spcBef>
                <a:spcPts val="221"/>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8" dirty="0">
                <a:solidFill>
                  <a:schemeClr val="bg1"/>
                </a:solidFill>
                <a:latin typeface="Century"/>
                <a:cs typeface="Century"/>
              </a:rPr>
              <a:t>1</a:t>
            </a:r>
            <a:r>
              <a:rPr lang="en-US" sz="1600" spc="-8" dirty="0">
                <a:solidFill>
                  <a:schemeClr val="bg1"/>
                </a:solidFill>
                <a:latin typeface="Century"/>
                <a:cs typeface="Century"/>
              </a:rPr>
              <a:t>28</a:t>
            </a:r>
            <a:r>
              <a:rPr sz="1600" spc="-8" dirty="0">
                <a:solidFill>
                  <a:schemeClr val="bg1"/>
                </a:solidFill>
                <a:latin typeface="Century"/>
                <a:cs typeface="Century"/>
              </a:rPr>
              <a:t>.16.0.0 </a:t>
            </a:r>
            <a:r>
              <a:rPr sz="1600" spc="-4" dirty="0">
                <a:solidFill>
                  <a:schemeClr val="bg1"/>
                </a:solidFill>
                <a:latin typeface="Century"/>
                <a:cs typeface="Century"/>
              </a:rPr>
              <a:t>to </a:t>
            </a:r>
            <a:r>
              <a:rPr sz="1600" spc="-8" dirty="0">
                <a:solidFill>
                  <a:schemeClr val="bg1"/>
                </a:solidFill>
                <a:latin typeface="Century"/>
                <a:cs typeface="Century"/>
              </a:rPr>
              <a:t>172.31.255.255. </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6278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0"/>
            <a:ext cx="7579995" cy="2741296"/>
          </a:xfrm>
          <a:prstGeom prst="rect">
            <a:avLst/>
          </a:prstGeom>
        </p:spPr>
        <p:txBody>
          <a:bodyPr vert="horz" wrap="square" lIns="0" tIns="121444" rIns="0" bIns="0" rtlCol="0">
            <a:spAutoFit/>
          </a:bodyPr>
          <a:lstStyle/>
          <a:p>
            <a:pPr marL="97154" algn="just">
              <a:spcBef>
                <a:spcPts val="956"/>
              </a:spcBef>
            </a:pPr>
            <a:r>
              <a:rPr sz="1600" b="1" u="sng" dirty="0">
                <a:solidFill>
                  <a:schemeClr val="bg1"/>
                </a:solidFill>
                <a:uFill>
                  <a:solidFill>
                    <a:srgbClr val="404040"/>
                  </a:solidFill>
                </a:uFill>
                <a:latin typeface="Century"/>
                <a:cs typeface="Century"/>
              </a:rPr>
              <a:t>Class</a:t>
            </a:r>
            <a:r>
              <a:rPr sz="1600" b="1" u="sng" spc="-86" dirty="0">
                <a:solidFill>
                  <a:schemeClr val="bg1"/>
                </a:solidFill>
                <a:uFill>
                  <a:solidFill>
                    <a:srgbClr val="404040"/>
                  </a:solidFill>
                </a:uFill>
                <a:latin typeface="Century"/>
                <a:cs typeface="Century"/>
              </a:rPr>
              <a:t> </a:t>
            </a:r>
            <a:r>
              <a:rPr sz="1600" b="1" u="sng" spc="-4" dirty="0">
                <a:solidFill>
                  <a:schemeClr val="bg1"/>
                </a:solidFill>
                <a:uFill>
                  <a:solidFill>
                    <a:srgbClr val="404040"/>
                  </a:solidFill>
                </a:uFill>
                <a:latin typeface="Century"/>
                <a:cs typeface="Century"/>
              </a:rPr>
              <a:t>C</a:t>
            </a:r>
            <a:endParaRPr sz="1600" dirty="0">
              <a:solidFill>
                <a:schemeClr val="bg1"/>
              </a:solidFill>
              <a:latin typeface="Century"/>
              <a:cs typeface="Century"/>
            </a:endParaRPr>
          </a:p>
          <a:p>
            <a:pPr marL="28575" marR="22860" algn="just">
              <a:lnSpc>
                <a:spcPts val="1454"/>
              </a:lnSpc>
              <a:spcBef>
                <a:spcPts val="106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 to 223 </a:t>
            </a:r>
            <a:r>
              <a:rPr sz="1600" dirty="0">
                <a:solidFill>
                  <a:schemeClr val="bg1"/>
                </a:solidFill>
                <a:latin typeface="Century"/>
                <a:cs typeface="Century"/>
              </a:rPr>
              <a:t>Decimal </a:t>
            </a:r>
            <a:r>
              <a:rPr sz="1600" spc="-4" dirty="0">
                <a:solidFill>
                  <a:schemeClr val="bg1"/>
                </a:solidFill>
                <a:latin typeface="Century"/>
                <a:cs typeface="Century"/>
              </a:rPr>
              <a:t>value in first </a:t>
            </a:r>
            <a:r>
              <a:rPr sz="1600" dirty="0">
                <a:solidFill>
                  <a:schemeClr val="bg1"/>
                </a:solidFill>
                <a:latin typeface="Century"/>
                <a:cs typeface="Century"/>
              </a:rPr>
              <a:t>octet. </a:t>
            </a:r>
            <a:r>
              <a:rPr sz="1600" spc="-4" dirty="0">
                <a:solidFill>
                  <a:schemeClr val="bg1"/>
                </a:solidFill>
                <a:latin typeface="Century"/>
                <a:cs typeface="Century"/>
              </a:rPr>
              <a:t>And </a:t>
            </a:r>
            <a:r>
              <a:rPr sz="1600" dirty="0">
                <a:solidFill>
                  <a:schemeClr val="bg1"/>
                </a:solidFill>
                <a:latin typeface="Century"/>
                <a:cs typeface="Century"/>
              </a:rPr>
              <a:t>1</a:t>
            </a:r>
            <a:r>
              <a:rPr sz="1600" baseline="25462" dirty="0">
                <a:solidFill>
                  <a:schemeClr val="bg1"/>
                </a:solidFill>
                <a:latin typeface="Century"/>
                <a:cs typeface="Century"/>
              </a:rPr>
              <a:t>st </a:t>
            </a:r>
            <a:r>
              <a:rPr sz="1600" spc="-4" dirty="0">
                <a:solidFill>
                  <a:schemeClr val="bg1"/>
                </a:solidFill>
                <a:latin typeface="Century"/>
                <a:cs typeface="Century"/>
              </a:rPr>
              <a:t>three bit defines </a:t>
            </a:r>
            <a:r>
              <a:rPr sz="1600" dirty="0">
                <a:solidFill>
                  <a:schemeClr val="bg1"/>
                </a:solidFill>
                <a:latin typeface="Century"/>
                <a:cs typeface="Century"/>
              </a:rPr>
              <a:t>network  </a:t>
            </a:r>
            <a:r>
              <a:rPr sz="1600" spc="-4" dirty="0">
                <a:solidFill>
                  <a:schemeClr val="bg1"/>
                </a:solidFill>
                <a:latin typeface="Century"/>
                <a:cs typeface="Century"/>
              </a:rPr>
              <a:t>part and </a:t>
            </a:r>
            <a:r>
              <a:rPr sz="1600" dirty="0">
                <a:solidFill>
                  <a:schemeClr val="bg1"/>
                </a:solidFill>
                <a:latin typeface="Century"/>
                <a:cs typeface="Century"/>
              </a:rPr>
              <a:t>remaining one octet </a:t>
            </a:r>
            <a:r>
              <a:rPr sz="1600" spc="-4" dirty="0">
                <a:solidFill>
                  <a:schemeClr val="bg1"/>
                </a:solidFill>
                <a:latin typeface="Century"/>
                <a:cs typeface="Century"/>
              </a:rPr>
              <a:t>defines the </a:t>
            </a:r>
            <a:r>
              <a:rPr sz="1600" dirty="0">
                <a:solidFill>
                  <a:schemeClr val="bg1"/>
                </a:solidFill>
                <a:latin typeface="Century"/>
                <a:cs typeface="Century"/>
              </a:rPr>
              <a:t>Host </a:t>
            </a:r>
            <a:r>
              <a:rPr sz="1600" spc="-4" dirty="0">
                <a:solidFill>
                  <a:schemeClr val="bg1"/>
                </a:solidFill>
                <a:latin typeface="Century"/>
                <a:cs typeface="Century"/>
              </a:rPr>
              <a:t>part. It patterns like this </a:t>
            </a:r>
            <a:r>
              <a:rPr sz="1600" dirty="0">
                <a:solidFill>
                  <a:schemeClr val="bg1"/>
                </a:solidFill>
                <a:latin typeface="Century"/>
                <a:cs typeface="Century"/>
              </a:rPr>
              <a:t>NNNH (N-Network;  </a:t>
            </a:r>
            <a:r>
              <a:rPr sz="1600" spc="-4" dirty="0">
                <a:solidFill>
                  <a:schemeClr val="bg1"/>
                </a:solidFill>
                <a:latin typeface="Century"/>
                <a:cs typeface="Century"/>
              </a:rPr>
              <a:t>H-Host).</a:t>
            </a:r>
            <a:endParaRPr lang="en-US" sz="1600" spc="-4" dirty="0">
              <a:solidFill>
                <a:schemeClr val="bg1"/>
              </a:solidFill>
              <a:latin typeface="Century"/>
              <a:cs typeface="Century"/>
            </a:endParaRPr>
          </a:p>
          <a:p>
            <a:pPr marL="28575" marR="22860" algn="just">
              <a:lnSpc>
                <a:spcPts val="1454"/>
              </a:lnSpc>
              <a:spcBef>
                <a:spcPts val="1069"/>
              </a:spcBef>
            </a:pPr>
            <a:endParaRPr sz="1600" dirty="0">
              <a:solidFill>
                <a:schemeClr val="bg1"/>
              </a:solidFill>
              <a:latin typeface="Century"/>
              <a:cs typeface="Century"/>
            </a:endParaRPr>
          </a:p>
          <a:p>
            <a:pPr marL="28575" marR="1868805" algn="just">
              <a:lnSpc>
                <a:spcPts val="2505"/>
              </a:lnSpc>
              <a:spcBef>
                <a:spcPts val="221"/>
              </a:spcBef>
            </a:pPr>
            <a:r>
              <a:rPr sz="1600" dirty="0">
                <a:solidFill>
                  <a:schemeClr val="bg1"/>
                </a:solidFill>
                <a:latin typeface="Century"/>
                <a:cs typeface="Century"/>
              </a:rPr>
              <a:t>First </a:t>
            </a:r>
            <a:r>
              <a:rPr sz="1600" spc="-4" dirty="0">
                <a:solidFill>
                  <a:schemeClr val="bg1"/>
                </a:solidFill>
                <a:latin typeface="Century"/>
                <a:cs typeface="Century"/>
              </a:rPr>
              <a:t>24 bits defines </a:t>
            </a:r>
            <a:r>
              <a:rPr sz="1600" dirty="0">
                <a:solidFill>
                  <a:schemeClr val="bg1"/>
                </a:solidFill>
                <a:latin typeface="Century"/>
                <a:cs typeface="Century"/>
              </a:rPr>
              <a:t>network </a:t>
            </a:r>
            <a:r>
              <a:rPr sz="1600" spc="-4" dirty="0">
                <a:solidFill>
                  <a:schemeClr val="bg1"/>
                </a:solidFill>
                <a:latin typeface="Century"/>
                <a:cs typeface="Century"/>
              </a:rPr>
              <a:t>and remaining </a:t>
            </a:r>
            <a:r>
              <a:rPr sz="1600" dirty="0">
                <a:solidFill>
                  <a:schemeClr val="bg1"/>
                </a:solidFill>
                <a:latin typeface="Century"/>
                <a:cs typeface="Century"/>
              </a:rPr>
              <a:t>8 </a:t>
            </a:r>
            <a:r>
              <a:rPr sz="1600" spc="-4" dirty="0">
                <a:solidFill>
                  <a:schemeClr val="bg1"/>
                </a:solidFill>
                <a:latin typeface="Century"/>
                <a:cs typeface="Century"/>
              </a:rPr>
              <a:t>bits defines </a:t>
            </a:r>
            <a:r>
              <a:rPr sz="1600" dirty="0">
                <a:solidFill>
                  <a:schemeClr val="bg1"/>
                </a:solidFill>
                <a:latin typeface="Century"/>
                <a:cs typeface="Century"/>
              </a:rPr>
              <a:t>host </a:t>
            </a:r>
            <a:r>
              <a:rPr sz="1600" spc="-4" dirty="0">
                <a:solidFill>
                  <a:schemeClr val="bg1"/>
                </a:solidFill>
                <a:latin typeface="Century"/>
                <a:cs typeface="Century"/>
              </a:rPr>
              <a:t>parts.  It </a:t>
            </a:r>
            <a:r>
              <a:rPr sz="1600" dirty="0">
                <a:solidFill>
                  <a:schemeClr val="bg1"/>
                </a:solidFill>
                <a:latin typeface="Century"/>
                <a:cs typeface="Century"/>
              </a:rPr>
              <a:t>has a highest nos. of </a:t>
            </a:r>
            <a:r>
              <a:rPr sz="1600" spc="-4" dirty="0">
                <a:solidFill>
                  <a:schemeClr val="bg1"/>
                </a:solidFill>
                <a:latin typeface="Century"/>
                <a:cs typeface="Century"/>
              </a:rPr>
              <a:t>address </a:t>
            </a:r>
            <a:r>
              <a:rPr sz="1600" spc="8" dirty="0">
                <a:solidFill>
                  <a:schemeClr val="bg1"/>
                </a:solidFill>
                <a:latin typeface="Cambria Math"/>
                <a:cs typeface="Cambria Math"/>
              </a:rPr>
              <a:t>2</a:t>
            </a:r>
            <a:r>
              <a:rPr sz="1600" spc="11" baseline="27777" dirty="0">
                <a:solidFill>
                  <a:schemeClr val="bg1"/>
                </a:solidFill>
                <a:latin typeface="Cambria Math"/>
                <a:cs typeface="Cambria Math"/>
              </a:rPr>
              <a:t>29</a:t>
            </a:r>
            <a:r>
              <a:rPr sz="1600" spc="8" dirty="0">
                <a:solidFill>
                  <a:schemeClr val="bg1"/>
                </a:solidFill>
                <a:latin typeface="Century"/>
                <a:cs typeface="Century"/>
              </a:rPr>
              <a:t>.which </a:t>
            </a:r>
            <a:r>
              <a:rPr sz="1600" dirty="0">
                <a:solidFill>
                  <a:schemeClr val="bg1"/>
                </a:solidFill>
                <a:latin typeface="Century"/>
                <a:cs typeface="Century"/>
              </a:rPr>
              <a:t>is </a:t>
            </a:r>
            <a:r>
              <a:rPr sz="1600" spc="-4" dirty="0">
                <a:solidFill>
                  <a:schemeClr val="bg1"/>
                </a:solidFill>
                <a:latin typeface="Century"/>
                <a:cs typeface="Century"/>
              </a:rPr>
              <a:t>about</a:t>
            </a:r>
            <a:r>
              <a:rPr sz="1600" spc="-26" dirty="0">
                <a:solidFill>
                  <a:schemeClr val="bg1"/>
                </a:solidFill>
                <a:latin typeface="Century"/>
                <a:cs typeface="Century"/>
              </a:rPr>
              <a:t> </a:t>
            </a:r>
            <a:r>
              <a:rPr lang="en-IN" sz="1600" dirty="0">
                <a:solidFill>
                  <a:schemeClr val="bg1"/>
                </a:solidFill>
              </a:rPr>
              <a:t>53,68,70,912</a:t>
            </a:r>
            <a:endParaRPr sz="1600" dirty="0">
              <a:solidFill>
                <a:schemeClr val="bg1"/>
              </a:solidFill>
              <a:latin typeface="Century"/>
              <a:cs typeface="Century"/>
            </a:endParaRPr>
          </a:p>
          <a:p>
            <a:pPr marL="28575" marR="416719">
              <a:lnSpc>
                <a:spcPts val="1454"/>
              </a:lnSpc>
              <a:spcBef>
                <a:spcPts val="1080"/>
              </a:spcBef>
            </a:pP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192.168.0.0 to </a:t>
            </a:r>
            <a:r>
              <a:rPr lang="en-US" sz="1600" spc="-8" dirty="0">
                <a:solidFill>
                  <a:schemeClr val="bg1"/>
                </a:solidFill>
                <a:latin typeface="Century"/>
                <a:cs typeface="Century"/>
              </a:rPr>
              <a:t>223</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255</a:t>
            </a:r>
            <a:r>
              <a:rPr sz="1600" spc="-8" dirty="0">
                <a:solidFill>
                  <a:schemeClr val="bg1"/>
                </a:solidFill>
                <a:latin typeface="Century"/>
                <a:cs typeface="Century"/>
              </a:rPr>
              <a:t>.</a:t>
            </a:r>
            <a:r>
              <a:rPr lang="en-US" sz="1600" spc="-8" dirty="0">
                <a:solidFill>
                  <a:schemeClr val="bg1"/>
                </a:solidFill>
                <a:latin typeface="Century"/>
                <a:cs typeface="Century"/>
              </a:rPr>
              <a:t>0</a:t>
            </a:r>
            <a:r>
              <a:rPr sz="1600" spc="-8" dirty="0">
                <a:solidFill>
                  <a:schemeClr val="bg1"/>
                </a:solidFill>
                <a:latin typeface="Century"/>
                <a:cs typeface="Century"/>
              </a:rPr>
              <a:t>.</a:t>
            </a:r>
            <a:endParaRPr sz="1600" dirty="0">
              <a:solidFill>
                <a:schemeClr val="bg1"/>
              </a:solidFill>
              <a:latin typeface="Century"/>
              <a:cs typeface="Century"/>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3621630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3436" y="742950"/>
            <a:ext cx="7263763" cy="1453764"/>
          </a:xfrm>
          <a:prstGeom prst="rect">
            <a:avLst/>
          </a:prstGeom>
        </p:spPr>
        <p:txBody>
          <a:bodyPr vert="horz" wrap="square" lIns="0" tIns="121444" rIns="0" bIns="0" rtlCol="0">
            <a:spAutoFit/>
          </a:bodyPr>
          <a:lstStyle/>
          <a:p>
            <a:pPr marL="78104">
              <a:spcBef>
                <a:spcPts val="956"/>
              </a:spcBef>
            </a:pPr>
            <a:r>
              <a:rPr sz="1600" b="1" u="sng" dirty="0">
                <a:solidFill>
                  <a:schemeClr val="bg1"/>
                </a:solidFill>
                <a:uFill>
                  <a:solidFill>
                    <a:srgbClr val="404040"/>
                  </a:solidFill>
                </a:uFill>
                <a:latin typeface="Century"/>
                <a:cs typeface="Century"/>
              </a:rPr>
              <a:t>Class-D</a:t>
            </a:r>
            <a:endParaRPr sz="1600" dirty="0">
              <a:solidFill>
                <a:schemeClr val="bg1"/>
              </a:solidFill>
              <a:latin typeface="Century"/>
              <a:cs typeface="Century"/>
            </a:endParaRPr>
          </a:p>
          <a:p>
            <a:pPr marL="9525">
              <a:spcBef>
                <a:spcPts val="881"/>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224 to 239 </a:t>
            </a:r>
            <a:r>
              <a:rPr sz="1600" dirty="0">
                <a:solidFill>
                  <a:schemeClr val="bg1"/>
                </a:solidFill>
                <a:latin typeface="Century"/>
                <a:cs typeface="Century"/>
              </a:rPr>
              <a:t>Decimal </a:t>
            </a:r>
            <a:r>
              <a:rPr sz="1600" spc="-4" dirty="0">
                <a:solidFill>
                  <a:schemeClr val="bg1"/>
                </a:solidFill>
                <a:latin typeface="Century"/>
                <a:cs typeface="Century"/>
              </a:rPr>
              <a:t>value in first</a:t>
            </a:r>
            <a:r>
              <a:rPr sz="1600" spc="-64" dirty="0">
                <a:solidFill>
                  <a:schemeClr val="bg1"/>
                </a:solidFill>
                <a:latin typeface="Century"/>
                <a:cs typeface="Century"/>
              </a:rPr>
              <a:t> </a:t>
            </a:r>
            <a:r>
              <a:rPr sz="1600" dirty="0">
                <a:solidFill>
                  <a:schemeClr val="bg1"/>
                </a:solidFill>
                <a:latin typeface="Century"/>
                <a:cs typeface="Century"/>
              </a:rPr>
              <a:t>octet.</a:t>
            </a: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not </a:t>
            </a:r>
            <a:r>
              <a:rPr sz="1600" spc="-4" dirty="0">
                <a:solidFill>
                  <a:schemeClr val="bg1"/>
                </a:solidFill>
                <a:latin typeface="Century"/>
                <a:cs typeface="Century"/>
              </a:rPr>
              <a:t>usually </a:t>
            </a:r>
            <a:r>
              <a:rPr sz="1600" dirty="0">
                <a:solidFill>
                  <a:schemeClr val="bg1"/>
                </a:solidFill>
                <a:latin typeface="Century"/>
                <a:cs typeface="Century"/>
              </a:rPr>
              <a:t>use </a:t>
            </a:r>
            <a:r>
              <a:rPr sz="1600" spc="-4" dirty="0">
                <a:solidFill>
                  <a:schemeClr val="bg1"/>
                </a:solidFill>
                <a:latin typeface="Century"/>
                <a:cs typeface="Century"/>
              </a:rPr>
              <a:t>in general</a:t>
            </a:r>
            <a:r>
              <a:rPr sz="1600" spc="-34" dirty="0">
                <a:solidFill>
                  <a:schemeClr val="bg1"/>
                </a:solidFill>
                <a:latin typeface="Century"/>
                <a:cs typeface="Century"/>
              </a:rPr>
              <a:t> </a:t>
            </a:r>
            <a:r>
              <a:rPr sz="1600" spc="-4" dirty="0">
                <a:solidFill>
                  <a:schemeClr val="bg1"/>
                </a:solidFill>
                <a:latin typeface="Century"/>
                <a:cs typeface="Century"/>
              </a:rPr>
              <a:t>applications.</a:t>
            </a:r>
            <a:endParaRPr sz="1600" dirty="0">
              <a:solidFill>
                <a:schemeClr val="bg1"/>
              </a:solidFill>
              <a:latin typeface="Century"/>
              <a:cs typeface="Century"/>
            </a:endParaRPr>
          </a:p>
          <a:p>
            <a:pPr marL="9525">
              <a:spcBef>
                <a:spcPts val="893"/>
              </a:spcBef>
            </a:pPr>
            <a:r>
              <a:rPr sz="1600" spc="-4" dirty="0">
                <a:solidFill>
                  <a:schemeClr val="bg1"/>
                </a:solidFill>
                <a:latin typeface="Century"/>
                <a:cs typeface="Century"/>
              </a:rPr>
              <a:t>It </a:t>
            </a:r>
            <a:r>
              <a:rPr sz="1600" dirty="0">
                <a:solidFill>
                  <a:schemeClr val="bg1"/>
                </a:solidFill>
                <a:latin typeface="Century"/>
                <a:cs typeface="Century"/>
              </a:rPr>
              <a:t>is use in </a:t>
            </a:r>
            <a:r>
              <a:rPr sz="1600" spc="-8" dirty="0">
                <a:solidFill>
                  <a:schemeClr val="bg1"/>
                </a:solidFill>
                <a:latin typeface="Century"/>
                <a:cs typeface="Century"/>
              </a:rPr>
              <a:t>Special </a:t>
            </a:r>
            <a:r>
              <a:rPr sz="1600" spc="-4" dirty="0">
                <a:solidFill>
                  <a:schemeClr val="bg1"/>
                </a:solidFill>
                <a:latin typeface="Century"/>
                <a:cs typeface="Century"/>
              </a:rPr>
              <a:t>purpose applications </a:t>
            </a:r>
            <a:r>
              <a:rPr sz="1600" dirty="0">
                <a:solidFill>
                  <a:schemeClr val="bg1"/>
                </a:solidFill>
                <a:latin typeface="Century"/>
                <a:cs typeface="Century"/>
              </a:rPr>
              <a:t>known </a:t>
            </a:r>
            <a:r>
              <a:rPr sz="1600" spc="-4" dirty="0">
                <a:solidFill>
                  <a:schemeClr val="bg1"/>
                </a:solidFill>
                <a:latin typeface="Century"/>
                <a:cs typeface="Century"/>
              </a:rPr>
              <a:t>as</a:t>
            </a:r>
            <a:r>
              <a:rPr sz="1600" spc="34" dirty="0">
                <a:solidFill>
                  <a:schemeClr val="bg1"/>
                </a:solidFill>
                <a:latin typeface="Century"/>
                <a:cs typeface="Century"/>
              </a:rPr>
              <a:t> </a:t>
            </a:r>
            <a:r>
              <a:rPr sz="1600" spc="-4" dirty="0">
                <a:solidFill>
                  <a:schemeClr val="bg1"/>
                </a:solidFill>
                <a:latin typeface="Century"/>
                <a:cs typeface="Century"/>
              </a:rPr>
              <a:t>Multicast.</a:t>
            </a:r>
            <a:endParaRPr sz="1600" dirty="0">
              <a:solidFill>
                <a:schemeClr val="bg1"/>
              </a:solidFill>
              <a:latin typeface="Century"/>
              <a:cs typeface="Century"/>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661" y="3028950"/>
            <a:ext cx="3841051" cy="2014537"/>
          </a:xfrm>
          <a:prstGeom prst="rect">
            <a:avLst/>
          </a:prstGeom>
        </p:spPr>
      </p:pic>
    </p:spTree>
    <p:extLst>
      <p:ext uri="{BB962C8B-B14F-4D97-AF65-F5344CB8AC3E}">
        <p14:creationId xmlns:p14="http://schemas.microsoft.com/office/powerpoint/2010/main" val="2752365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666751"/>
            <a:ext cx="7543799" cy="1852430"/>
          </a:xfrm>
          <a:prstGeom prst="rect">
            <a:avLst/>
          </a:prstGeom>
        </p:spPr>
        <p:txBody>
          <a:bodyPr vert="horz" wrap="square" lIns="0" tIns="129540" rIns="0" bIns="0" rtlCol="0">
            <a:spAutoFit/>
          </a:bodyPr>
          <a:lstStyle/>
          <a:p>
            <a:pPr marL="78104">
              <a:spcBef>
                <a:spcPts val="1020"/>
              </a:spcBef>
            </a:pPr>
            <a:r>
              <a:rPr sz="1600" b="1" u="heavy" spc="-4" dirty="0">
                <a:solidFill>
                  <a:schemeClr val="bg1"/>
                </a:solidFill>
                <a:uFill>
                  <a:solidFill>
                    <a:srgbClr val="404040"/>
                  </a:solidFill>
                </a:uFill>
                <a:latin typeface="Calibri"/>
                <a:cs typeface="Calibri"/>
              </a:rPr>
              <a:t>Class-E</a:t>
            </a:r>
            <a:endParaRPr sz="1600" dirty="0">
              <a:solidFill>
                <a:schemeClr val="bg1"/>
              </a:solidFill>
              <a:latin typeface="Calibri"/>
              <a:cs typeface="Calibri"/>
            </a:endParaRPr>
          </a:p>
          <a:p>
            <a:pPr marL="9525" marR="1597343">
              <a:lnSpc>
                <a:spcPct val="148100"/>
              </a:lnSpc>
              <a:spcBef>
                <a:spcPts val="79"/>
              </a:spcBef>
            </a:pPr>
            <a:r>
              <a:rPr sz="1600" dirty="0">
                <a:solidFill>
                  <a:schemeClr val="bg1"/>
                </a:solidFill>
                <a:latin typeface="Century"/>
                <a:cs typeface="Century"/>
              </a:rPr>
              <a:t>This </a:t>
            </a:r>
            <a:r>
              <a:rPr sz="1600" spc="-4" dirty="0">
                <a:solidFill>
                  <a:schemeClr val="bg1"/>
                </a:solidFill>
                <a:latin typeface="Century"/>
                <a:cs typeface="Century"/>
              </a:rPr>
              <a:t>IP ranges </a:t>
            </a:r>
            <a:r>
              <a:rPr sz="1600" dirty="0">
                <a:solidFill>
                  <a:schemeClr val="bg1"/>
                </a:solidFill>
                <a:latin typeface="Century"/>
                <a:cs typeface="Century"/>
              </a:rPr>
              <a:t>from </a:t>
            </a:r>
            <a:r>
              <a:rPr sz="1600" spc="-4" dirty="0">
                <a:solidFill>
                  <a:schemeClr val="bg1"/>
                </a:solidFill>
                <a:latin typeface="Century"/>
                <a:cs typeface="Century"/>
              </a:rPr>
              <a:t>240 to 255 </a:t>
            </a:r>
            <a:r>
              <a:rPr sz="1600" dirty="0">
                <a:solidFill>
                  <a:schemeClr val="bg1"/>
                </a:solidFill>
                <a:latin typeface="Century"/>
                <a:cs typeface="Century"/>
              </a:rPr>
              <a:t>Decimal value in first</a:t>
            </a:r>
            <a:r>
              <a:rPr sz="1600" spc="-158" dirty="0">
                <a:solidFill>
                  <a:schemeClr val="bg1"/>
                </a:solidFill>
                <a:latin typeface="Century"/>
                <a:cs typeface="Century"/>
              </a:rPr>
              <a:t> </a:t>
            </a:r>
            <a:r>
              <a:rPr sz="1600" dirty="0">
                <a:solidFill>
                  <a:schemeClr val="bg1"/>
                </a:solidFill>
                <a:latin typeface="Century"/>
                <a:cs typeface="Century"/>
              </a:rPr>
              <a:t>octet.  </a:t>
            </a:r>
            <a:r>
              <a:rPr sz="1600" spc="-4" dirty="0">
                <a:solidFill>
                  <a:schemeClr val="bg1"/>
                </a:solidFill>
                <a:latin typeface="Century"/>
                <a:cs typeface="Century"/>
              </a:rPr>
              <a:t>It </a:t>
            </a:r>
            <a:r>
              <a:rPr sz="1600" dirty="0">
                <a:solidFill>
                  <a:schemeClr val="bg1"/>
                </a:solidFill>
                <a:latin typeface="Century"/>
                <a:cs typeface="Century"/>
              </a:rPr>
              <a:t>is not usually use in general</a:t>
            </a:r>
            <a:r>
              <a:rPr sz="1600" spc="-109" dirty="0">
                <a:solidFill>
                  <a:schemeClr val="bg1"/>
                </a:solidFill>
                <a:latin typeface="Century"/>
                <a:cs typeface="Century"/>
              </a:rPr>
              <a:t> </a:t>
            </a:r>
            <a:r>
              <a:rPr sz="1600" dirty="0">
                <a:solidFill>
                  <a:schemeClr val="bg1"/>
                </a:solidFill>
                <a:latin typeface="Century"/>
                <a:cs typeface="Century"/>
              </a:rPr>
              <a:t>applications.</a:t>
            </a:r>
          </a:p>
          <a:p>
            <a:pPr marL="9525" marR="3810">
              <a:lnSpc>
                <a:spcPct val="148500"/>
              </a:lnSpc>
            </a:pPr>
            <a:r>
              <a:rPr sz="1600" spc="-4" dirty="0">
                <a:solidFill>
                  <a:schemeClr val="bg1"/>
                </a:solidFill>
                <a:latin typeface="Century"/>
                <a:cs typeface="Century"/>
              </a:rPr>
              <a:t>It </a:t>
            </a:r>
            <a:r>
              <a:rPr sz="1600" dirty="0">
                <a:solidFill>
                  <a:schemeClr val="bg1"/>
                </a:solidFill>
                <a:latin typeface="Century"/>
                <a:cs typeface="Century"/>
              </a:rPr>
              <a:t>is reserved range of </a:t>
            </a:r>
            <a:r>
              <a:rPr sz="1600" spc="-4" dirty="0">
                <a:solidFill>
                  <a:schemeClr val="bg1"/>
                </a:solidFill>
                <a:latin typeface="Century"/>
                <a:cs typeface="Century"/>
              </a:rPr>
              <a:t>IP by </a:t>
            </a:r>
            <a:r>
              <a:rPr sz="1600" dirty="0">
                <a:solidFill>
                  <a:schemeClr val="bg1"/>
                </a:solidFill>
                <a:latin typeface="Century"/>
                <a:cs typeface="Century"/>
              </a:rPr>
              <a:t>R &amp; D (Research </a:t>
            </a:r>
            <a:r>
              <a:rPr sz="1600" spc="-4" dirty="0">
                <a:solidFill>
                  <a:schemeClr val="bg1"/>
                </a:solidFill>
                <a:latin typeface="Century"/>
                <a:cs typeface="Century"/>
              </a:rPr>
              <a:t>and </a:t>
            </a:r>
            <a:r>
              <a:rPr sz="1600" dirty="0">
                <a:solidFill>
                  <a:schemeClr val="bg1"/>
                </a:solidFill>
                <a:latin typeface="Century"/>
                <a:cs typeface="Century"/>
              </a:rPr>
              <a:t>Development) </a:t>
            </a:r>
            <a:r>
              <a:rPr sz="1600" spc="-4" dirty="0">
                <a:solidFill>
                  <a:schemeClr val="bg1"/>
                </a:solidFill>
                <a:latin typeface="Century"/>
                <a:cs typeface="Century"/>
              </a:rPr>
              <a:t>department.  </a:t>
            </a:r>
            <a:r>
              <a:rPr sz="1600" spc="-19" dirty="0">
                <a:solidFill>
                  <a:schemeClr val="bg1"/>
                </a:solidFill>
                <a:latin typeface="Century"/>
                <a:cs typeface="Century"/>
              </a:rPr>
              <a:t>Usually, </a:t>
            </a:r>
            <a:r>
              <a:rPr sz="1600" dirty="0">
                <a:solidFill>
                  <a:schemeClr val="bg1"/>
                </a:solidFill>
                <a:latin typeface="Century"/>
                <a:cs typeface="Century"/>
              </a:rPr>
              <a:t>Class-A </a:t>
            </a:r>
            <a:r>
              <a:rPr sz="1600" spc="-4" dirty="0">
                <a:solidFill>
                  <a:schemeClr val="bg1"/>
                </a:solidFill>
                <a:latin typeface="Century"/>
                <a:cs typeface="Century"/>
              </a:rPr>
              <a:t>to </a:t>
            </a:r>
            <a:r>
              <a:rPr sz="1600" dirty="0">
                <a:solidFill>
                  <a:schemeClr val="bg1"/>
                </a:solidFill>
                <a:latin typeface="Century"/>
                <a:cs typeface="Century"/>
              </a:rPr>
              <a:t>C is supported </a:t>
            </a:r>
            <a:r>
              <a:rPr sz="1600" spc="-4" dirty="0">
                <a:solidFill>
                  <a:schemeClr val="bg1"/>
                </a:solidFill>
                <a:latin typeface="Century"/>
                <a:cs typeface="Century"/>
              </a:rPr>
              <a:t>by </a:t>
            </a:r>
            <a:r>
              <a:rPr sz="1600" dirty="0">
                <a:solidFill>
                  <a:schemeClr val="bg1"/>
                </a:solidFill>
                <a:latin typeface="Century"/>
                <a:cs typeface="Century"/>
              </a:rPr>
              <a:t>PC </a:t>
            </a:r>
            <a:r>
              <a:rPr sz="1600" spc="-4" dirty="0">
                <a:solidFill>
                  <a:schemeClr val="bg1"/>
                </a:solidFill>
                <a:latin typeface="Century"/>
                <a:cs typeface="Century"/>
              </a:rPr>
              <a:t>and </a:t>
            </a:r>
            <a:r>
              <a:rPr sz="1600" dirty="0">
                <a:solidFill>
                  <a:schemeClr val="bg1"/>
                </a:solidFill>
                <a:latin typeface="Century"/>
                <a:cs typeface="Century"/>
              </a:rPr>
              <a:t>Class-D </a:t>
            </a:r>
            <a:r>
              <a:rPr sz="1600" spc="-4" dirty="0">
                <a:solidFill>
                  <a:schemeClr val="bg1"/>
                </a:solidFill>
                <a:latin typeface="Century"/>
                <a:cs typeface="Century"/>
              </a:rPr>
              <a:t>and </a:t>
            </a:r>
            <a:r>
              <a:rPr sz="1600" dirty="0">
                <a:solidFill>
                  <a:schemeClr val="bg1"/>
                </a:solidFill>
                <a:latin typeface="Century"/>
                <a:cs typeface="Century"/>
              </a:rPr>
              <a:t>E is not</a:t>
            </a:r>
            <a:r>
              <a:rPr sz="1600" spc="-221" dirty="0">
                <a:solidFill>
                  <a:schemeClr val="bg1"/>
                </a:solidFill>
                <a:latin typeface="Century"/>
                <a:cs typeface="Century"/>
              </a:rPr>
              <a:t> </a:t>
            </a:r>
            <a:r>
              <a:rPr sz="1600" dirty="0">
                <a:solidFill>
                  <a:schemeClr val="bg1"/>
                </a:solidFill>
                <a:latin typeface="Century"/>
                <a:cs typeface="Century"/>
              </a:rPr>
              <a:t>supported.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621872"/>
            <a:ext cx="4617213" cy="2421615"/>
          </a:xfrm>
          <a:prstGeom prst="rect">
            <a:avLst/>
          </a:prstGeom>
        </p:spPr>
      </p:pic>
    </p:spTree>
    <p:extLst>
      <p:ext uri="{BB962C8B-B14F-4D97-AF65-F5344CB8AC3E}">
        <p14:creationId xmlns:p14="http://schemas.microsoft.com/office/powerpoint/2010/main" val="3444716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IPv6</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13697"/>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a:t>
            </a:r>
            <a:r>
              <a:rPr lang="en-US" dirty="0">
                <a:solidFill>
                  <a:schemeClr val="bg1"/>
                </a:solidFill>
                <a:latin typeface="Century"/>
                <a:cs typeface="Century"/>
              </a:rPr>
              <a:t>128</a:t>
            </a:r>
            <a:r>
              <a:rPr dirty="0">
                <a:solidFill>
                  <a:schemeClr val="bg1"/>
                </a:solidFill>
                <a:latin typeface="Century"/>
                <a:cs typeface="Century"/>
              </a:rPr>
              <a:t>-bit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r>
              <a:rPr lang="en-IN" dirty="0">
                <a:solidFill>
                  <a:schemeClr val="bg1"/>
                </a:solidFill>
              </a:rPr>
              <a:t>total of 4,294,967,296 unique IP addresses can be assigned to hosts.</a:t>
            </a:r>
          </a:p>
          <a:p>
            <a:pPr marL="314325" indent="-285750">
              <a:spcBef>
                <a:spcPts val="874"/>
              </a:spcBef>
              <a:buFont typeface="Arial" panose="020B0604020202020204" pitchFamily="34" charset="0"/>
              <a:buChar char="•"/>
            </a:pPr>
            <a:r>
              <a:rPr lang="en-US" dirty="0">
                <a:solidFill>
                  <a:schemeClr val="bg1"/>
                </a:solidFill>
                <a:latin typeface="Century"/>
                <a:cs typeface="Century"/>
              </a:rPr>
              <a:t>IP is like   </a:t>
            </a:r>
            <a:r>
              <a:rPr lang="en-IN" dirty="0">
                <a:solidFill>
                  <a:schemeClr val="bg1"/>
                </a:solidFill>
              </a:rPr>
              <a:t>2001:db8:1234::f350:2256:f3dd/64</a:t>
            </a:r>
          </a:p>
          <a:p>
            <a:pPr marL="314325" indent="-285750">
              <a:spcBef>
                <a:spcPts val="874"/>
              </a:spcBef>
              <a:buFont typeface="Arial" panose="020B0604020202020204" pitchFamily="34" charset="0"/>
              <a:buChar char="•"/>
            </a:pPr>
            <a:r>
              <a:rPr lang="en-US" dirty="0">
                <a:solidFill>
                  <a:schemeClr val="bg1"/>
                </a:solidFill>
                <a:latin typeface="Century"/>
                <a:cs typeface="Century"/>
              </a:rPr>
              <a:t>It supports Unicast. Telecast &amp; Multicast.</a:t>
            </a:r>
          </a:p>
          <a:p>
            <a:pPr marL="314325" indent="-285750">
              <a:spcBef>
                <a:spcPts val="874"/>
              </a:spcBef>
              <a:buFont typeface="Arial" panose="020B0604020202020204" pitchFamily="34" charset="0"/>
              <a:buChar char="•"/>
            </a:pPr>
            <a:r>
              <a:rPr lang="en-US" dirty="0">
                <a:solidFill>
                  <a:schemeClr val="bg1"/>
                </a:solidFill>
                <a:latin typeface="Century"/>
                <a:cs typeface="Century"/>
              </a:rPr>
              <a:t>It doesn’t have Classes like ipv4</a:t>
            </a:r>
            <a:endParaRPr dirty="0">
              <a:solidFill>
                <a:schemeClr val="bg1"/>
              </a:solidFill>
              <a:latin typeface="Century"/>
              <a:cs typeface="Century"/>
            </a:endParaRPr>
          </a:p>
        </p:txBody>
      </p:sp>
    </p:spTree>
    <p:extLst>
      <p:ext uri="{BB962C8B-B14F-4D97-AF65-F5344CB8AC3E}">
        <p14:creationId xmlns:p14="http://schemas.microsoft.com/office/powerpoint/2010/main" val="1385334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133351"/>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Subnet Mask?</a:t>
            </a:r>
          </a:p>
          <a:p>
            <a:br>
              <a:rPr lang="en-IN" dirty="0"/>
            </a:br>
            <a:endParaRPr lang="en-IN" dirty="0"/>
          </a:p>
        </p:txBody>
      </p:sp>
      <p:sp>
        <p:nvSpPr>
          <p:cNvPr id="3" name="Rectangle 2"/>
          <p:cNvSpPr/>
          <p:nvPr/>
        </p:nvSpPr>
        <p:spPr>
          <a:xfrm>
            <a:off x="457200" y="1140589"/>
            <a:ext cx="8305800" cy="1754326"/>
          </a:xfrm>
          <a:prstGeom prst="rect">
            <a:avLst/>
          </a:prstGeom>
        </p:spPr>
        <p:txBody>
          <a:bodyPr wrap="square">
            <a:spAutoFit/>
          </a:bodyPr>
          <a:lstStyle/>
          <a:p>
            <a:r>
              <a:rPr lang="en-IN" dirty="0">
                <a:solidFill>
                  <a:schemeClr val="bg1"/>
                </a:solidFill>
              </a:rPr>
              <a:t>A subnet mask is a 32- or 128-bit number that segments an existing IP address in a TCP/IP network. It is used by the TCP/IP protocol to determine whether a host is on the local subnet or on a remote network. Subnet mask divides the IP address into a network address and host address, hence to identify which part of IP address is reserved for the network and which part is available for host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800351"/>
            <a:ext cx="4267200" cy="1896533"/>
          </a:xfrm>
          <a:prstGeom prst="rect">
            <a:avLst/>
          </a:prstGeom>
        </p:spPr>
      </p:pic>
    </p:spTree>
    <p:extLst>
      <p:ext uri="{BB962C8B-B14F-4D97-AF65-F5344CB8AC3E}">
        <p14:creationId xmlns:p14="http://schemas.microsoft.com/office/powerpoint/2010/main" val="178668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666751"/>
            <a:ext cx="6224588" cy="3891902"/>
          </a:xfrm>
          <a:prstGeom prst="rect">
            <a:avLst/>
          </a:prstGeom>
        </p:spPr>
      </p:pic>
    </p:spTree>
    <p:extLst>
      <p:ext uri="{BB962C8B-B14F-4D97-AF65-F5344CB8AC3E}">
        <p14:creationId xmlns:p14="http://schemas.microsoft.com/office/powerpoint/2010/main" val="2805027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23951"/>
            <a:ext cx="8153400" cy="1200329"/>
          </a:xfrm>
          <a:prstGeom prst="rect">
            <a:avLst/>
          </a:prstGeom>
        </p:spPr>
        <p:txBody>
          <a:bodyPr wrap="square">
            <a:spAutoFit/>
          </a:bodyPr>
          <a:lstStyle/>
          <a:p>
            <a:r>
              <a:rPr lang="en-IN" dirty="0">
                <a:solidFill>
                  <a:schemeClr val="bg1"/>
                </a:solidFill>
              </a:rPr>
              <a:t>A</a:t>
            </a:r>
            <a:r>
              <a:rPr lang="en-IN" b="1" dirty="0">
                <a:solidFill>
                  <a:schemeClr val="bg1"/>
                </a:solidFill>
              </a:rPr>
              <a:t> DHCP Server</a:t>
            </a:r>
            <a:r>
              <a:rPr lang="en-IN" dirty="0">
                <a:solidFill>
                  <a:schemeClr val="bg1"/>
                </a:solidFill>
              </a:rPr>
              <a:t> is a network server that automatically provides and assigns IP addresses, default gateways and other network parameters to client devices. It relies on the standard protocol known as Dynamic Host Configuration Protocol or DHCP to respond to broadcast queries by clients. Its alternate is APIPA</a:t>
            </a:r>
          </a:p>
        </p:txBody>
      </p:sp>
      <p:sp>
        <p:nvSpPr>
          <p:cNvPr id="3" name="Rectangle 2"/>
          <p:cNvSpPr/>
          <p:nvPr/>
        </p:nvSpPr>
        <p:spPr>
          <a:xfrm>
            <a:off x="2971800" y="142784"/>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DHCP?</a:t>
            </a:r>
          </a:p>
          <a:p>
            <a:br>
              <a:rPr lang="en-IN"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216" y="2876551"/>
            <a:ext cx="5165784" cy="1766887"/>
          </a:xfrm>
          <a:prstGeom prst="rect">
            <a:avLst/>
          </a:prstGeom>
        </p:spPr>
      </p:pic>
    </p:spTree>
    <p:extLst>
      <p:ext uri="{BB962C8B-B14F-4D97-AF65-F5344CB8AC3E}">
        <p14:creationId xmlns:p14="http://schemas.microsoft.com/office/powerpoint/2010/main" val="2359708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13" y="1272122"/>
            <a:ext cx="3934287" cy="2862322"/>
          </a:xfrm>
          <a:prstGeom prst="rect">
            <a:avLst/>
          </a:prstGeom>
        </p:spPr>
        <p:txBody>
          <a:bodyPr wrap="square">
            <a:spAutoFit/>
          </a:bodyPr>
          <a:lstStyle/>
          <a:p>
            <a:r>
              <a:rPr lang="en-IN" dirty="0"/>
              <a:t>Domain Name Servers (</a:t>
            </a:r>
            <a:r>
              <a:rPr lang="en-IN" b="1" dirty="0"/>
              <a:t>DNS</a:t>
            </a:r>
            <a:r>
              <a:rPr lang="en-IN" dirty="0"/>
              <a:t>) are </a:t>
            </a:r>
            <a:r>
              <a:rPr lang="en-IN" b="1" dirty="0"/>
              <a:t>the</a:t>
            </a:r>
            <a:r>
              <a:rPr lang="en-IN" dirty="0"/>
              <a:t> Internet's equivalent of a phone book. They maintain a directory of domain names and translate them to Internet Protocol (IP) addresses. This is necessary because, although domain names are easy for people to remember, computers or machines, access websites based on IP addresses.</a:t>
            </a:r>
          </a:p>
        </p:txBody>
      </p:sp>
      <p:sp>
        <p:nvSpPr>
          <p:cNvPr id="3" name="Rectangle 2"/>
          <p:cNvSpPr/>
          <p:nvPr/>
        </p:nvSpPr>
        <p:spPr>
          <a:xfrm>
            <a:off x="2895600" y="133350"/>
            <a:ext cx="4572000" cy="1138773"/>
          </a:xfrm>
          <a:prstGeom prst="rect">
            <a:avLst/>
          </a:prstGeom>
        </p:spPr>
        <p:txBody>
          <a:bodyPr>
            <a:spAutoFit/>
          </a:bodyPr>
          <a:lstStyle/>
          <a:p>
            <a:r>
              <a:rPr lang="en-IN" sz="3200" b="1" dirty="0">
                <a:solidFill>
                  <a:srgbClr val="00B0F0"/>
                </a:solidFill>
                <a:effectLst>
                  <a:outerShdw blurRad="38100" dist="38100" dir="2700000" algn="tl">
                    <a:srgbClr val="000000">
                      <a:alpha val="43137"/>
                    </a:srgbClr>
                  </a:outerShdw>
                </a:effectLst>
              </a:rPr>
              <a:t>What Is DNS?</a:t>
            </a:r>
          </a:p>
          <a:p>
            <a:br>
              <a:rPr lang="en-IN" dirty="0"/>
            </a:b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4168" y="781644"/>
            <a:ext cx="4152622" cy="3542706"/>
          </a:xfrm>
          <a:prstGeom prst="rect">
            <a:avLst/>
          </a:prstGeom>
        </p:spPr>
      </p:pic>
    </p:spTree>
    <p:extLst>
      <p:ext uri="{BB962C8B-B14F-4D97-AF65-F5344CB8AC3E}">
        <p14:creationId xmlns:p14="http://schemas.microsoft.com/office/powerpoint/2010/main" val="42194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M</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551"/>
            <a:ext cx="8458200" cy="1200329"/>
          </a:xfrm>
          <a:prstGeom prst="rect">
            <a:avLst/>
          </a:prstGeom>
        </p:spPr>
        <p:txBody>
          <a:bodyPr wrap="square">
            <a:spAutoFit/>
          </a:bodyPr>
          <a:lstStyle/>
          <a:p>
            <a:r>
              <a:rPr lang="en-IN" dirty="0"/>
              <a:t>A media access control address is a unique identifier assigned to a network interface controller for use as a network address in communications within a network segment. This use is common in most IEEE 802 networking technologies, including Ethernet, Wi-Fi, and Bluetooth.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0330"/>
          <a:stretch/>
        </p:blipFill>
        <p:spPr>
          <a:xfrm>
            <a:off x="3048000" y="2343151"/>
            <a:ext cx="3276600" cy="2282803"/>
          </a:xfrm>
          <a:prstGeom prst="rect">
            <a:avLst/>
          </a:prstGeom>
        </p:spPr>
      </p:pic>
      <p:sp>
        <p:nvSpPr>
          <p:cNvPr id="4" name="Rectangle 3"/>
          <p:cNvSpPr/>
          <p:nvPr/>
        </p:nvSpPr>
        <p:spPr>
          <a:xfrm>
            <a:off x="2133600" y="133534"/>
            <a:ext cx="5105400" cy="1138773"/>
          </a:xfrm>
          <a:prstGeom prst="rect">
            <a:avLst/>
          </a:prstGeom>
        </p:spPr>
        <p:txBody>
          <a:bodyPr wrap="square">
            <a:spAutoFit/>
          </a:bodyPr>
          <a:lstStyle/>
          <a:p>
            <a:r>
              <a:rPr lang="en-IN" sz="3200" b="1" dirty="0">
                <a:solidFill>
                  <a:srgbClr val="00B050"/>
                </a:solidFill>
                <a:effectLst>
                  <a:outerShdw blurRad="38100" dist="38100" dir="2700000" algn="tl">
                    <a:srgbClr val="000000">
                      <a:alpha val="43137"/>
                    </a:srgbClr>
                  </a:outerShdw>
                </a:effectLst>
              </a:rPr>
              <a:t>What Is MAC Address?</a:t>
            </a:r>
          </a:p>
          <a:p>
            <a:br>
              <a:rPr lang="en-IN" dirty="0"/>
            </a:br>
            <a:endParaRPr lang="en-IN" dirty="0"/>
          </a:p>
        </p:txBody>
      </p:sp>
    </p:spTree>
    <p:extLst>
      <p:ext uri="{BB962C8B-B14F-4D97-AF65-F5344CB8AC3E}">
        <p14:creationId xmlns:p14="http://schemas.microsoft.com/office/powerpoint/2010/main" val="700616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433" y="819150"/>
            <a:ext cx="7845641" cy="3970318"/>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The TCP/IP model was developed prior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is not exactly similar to the OSI model.</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TCP/IP model consists of five layers: the application layer, transport layer, network layer, data link layer and physical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first four layers provide physical standards, network interface, internetworking, and transport functions that correspond to the first four layers of the OSI model and these four layers are represented in TCP/IP model by a single layer called the application layer.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TCP/IP is a hierarchical protocol made up of interactive modules, and each of them provides specific functionality.</a:t>
            </a:r>
          </a:p>
        </p:txBody>
      </p:sp>
      <p:sp>
        <p:nvSpPr>
          <p:cNvPr id="3" name="Rectangle 2"/>
          <p:cNvSpPr/>
          <p:nvPr/>
        </p:nvSpPr>
        <p:spPr>
          <a:xfrm>
            <a:off x="3429000" y="127263"/>
            <a:ext cx="2659702"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TCP/IP model</a:t>
            </a:r>
          </a:p>
        </p:txBody>
      </p:sp>
    </p:spTree>
    <p:extLst>
      <p:ext uri="{BB962C8B-B14F-4D97-AF65-F5344CB8AC3E}">
        <p14:creationId xmlns:p14="http://schemas.microsoft.com/office/powerpoint/2010/main" val="1229187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666" y="1428751"/>
            <a:ext cx="4935630" cy="30619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48" y="1428750"/>
            <a:ext cx="3793528" cy="3061919"/>
          </a:xfrm>
          <a:prstGeom prst="rect">
            <a:avLst/>
          </a:prstGeom>
        </p:spPr>
      </p:pic>
      <p:sp>
        <p:nvSpPr>
          <p:cNvPr id="4" name="Rectangle 3"/>
          <p:cNvSpPr/>
          <p:nvPr/>
        </p:nvSpPr>
        <p:spPr>
          <a:xfrm>
            <a:off x="3733802" y="419650"/>
            <a:ext cx="1289135" cy="584775"/>
          </a:xfrm>
          <a:prstGeom prst="rect">
            <a:avLst/>
          </a:prstGeom>
        </p:spPr>
        <p:txBody>
          <a:bodyPr wrap="none">
            <a:spAutoFit/>
          </a:bodyPr>
          <a:lstStyle/>
          <a:p>
            <a:r>
              <a:rPr lang="en-IN" sz="3200" b="1" dirty="0">
                <a:solidFill>
                  <a:srgbClr val="92D050"/>
                </a:solidFill>
                <a:effectLst>
                  <a:outerShdw blurRad="38100" dist="38100" dir="2700000" algn="tl">
                    <a:srgbClr val="000000">
                      <a:alpha val="43137"/>
                    </a:srgbClr>
                  </a:outerShdw>
                </a:effectLst>
                <a:latin typeface="Bahnschrift" panose="020B0502040204020203" pitchFamily="34" charset="0"/>
              </a:rPr>
              <a:t>Model</a:t>
            </a:r>
          </a:p>
        </p:txBody>
      </p:sp>
    </p:spTree>
    <p:extLst>
      <p:ext uri="{BB962C8B-B14F-4D97-AF65-F5344CB8AC3E}">
        <p14:creationId xmlns:p14="http://schemas.microsoft.com/office/powerpoint/2010/main" val="2026585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14224" y="209551"/>
            <a:ext cx="5543505" cy="30777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D3138"/>
                </a:solidFill>
                <a:effectLst/>
                <a:latin typeface="-apple-system"/>
                <a:cs typeface="Arial" pitchFamily="34" charset="0"/>
              </a:rPr>
              <a:t>Ethernet Cable</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2D3138"/>
              </a:solidFill>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D3138"/>
              </a:solidFill>
              <a:effectLst/>
              <a:latin typeface="-apple-system"/>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Also known as RJ-45 cable</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one end to: router, network switch</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2D3138"/>
                </a:solidFill>
                <a:effectLst/>
                <a:latin typeface="-apple-system"/>
                <a:cs typeface="Arial" pitchFamily="34" charset="0"/>
              </a:rPr>
              <a:t>Connect other end to: Ethernet port on computer (see image below)</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2D3138"/>
                </a:solidFill>
                <a:effectLst/>
                <a:latin typeface="-apple-system"/>
                <a:cs typeface="Arial" pitchFamily="34" charset="0"/>
              </a:rPr>
              <a:t>  </a:t>
            </a:r>
            <a:endParaRPr kumimoji="0" lang="en-US" sz="18200" b="0" i="0" u="none" strike="noStrike" cap="none" normalizeH="0" baseline="0" dirty="0">
              <a:ln>
                <a:noFill/>
              </a:ln>
              <a:solidFill>
                <a:srgbClr val="2D3138"/>
              </a:solidFill>
              <a:effectLst/>
              <a:latin typeface="-apple-system"/>
              <a:cs typeface="Arial" pitchFamily="34" charset="0"/>
            </a:endParaRPr>
          </a:p>
        </p:txBody>
      </p:sp>
      <p:pic>
        <p:nvPicPr>
          <p:cNvPr id="5122" name="Picture 2" descr="https://hardsoft-support.kayako.com/base/media/url/PNQTUvtaHLTT8sZepjNnQvSRBmtrE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37" y="590551"/>
            <a:ext cx="1487564" cy="148756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hardsoft-support.kayako.com/base/media/url/6S08YJ2CN0Cr80i7wgdwctMuPggoqS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23" y="3181350"/>
            <a:ext cx="2465837" cy="1341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2" y="514351"/>
            <a:ext cx="2915005" cy="192022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647950"/>
            <a:ext cx="2038350" cy="2038350"/>
          </a:xfrm>
          <a:prstGeom prst="rect">
            <a:avLst/>
          </a:prstGeom>
        </p:spPr>
      </p:pic>
    </p:spTree>
    <p:extLst>
      <p:ext uri="{BB962C8B-B14F-4D97-AF65-F5344CB8AC3E}">
        <p14:creationId xmlns:p14="http://schemas.microsoft.com/office/powerpoint/2010/main" val="43422879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8151"/>
            <a:ext cx="4572000" cy="3600986"/>
          </a:xfrm>
          <a:prstGeom prst="rect">
            <a:avLst/>
          </a:prstGeom>
        </p:spPr>
        <p:txBody>
          <a:bodyPr>
            <a:spAutoFit/>
          </a:bodyPr>
          <a:lstStyle/>
          <a:p>
            <a:r>
              <a:rPr lang="en-US" sz="2400" b="1" dirty="0">
                <a:solidFill>
                  <a:srgbClr val="00B050"/>
                </a:solidFill>
              </a:rPr>
              <a:t>Ethernet Port</a:t>
            </a:r>
          </a:p>
          <a:p>
            <a:endParaRPr lang="en-US" sz="2400" dirty="0">
              <a:solidFill>
                <a:srgbClr val="00B050"/>
              </a:solidFill>
            </a:endParaRPr>
          </a:p>
          <a:p>
            <a:pPr marL="285750" indent="-285750">
              <a:buFont typeface="Arial" pitchFamily="34" charset="0"/>
              <a:buChar char="•"/>
            </a:pPr>
            <a:r>
              <a:rPr lang="en-US" dirty="0"/>
              <a:t>Connects to a network and high speed Internet.</a:t>
            </a:r>
          </a:p>
          <a:p>
            <a:pPr marL="285750" indent="-285750">
              <a:buFont typeface="Arial" pitchFamily="34" charset="0"/>
              <a:buChar char="•"/>
            </a:pPr>
            <a:endParaRPr lang="en-US" dirty="0"/>
          </a:p>
          <a:p>
            <a:pPr marL="285750" indent="-285750">
              <a:buFont typeface="Arial" pitchFamily="34" charset="0"/>
              <a:buChar char="•"/>
            </a:pPr>
            <a:r>
              <a:rPr lang="en-US" dirty="0"/>
              <a:t>Connects the network cable to a computer.</a:t>
            </a:r>
          </a:p>
          <a:p>
            <a:pPr marL="285750" indent="-285750">
              <a:buFont typeface="Arial" pitchFamily="34" charset="0"/>
              <a:buChar char="•"/>
            </a:pPr>
            <a:endParaRPr lang="en-US" dirty="0"/>
          </a:p>
          <a:p>
            <a:pPr marL="285750" indent="-285750">
              <a:buFont typeface="Arial" pitchFamily="34" charset="0"/>
              <a:buChar char="•"/>
            </a:pPr>
            <a:r>
              <a:rPr lang="en-US" dirty="0"/>
              <a:t>This port resides on an Ethernet Card.</a:t>
            </a:r>
          </a:p>
          <a:p>
            <a:pPr marL="285750" indent="-285750">
              <a:buFont typeface="Arial" pitchFamily="34" charset="0"/>
              <a:buChar char="•"/>
            </a:pPr>
            <a:endParaRPr lang="en-US" dirty="0"/>
          </a:p>
          <a:p>
            <a:pPr marL="285750" indent="-285750">
              <a:buFont typeface="Arial" pitchFamily="34" charset="0"/>
              <a:buChar char="•"/>
            </a:pPr>
            <a:r>
              <a:rPr lang="en-US" dirty="0"/>
              <a:t>Data travels at 10 megabits to 1000 megabits per seconds depending upon the network bandwidth.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2323807"/>
            <a:ext cx="3067050" cy="2288491"/>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43" b="97656" l="9943" r="95554"/>
                    </a14:imgEffect>
                  </a14:imgLayer>
                </a14:imgProps>
              </a:ext>
              <a:ext uri="{28A0092B-C50C-407E-A947-70E740481C1C}">
                <a14:useLocalDpi xmlns:a14="http://schemas.microsoft.com/office/drawing/2010/main" val="0"/>
              </a:ext>
            </a:extLst>
          </a:blip>
          <a:stretch>
            <a:fillRect/>
          </a:stretch>
        </p:blipFill>
        <p:spPr>
          <a:xfrm>
            <a:off x="5457825" y="-381000"/>
            <a:ext cx="2800350" cy="2800350"/>
          </a:xfrm>
          <a:prstGeom prst="rect">
            <a:avLst/>
          </a:prstGeom>
        </p:spPr>
      </p:pic>
    </p:spTree>
    <p:extLst>
      <p:ext uri="{BB962C8B-B14F-4D97-AF65-F5344CB8AC3E}">
        <p14:creationId xmlns:p14="http://schemas.microsoft.com/office/powerpoint/2010/main" val="210338891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80974"/>
            <a:ext cx="88392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are RJ connectors?</a:t>
            </a:r>
          </a:p>
          <a:p>
            <a:endParaRPr lang="en-US" dirty="0"/>
          </a:p>
          <a:p>
            <a:r>
              <a:rPr lang="en-US" dirty="0"/>
              <a:t>RJ Connectors are a family of push-and-click connectors for twisted-pair wiring in telephone and network wiring. RJ stands for Registered Jack. RJ types define both a jack or receptacle (female) and a plug (male) type of connector.</a:t>
            </a:r>
          </a:p>
        </p:txBody>
      </p:sp>
      <p:sp>
        <p:nvSpPr>
          <p:cNvPr id="3" name="Rectangle 2"/>
          <p:cNvSpPr/>
          <p:nvPr/>
        </p:nvSpPr>
        <p:spPr>
          <a:xfrm>
            <a:off x="304800" y="1971587"/>
            <a:ext cx="6705600" cy="3139321"/>
          </a:xfrm>
          <a:prstGeom prst="rect">
            <a:avLst/>
          </a:prstGeom>
        </p:spPr>
        <p:txBody>
          <a:bodyPr wrap="square">
            <a:spAutoFit/>
          </a:bodyPr>
          <a:lstStyle/>
          <a:p>
            <a:r>
              <a:rPr lang="en-US" dirty="0"/>
              <a:t>The most common types of RJ connectors are as follows:</a:t>
            </a:r>
          </a:p>
          <a:p>
            <a:endParaRPr lang="en-US" dirty="0"/>
          </a:p>
          <a:p>
            <a:r>
              <a:rPr lang="en-US" b="1" dirty="0"/>
              <a:t>RJ-11 connector:</a:t>
            </a:r>
            <a:r>
              <a:rPr lang="en-US" dirty="0"/>
              <a:t> A 4-wire or 6-wire telephone-type connector</a:t>
            </a:r>
          </a:p>
          <a:p>
            <a:endParaRPr lang="en-US" dirty="0"/>
          </a:p>
          <a:p>
            <a:endParaRPr lang="en-US" dirty="0"/>
          </a:p>
          <a:p>
            <a:r>
              <a:rPr lang="en-US" b="1" dirty="0"/>
              <a:t>RJ-45 connector:</a:t>
            </a:r>
            <a:r>
              <a:rPr lang="en-US" dirty="0"/>
              <a:t> An 8-wire telephone-type connector </a:t>
            </a:r>
          </a:p>
          <a:p>
            <a:endParaRPr lang="en-US" dirty="0"/>
          </a:p>
          <a:p>
            <a:endParaRPr lang="en-US" dirty="0"/>
          </a:p>
          <a:p>
            <a:r>
              <a:rPr lang="en-US" b="1" dirty="0"/>
              <a:t>RJ-48 connector:</a:t>
            </a:r>
            <a:r>
              <a:rPr lang="en-US" dirty="0"/>
              <a:t> An 8-wire telephone-type connector TP </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2960221"/>
            <a:ext cx="1162050" cy="1162050"/>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84514" y="3924300"/>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2126785"/>
            <a:ext cx="1110378" cy="833437"/>
          </a:xfrm>
          <a:prstGeom prst="rect">
            <a:avLst/>
          </a:prstGeom>
        </p:spPr>
      </p:pic>
    </p:spTree>
    <p:extLst>
      <p:ext uri="{BB962C8B-B14F-4D97-AF65-F5344CB8AC3E}">
        <p14:creationId xmlns:p14="http://schemas.microsoft.com/office/powerpoint/2010/main" val="11774568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5751"/>
            <a:ext cx="6300788" cy="4204947"/>
          </a:xfrm>
          <a:prstGeom prst="rect">
            <a:avLst/>
          </a:prstGeom>
        </p:spPr>
      </p:pic>
    </p:spTree>
    <p:extLst>
      <p:ext uri="{BB962C8B-B14F-4D97-AF65-F5344CB8AC3E}">
        <p14:creationId xmlns:p14="http://schemas.microsoft.com/office/powerpoint/2010/main" val="4054463542"/>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3351"/>
            <a:ext cx="8915400" cy="1785104"/>
          </a:xfrm>
          <a:prstGeom prst="rect">
            <a:avLst/>
          </a:prstGeom>
        </p:spPr>
        <p:txBody>
          <a:bodyPr wrap="square">
            <a:spAutoFit/>
          </a:bodyPr>
          <a:lstStyle/>
          <a:p>
            <a:pPr algn="ctr"/>
            <a:r>
              <a:rPr lang="en-US" sz="28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BNC connector?</a:t>
            </a:r>
          </a:p>
          <a:p>
            <a:endParaRPr lang="en-US" sz="2800" b="1" dirty="0">
              <a:solidFill>
                <a:schemeClr val="bg2">
                  <a:lumMod val="50000"/>
                </a:schemeClr>
              </a:solidFill>
            </a:endParaRPr>
          </a:p>
          <a:p>
            <a:r>
              <a:rPr lang="en-US" dirty="0"/>
              <a:t>Bayonet Neill–Concelman BNC connector is a series of connectors used for connecting thinnet coaxial cabling to various networking components. BNC connectors use a twist-and-lock mechanism that provides a secure connection between network cabling and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2419351"/>
            <a:ext cx="3038856" cy="1991683"/>
          </a:xfrm>
          <a:prstGeom prst="rect">
            <a:avLst/>
          </a:prstGeom>
        </p:spPr>
      </p:pic>
      <p:sp>
        <p:nvSpPr>
          <p:cNvPr id="4" name="Rectangle 3"/>
          <p:cNvSpPr/>
          <p:nvPr/>
        </p:nvSpPr>
        <p:spPr>
          <a:xfrm>
            <a:off x="228600" y="2320826"/>
            <a:ext cx="5772150" cy="2308324"/>
          </a:xfrm>
          <a:prstGeom prst="rect">
            <a:avLst/>
          </a:prstGeom>
        </p:spPr>
        <p:txBody>
          <a:bodyPr wrap="square">
            <a:spAutoFit/>
          </a:bodyPr>
          <a:lstStyle/>
          <a:p>
            <a:r>
              <a:rPr lang="en-US" dirty="0"/>
              <a:t>BNC connectors are typically used on 10Base2 Ethernet networks. The different types of BNC connectors include the following:</a:t>
            </a:r>
          </a:p>
          <a:p>
            <a:endParaRPr lang="en-US" dirty="0"/>
          </a:p>
          <a:p>
            <a:r>
              <a:rPr lang="en-US" b="1" dirty="0"/>
              <a:t>BNC cable connector</a:t>
            </a:r>
          </a:p>
          <a:p>
            <a:r>
              <a:rPr lang="en-US" b="1" dirty="0"/>
              <a:t>BNC T-connector</a:t>
            </a:r>
            <a:r>
              <a:rPr lang="en-US" dirty="0"/>
              <a:t> </a:t>
            </a:r>
          </a:p>
          <a:p>
            <a:r>
              <a:rPr lang="en-US" b="1" dirty="0"/>
              <a:t>BNC barrel connector</a:t>
            </a:r>
          </a:p>
          <a:p>
            <a:r>
              <a:rPr lang="en-US" b="1" dirty="0"/>
              <a:t>BNC terminator</a:t>
            </a:r>
            <a:endParaRPr lang="en-US" dirty="0"/>
          </a:p>
        </p:txBody>
      </p:sp>
    </p:spTree>
    <p:extLst>
      <p:ext uri="{BB962C8B-B14F-4D97-AF65-F5344CB8AC3E}">
        <p14:creationId xmlns:p14="http://schemas.microsoft.com/office/powerpoint/2010/main" val="2125149030"/>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500063"/>
            <a:ext cx="5962650" cy="4143375"/>
          </a:xfrm>
          <a:prstGeom prst="rect">
            <a:avLst/>
          </a:prstGeom>
        </p:spPr>
      </p:pic>
    </p:spTree>
    <p:extLst>
      <p:ext uri="{BB962C8B-B14F-4D97-AF65-F5344CB8AC3E}">
        <p14:creationId xmlns:p14="http://schemas.microsoft.com/office/powerpoint/2010/main" val="59830204"/>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12018"/>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18792004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8" y="353810"/>
            <a:ext cx="5178266"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Wide </a:t>
            </a:r>
            <a:r>
              <a:rPr sz="3200" spc="-4" dirty="0">
                <a:solidFill>
                  <a:schemeClr val="bg1"/>
                </a:solidFill>
                <a:latin typeface="Hobo Std" pitchFamily="34" charset="0"/>
              </a:rPr>
              <a:t>Area </a:t>
            </a:r>
            <a:r>
              <a:rPr sz="3200" dirty="0">
                <a:solidFill>
                  <a:schemeClr val="bg1"/>
                </a:solidFill>
                <a:latin typeface="Hobo Std" pitchFamily="34" charset="0"/>
              </a:rPr>
              <a:t>Network</a:t>
            </a:r>
            <a:r>
              <a:rPr sz="3200" spc="-68" dirty="0">
                <a:solidFill>
                  <a:schemeClr val="bg1"/>
                </a:solidFill>
                <a:latin typeface="Hobo Std" pitchFamily="34" charset="0"/>
              </a:rPr>
              <a:t> </a:t>
            </a:r>
            <a:r>
              <a:rPr sz="3200" spc="-4" dirty="0">
                <a:solidFill>
                  <a:srgbClr val="FFC000"/>
                </a:solidFill>
                <a:latin typeface="Hobo Std" pitchFamily="34" charset="0"/>
              </a:rPr>
              <a:t>(WAN)</a:t>
            </a:r>
          </a:p>
        </p:txBody>
      </p:sp>
      <p:sp>
        <p:nvSpPr>
          <p:cNvPr id="3" name="object 3"/>
          <p:cNvSpPr txBox="1"/>
          <p:nvPr/>
        </p:nvSpPr>
        <p:spPr>
          <a:xfrm>
            <a:off x="142722" y="1407130"/>
            <a:ext cx="6300788" cy="2887329"/>
          </a:xfrm>
          <a:prstGeom prst="rect">
            <a:avLst/>
          </a:prstGeom>
        </p:spPr>
        <p:txBody>
          <a:bodyPr vert="horz" wrap="square" lIns="0" tIns="9525" rIns="0" bIns="0" rtlCol="0">
            <a:spAutoFit/>
          </a:bodyPr>
          <a:lstStyle/>
          <a:p>
            <a:pPr marL="266700" marR="3810" indent="-257651">
              <a:spcBef>
                <a:spcPts val="75"/>
              </a:spcBef>
              <a:tabLst>
                <a:tab pos="266700" algn="l"/>
              </a:tabLst>
            </a:pPr>
            <a:r>
              <a:rPr sz="1400" spc="263" dirty="0">
                <a:solidFill>
                  <a:srgbClr val="89D0D5"/>
                </a:solidFill>
                <a:latin typeface="Arial"/>
                <a:cs typeface="Arial"/>
              </a:rPr>
              <a:t>	</a:t>
            </a:r>
            <a:r>
              <a:rPr spc="-75" dirty="0">
                <a:solidFill>
                  <a:srgbClr val="FFFFFF"/>
                </a:solidFill>
                <a:latin typeface="Times New Roman"/>
                <a:cs typeface="Times New Roman"/>
              </a:rPr>
              <a:t>WAN </a:t>
            </a:r>
            <a:r>
              <a:rPr dirty="0">
                <a:solidFill>
                  <a:srgbClr val="FFFFFF"/>
                </a:solidFill>
                <a:latin typeface="Times New Roman"/>
                <a:cs typeface="Times New Roman"/>
              </a:rPr>
              <a:t>covers a </a:t>
            </a:r>
            <a:r>
              <a:rPr spc="-8" dirty="0">
                <a:solidFill>
                  <a:srgbClr val="FFFFFF"/>
                </a:solidFill>
                <a:latin typeface="Times New Roman"/>
                <a:cs typeface="Times New Roman"/>
              </a:rPr>
              <a:t>large </a:t>
            </a:r>
            <a:r>
              <a:rPr dirty="0">
                <a:solidFill>
                  <a:srgbClr val="FFFFFF"/>
                </a:solidFill>
                <a:latin typeface="Times New Roman"/>
                <a:cs typeface="Times New Roman"/>
              </a:rPr>
              <a:t>geographic area such </a:t>
            </a:r>
            <a:r>
              <a:rPr spc="-4" dirty="0">
                <a:solidFill>
                  <a:srgbClr val="FFFFFF"/>
                </a:solidFill>
                <a:latin typeface="Times New Roman"/>
                <a:cs typeface="Times New Roman"/>
              </a:rPr>
              <a:t>as </a:t>
            </a:r>
            <a:r>
              <a:rPr spc="-15" dirty="0">
                <a:solidFill>
                  <a:srgbClr val="FFFFFF"/>
                </a:solidFill>
                <a:latin typeface="Times New Roman"/>
                <a:cs typeface="Times New Roman"/>
              </a:rPr>
              <a:t>country, </a:t>
            </a:r>
            <a:r>
              <a:rPr dirty="0">
                <a:solidFill>
                  <a:srgbClr val="FFFFFF"/>
                </a:solidFill>
                <a:latin typeface="Times New Roman"/>
                <a:cs typeface="Times New Roman"/>
              </a:rPr>
              <a:t>continent or  even whole of the</a:t>
            </a:r>
            <a:r>
              <a:rPr spc="-23" dirty="0">
                <a:solidFill>
                  <a:srgbClr val="FFFFFF"/>
                </a:solidFill>
                <a:latin typeface="Times New Roman"/>
                <a:cs typeface="Times New Roman"/>
              </a:rPr>
              <a:t> </a:t>
            </a:r>
            <a:r>
              <a:rPr dirty="0">
                <a:solidFill>
                  <a:srgbClr val="FFFFFF"/>
                </a:solidFill>
                <a:latin typeface="Times New Roman"/>
                <a:cs typeface="Times New Roman"/>
              </a:rPr>
              <a:t>world.</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A </a:t>
            </a:r>
            <a:r>
              <a:rPr spc="-71" dirty="0">
                <a:solidFill>
                  <a:srgbClr val="FFFFFF"/>
                </a:solidFill>
                <a:latin typeface="Times New Roman"/>
                <a:cs typeface="Times New Roman"/>
              </a:rPr>
              <a:t>WAN </a:t>
            </a:r>
            <a:r>
              <a:rPr dirty="0">
                <a:solidFill>
                  <a:srgbClr val="FFFFFF"/>
                </a:solidFill>
                <a:latin typeface="Times New Roman"/>
                <a:cs typeface="Times New Roman"/>
              </a:rPr>
              <a:t>is </a:t>
            </a:r>
            <a:r>
              <a:rPr spc="-4" dirty="0">
                <a:solidFill>
                  <a:srgbClr val="FFFFFF"/>
                </a:solidFill>
                <a:latin typeface="Times New Roman"/>
                <a:cs typeface="Times New Roman"/>
              </a:rPr>
              <a:t>two </a:t>
            </a:r>
            <a:r>
              <a:rPr dirty="0">
                <a:solidFill>
                  <a:srgbClr val="FFFFFF"/>
                </a:solidFill>
                <a:latin typeface="Times New Roman"/>
                <a:cs typeface="Times New Roman"/>
              </a:rPr>
              <a:t>or </a:t>
            </a:r>
            <a:r>
              <a:rPr spc="-4" dirty="0">
                <a:solidFill>
                  <a:srgbClr val="FFFFFF"/>
                </a:solidFill>
                <a:latin typeface="Times New Roman"/>
                <a:cs typeface="Times New Roman"/>
              </a:rPr>
              <a:t>more LANs </a:t>
            </a:r>
            <a:r>
              <a:rPr dirty="0">
                <a:solidFill>
                  <a:srgbClr val="FFFFFF"/>
                </a:solidFill>
                <a:latin typeface="Times New Roman"/>
                <a:cs typeface="Times New Roman"/>
              </a:rPr>
              <a:t>connected </a:t>
            </a:r>
            <a:r>
              <a:rPr spc="-11" dirty="0">
                <a:solidFill>
                  <a:srgbClr val="FFFFFF"/>
                </a:solidFill>
                <a:latin typeface="Times New Roman"/>
                <a:cs typeface="Times New Roman"/>
              </a:rPr>
              <a:t>together. </a:t>
            </a:r>
            <a:r>
              <a:rPr dirty="0">
                <a:solidFill>
                  <a:srgbClr val="FFFFFF"/>
                </a:solidFill>
                <a:latin typeface="Times New Roman"/>
                <a:cs typeface="Times New Roman"/>
              </a:rPr>
              <a:t>The </a:t>
            </a:r>
            <a:r>
              <a:rPr spc="-4" dirty="0">
                <a:solidFill>
                  <a:srgbClr val="FFFFFF"/>
                </a:solidFill>
                <a:latin typeface="Times New Roman"/>
                <a:cs typeface="Times New Roman"/>
              </a:rPr>
              <a:t>LANs</a:t>
            </a:r>
            <a:r>
              <a:rPr spc="-116" dirty="0">
                <a:solidFill>
                  <a:srgbClr val="FFFFFF"/>
                </a:solidFill>
                <a:latin typeface="Times New Roman"/>
                <a:cs typeface="Times New Roman"/>
              </a:rPr>
              <a:t> </a:t>
            </a:r>
            <a:r>
              <a:rPr dirty="0">
                <a:solidFill>
                  <a:srgbClr val="FFFFFF"/>
                </a:solidFill>
                <a:latin typeface="Times New Roman"/>
                <a:cs typeface="Times New Roman"/>
              </a:rPr>
              <a:t>can</a:t>
            </a:r>
            <a:endParaRPr>
              <a:latin typeface="Times New Roman"/>
              <a:cs typeface="Times New Roman"/>
            </a:endParaRPr>
          </a:p>
          <a:p>
            <a:pPr marL="266700"/>
            <a:r>
              <a:rPr dirty="0">
                <a:solidFill>
                  <a:srgbClr val="FFFFFF"/>
                </a:solidFill>
                <a:latin typeface="Times New Roman"/>
                <a:cs typeface="Times New Roman"/>
              </a:rPr>
              <a:t>be </a:t>
            </a:r>
            <a:r>
              <a:rPr spc="-4" dirty="0">
                <a:solidFill>
                  <a:srgbClr val="FFFFFF"/>
                </a:solidFill>
                <a:latin typeface="Times New Roman"/>
                <a:cs typeface="Times New Roman"/>
              </a:rPr>
              <a:t>many miles</a:t>
            </a:r>
            <a:r>
              <a:rPr dirty="0">
                <a:solidFill>
                  <a:srgbClr val="FFFFFF"/>
                </a:solidFill>
                <a:latin typeface="Times New Roman"/>
                <a:cs typeface="Times New Roman"/>
              </a:rPr>
              <a:t> apart.</a:t>
            </a:r>
            <a:endParaRPr>
              <a:latin typeface="Times New Roman"/>
              <a:cs typeface="Times New Roman"/>
            </a:endParaRPr>
          </a:p>
          <a:p>
            <a:pPr marL="266700" marR="315754" indent="-257651">
              <a:spcBef>
                <a:spcPts val="758"/>
              </a:spcBef>
              <a:tabLst>
                <a:tab pos="266700" algn="l"/>
              </a:tabLst>
            </a:pPr>
            <a:r>
              <a:rPr sz="1400" spc="263" dirty="0">
                <a:solidFill>
                  <a:srgbClr val="89D0D5"/>
                </a:solidFill>
                <a:latin typeface="Arial"/>
                <a:cs typeface="Arial"/>
              </a:rPr>
              <a:t>	</a:t>
            </a:r>
            <a:r>
              <a:rPr spc="-68" dirty="0">
                <a:solidFill>
                  <a:srgbClr val="FFFFFF"/>
                </a:solidFill>
                <a:latin typeface="Times New Roman"/>
                <a:cs typeface="Times New Roman"/>
              </a:rPr>
              <a:t>To </a:t>
            </a:r>
            <a:r>
              <a:rPr dirty="0">
                <a:solidFill>
                  <a:srgbClr val="FFFFFF"/>
                </a:solidFill>
                <a:latin typeface="Times New Roman"/>
                <a:cs typeface="Times New Roman"/>
              </a:rPr>
              <a:t>cover great distances, </a:t>
            </a:r>
            <a:r>
              <a:rPr spc="-60" dirty="0">
                <a:solidFill>
                  <a:srgbClr val="FFFFFF"/>
                </a:solidFill>
                <a:latin typeface="Times New Roman"/>
                <a:cs typeface="Times New Roman"/>
              </a:rPr>
              <a:t>WANs </a:t>
            </a:r>
            <a:r>
              <a:rPr spc="-8" dirty="0">
                <a:solidFill>
                  <a:srgbClr val="FFFFFF"/>
                </a:solidFill>
                <a:latin typeface="Times New Roman"/>
                <a:cs typeface="Times New Roman"/>
              </a:rPr>
              <a:t>may </a:t>
            </a:r>
            <a:r>
              <a:rPr spc="-4" dirty="0">
                <a:solidFill>
                  <a:srgbClr val="FFFFFF"/>
                </a:solidFill>
                <a:latin typeface="Times New Roman"/>
                <a:cs typeface="Times New Roman"/>
              </a:rPr>
              <a:t>transmit </a:t>
            </a:r>
            <a:r>
              <a:rPr dirty="0">
                <a:solidFill>
                  <a:srgbClr val="FFFFFF"/>
                </a:solidFill>
                <a:latin typeface="Times New Roman"/>
                <a:cs typeface="Times New Roman"/>
              </a:rPr>
              <a:t>data over leased  high-speed phone lines or </a:t>
            </a:r>
            <a:r>
              <a:rPr spc="-4" dirty="0">
                <a:solidFill>
                  <a:srgbClr val="FFFFFF"/>
                </a:solidFill>
                <a:latin typeface="Times New Roman"/>
                <a:cs typeface="Times New Roman"/>
              </a:rPr>
              <a:t>wireless </a:t>
            </a:r>
            <a:r>
              <a:rPr dirty="0">
                <a:solidFill>
                  <a:srgbClr val="FFFFFF"/>
                </a:solidFill>
                <a:latin typeface="Times New Roman"/>
                <a:cs typeface="Times New Roman"/>
              </a:rPr>
              <a:t>links such as</a:t>
            </a:r>
            <a:r>
              <a:rPr spc="-71" dirty="0">
                <a:solidFill>
                  <a:srgbClr val="FFFFFF"/>
                </a:solidFill>
                <a:latin typeface="Times New Roman"/>
                <a:cs typeface="Times New Roman"/>
              </a:rPr>
              <a:t> </a:t>
            </a:r>
            <a:r>
              <a:rPr dirty="0">
                <a:solidFill>
                  <a:srgbClr val="FFFFFF"/>
                </a:solidFill>
                <a:latin typeface="Times New Roman"/>
                <a:cs typeface="Times New Roman"/>
              </a:rPr>
              <a:t>satellites.</a:t>
            </a:r>
            <a:endParaRPr>
              <a:latin typeface="Times New Roman"/>
              <a:cs typeface="Times New Roman"/>
            </a:endParaRPr>
          </a:p>
          <a:p>
            <a:pPr marL="266700" marR="175736" indent="-257651">
              <a:spcBef>
                <a:spcPts val="750"/>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Multiple </a:t>
            </a:r>
            <a:r>
              <a:rPr spc="-4" dirty="0">
                <a:solidFill>
                  <a:srgbClr val="FFFFFF"/>
                </a:solidFill>
                <a:latin typeface="Times New Roman"/>
                <a:cs typeface="Times New Roman"/>
              </a:rPr>
              <a:t>LANs </a:t>
            </a:r>
            <a:r>
              <a:rPr dirty="0">
                <a:solidFill>
                  <a:srgbClr val="FFFFFF"/>
                </a:solidFill>
                <a:latin typeface="Times New Roman"/>
                <a:cs typeface="Times New Roman"/>
              </a:rPr>
              <a:t>can be connected together using devices such</a:t>
            </a:r>
            <a:r>
              <a:rPr spc="-146" dirty="0">
                <a:solidFill>
                  <a:srgbClr val="FFFFFF"/>
                </a:solidFill>
                <a:latin typeface="Times New Roman"/>
                <a:cs typeface="Times New Roman"/>
              </a:rPr>
              <a:t> </a:t>
            </a:r>
            <a:r>
              <a:rPr spc="-4" dirty="0">
                <a:solidFill>
                  <a:srgbClr val="FFFFFF"/>
                </a:solidFill>
                <a:latin typeface="Times New Roman"/>
                <a:cs typeface="Times New Roman"/>
              </a:rPr>
              <a:t>as  </a:t>
            </a:r>
            <a:r>
              <a:rPr dirty="0">
                <a:solidFill>
                  <a:srgbClr val="FFFFFF"/>
                </a:solidFill>
                <a:latin typeface="Times New Roman"/>
                <a:cs typeface="Times New Roman"/>
              </a:rPr>
              <a:t>bridges, routers, or gateways, which enable them to share</a:t>
            </a:r>
            <a:r>
              <a:rPr spc="-120" dirty="0">
                <a:solidFill>
                  <a:srgbClr val="FFFFFF"/>
                </a:solidFill>
                <a:latin typeface="Times New Roman"/>
                <a:cs typeface="Times New Roman"/>
              </a:rPr>
              <a:t> </a:t>
            </a:r>
            <a:r>
              <a:rPr dirty="0">
                <a:solidFill>
                  <a:srgbClr val="FFFFFF"/>
                </a:solidFill>
                <a:latin typeface="Times New Roman"/>
                <a:cs typeface="Times New Roman"/>
              </a:rPr>
              <a:t>data.</a:t>
            </a:r>
            <a:endParaRPr>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The </a:t>
            </a:r>
            <a:r>
              <a:rPr spc="-4" dirty="0">
                <a:solidFill>
                  <a:srgbClr val="FFFFFF"/>
                </a:solidFill>
                <a:latin typeface="Times New Roman"/>
                <a:cs typeface="Times New Roman"/>
              </a:rPr>
              <a:t>world's </a:t>
            </a:r>
            <a:r>
              <a:rPr spc="-8" dirty="0">
                <a:solidFill>
                  <a:srgbClr val="FFFFFF"/>
                </a:solidFill>
                <a:latin typeface="Times New Roman"/>
                <a:cs typeface="Times New Roman"/>
              </a:rPr>
              <a:t>most </a:t>
            </a:r>
            <a:r>
              <a:rPr dirty="0">
                <a:solidFill>
                  <a:srgbClr val="FFFFFF"/>
                </a:solidFill>
                <a:latin typeface="Times New Roman"/>
                <a:cs typeface="Times New Roman"/>
              </a:rPr>
              <a:t>popular </a:t>
            </a:r>
            <a:r>
              <a:rPr spc="-75" dirty="0">
                <a:solidFill>
                  <a:srgbClr val="FFFFFF"/>
                </a:solidFill>
                <a:latin typeface="Times New Roman"/>
                <a:cs typeface="Times New Roman"/>
              </a:rPr>
              <a:t>WAN </a:t>
            </a:r>
            <a:r>
              <a:rPr spc="-4" dirty="0">
                <a:solidFill>
                  <a:srgbClr val="FFFFFF"/>
                </a:solidFill>
                <a:latin typeface="Times New Roman"/>
                <a:cs typeface="Times New Roman"/>
              </a:rPr>
              <a:t>is </a:t>
            </a:r>
            <a:r>
              <a:rPr dirty="0">
                <a:solidFill>
                  <a:srgbClr val="FFFFFF"/>
                </a:solidFill>
                <a:latin typeface="Times New Roman"/>
                <a:cs typeface="Times New Roman"/>
              </a:rPr>
              <a:t>the</a:t>
            </a:r>
            <a:r>
              <a:rPr spc="53" dirty="0">
                <a:solidFill>
                  <a:srgbClr val="FFFFFF"/>
                </a:solidFill>
                <a:latin typeface="Times New Roman"/>
                <a:cs typeface="Times New Roman"/>
              </a:rPr>
              <a:t> </a:t>
            </a:r>
            <a:r>
              <a:rPr dirty="0">
                <a:solidFill>
                  <a:srgbClr val="FFFFFF"/>
                </a:solidFill>
                <a:latin typeface="Times New Roman"/>
                <a:cs typeface="Times New Roman"/>
              </a:rPr>
              <a:t>Internet.</a:t>
            </a:r>
            <a:endParaRPr>
              <a:latin typeface="Times New Roman"/>
              <a:cs typeface="Times New Roman"/>
            </a:endParaRPr>
          </a:p>
        </p:txBody>
      </p:sp>
      <p:sp>
        <p:nvSpPr>
          <p:cNvPr id="4" name="object 4"/>
          <p:cNvSpPr/>
          <p:nvPr/>
        </p:nvSpPr>
        <p:spPr>
          <a:xfrm>
            <a:off x="6443510" y="1389886"/>
            <a:ext cx="2606763" cy="209626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91133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5" t="8779" r="3009" b="316"/>
          <a:stretch/>
        </p:blipFill>
        <p:spPr>
          <a:xfrm>
            <a:off x="1428750" y="133352"/>
            <a:ext cx="6419850" cy="4631165"/>
          </a:xfrm>
          <a:prstGeom prst="rect">
            <a:avLst/>
          </a:prstGeom>
        </p:spPr>
      </p:pic>
    </p:spTree>
    <p:extLst>
      <p:ext uri="{BB962C8B-B14F-4D97-AF65-F5344CB8AC3E}">
        <p14:creationId xmlns:p14="http://schemas.microsoft.com/office/powerpoint/2010/main" val="398089396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151"/>
            <a:ext cx="8686800" cy="1692771"/>
          </a:xfrm>
          <a:prstGeom prst="rect">
            <a:avLst/>
          </a:prstGeom>
        </p:spPr>
        <p:txBody>
          <a:bodyPr wrap="square">
            <a:spAutoFit/>
          </a:bodyPr>
          <a:lstStyle/>
          <a:p>
            <a:pPr algn="ctr"/>
            <a:r>
              <a:rPr lang="en-US" sz="3200" b="1" dirty="0">
                <a:solidFill>
                  <a:schemeClr val="bg2">
                    <a:lumMod val="50000"/>
                  </a:schemeClr>
                </a:solidFill>
                <a:effectLst>
                  <a:outerShdw blurRad="38100" dist="38100" dir="2700000" algn="tl">
                    <a:srgbClr val="000000">
                      <a:alpha val="43137"/>
                    </a:srgbClr>
                  </a:outerShdw>
                </a:effectLst>
                <a:latin typeface="Bahnschrift SemiBold" pitchFamily="34" charset="0"/>
              </a:rPr>
              <a:t>What is SC and ST connectors?</a:t>
            </a:r>
          </a:p>
          <a:p>
            <a:endParaRPr lang="en-US" b="1" dirty="0"/>
          </a:p>
          <a:p>
            <a:r>
              <a:rPr lang="en-US" dirty="0"/>
              <a:t>Connector types that are generally used for connecting fiber-optic cabling to networking devices. Both are recognized by the Electronic Industries Alliance/Telecommunications Industry Association (EIA/TIA) 568A standard.</a:t>
            </a:r>
          </a:p>
        </p:txBody>
      </p:sp>
      <p:sp>
        <p:nvSpPr>
          <p:cNvPr id="3" name="Rectangle 2"/>
          <p:cNvSpPr/>
          <p:nvPr/>
        </p:nvSpPr>
        <p:spPr>
          <a:xfrm>
            <a:off x="304801" y="1809750"/>
            <a:ext cx="2508828" cy="369332"/>
          </a:xfrm>
          <a:prstGeom prst="rect">
            <a:avLst/>
          </a:prstGeom>
        </p:spPr>
        <p:txBody>
          <a:bodyPr wrap="none">
            <a:spAutoFit/>
          </a:bodyPr>
          <a:lstStyle/>
          <a:p>
            <a:r>
              <a:rPr lang="en-US" b="1" dirty="0">
                <a:solidFill>
                  <a:schemeClr val="bg2">
                    <a:lumMod val="50000"/>
                  </a:schemeClr>
                </a:solidFill>
              </a:rPr>
              <a:t>Subscriber Connector SC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03" y="1844546"/>
            <a:ext cx="1319922" cy="1033939"/>
          </a:xfrm>
          <a:prstGeom prst="rect">
            <a:avLst/>
          </a:prstGeom>
        </p:spPr>
      </p:pic>
      <p:sp>
        <p:nvSpPr>
          <p:cNvPr id="5" name="Rectangle 4"/>
          <p:cNvSpPr/>
          <p:nvPr/>
        </p:nvSpPr>
        <p:spPr>
          <a:xfrm>
            <a:off x="304801" y="2038351"/>
            <a:ext cx="6057684" cy="646331"/>
          </a:xfrm>
          <a:prstGeom prst="rect">
            <a:avLst/>
          </a:prstGeom>
        </p:spPr>
        <p:txBody>
          <a:bodyPr wrap="none">
            <a:spAutoFit/>
          </a:bodyPr>
          <a:lstStyle/>
          <a:p>
            <a:r>
              <a:rPr lang="en-US" dirty="0"/>
              <a:t>This Connector is for structural cabling it is used for high speed</a:t>
            </a:r>
          </a:p>
          <a:p>
            <a:r>
              <a:rPr lang="en-US" dirty="0"/>
              <a:t>And for single mode fibre cabling</a:t>
            </a:r>
          </a:p>
        </p:txBody>
      </p:sp>
      <p:sp>
        <p:nvSpPr>
          <p:cNvPr id="6" name="Rectangle 5"/>
          <p:cNvSpPr/>
          <p:nvPr/>
        </p:nvSpPr>
        <p:spPr>
          <a:xfrm>
            <a:off x="304802" y="2800350"/>
            <a:ext cx="1550617" cy="369332"/>
          </a:xfrm>
          <a:prstGeom prst="rect">
            <a:avLst/>
          </a:prstGeom>
        </p:spPr>
        <p:txBody>
          <a:bodyPr wrap="none">
            <a:spAutoFit/>
          </a:bodyPr>
          <a:lstStyle/>
          <a:p>
            <a:r>
              <a:rPr lang="en-US" b="1" dirty="0">
                <a:solidFill>
                  <a:schemeClr val="bg2">
                    <a:lumMod val="50000"/>
                  </a:schemeClr>
                </a:solidFill>
              </a:rPr>
              <a:t>Straight Tip ST</a:t>
            </a:r>
          </a:p>
        </p:txBody>
      </p:sp>
      <p:sp>
        <p:nvSpPr>
          <p:cNvPr id="7" name="Rectangle 6"/>
          <p:cNvSpPr/>
          <p:nvPr/>
        </p:nvSpPr>
        <p:spPr>
          <a:xfrm>
            <a:off x="304801" y="3028951"/>
            <a:ext cx="6057684" cy="646331"/>
          </a:xfrm>
          <a:prstGeom prst="rect">
            <a:avLst/>
          </a:prstGeom>
        </p:spPr>
        <p:txBody>
          <a:bodyPr wrap="none">
            <a:spAutoFit/>
          </a:bodyPr>
          <a:lstStyle/>
          <a:p>
            <a:r>
              <a:rPr lang="en-US" dirty="0"/>
              <a:t>This Connector is for structural cabling it is used for high speed</a:t>
            </a:r>
          </a:p>
          <a:p>
            <a:r>
              <a:rPr lang="en-US" dirty="0"/>
              <a:t>And for Multi mode fibre cabling</a:t>
            </a:r>
          </a:p>
        </p:txBody>
      </p:sp>
      <p:sp>
        <p:nvSpPr>
          <p:cNvPr id="8" name="Rectangle 7"/>
          <p:cNvSpPr/>
          <p:nvPr/>
        </p:nvSpPr>
        <p:spPr>
          <a:xfrm>
            <a:off x="304799" y="3790950"/>
            <a:ext cx="2128340" cy="369332"/>
          </a:xfrm>
          <a:prstGeom prst="rect">
            <a:avLst/>
          </a:prstGeom>
        </p:spPr>
        <p:txBody>
          <a:bodyPr wrap="none">
            <a:spAutoFit/>
          </a:bodyPr>
          <a:lstStyle/>
          <a:p>
            <a:r>
              <a:rPr lang="en-US" b="1" dirty="0">
                <a:solidFill>
                  <a:schemeClr val="bg2">
                    <a:lumMod val="50000"/>
                  </a:schemeClr>
                </a:solidFill>
              </a:rPr>
              <a:t>Lucent Connector LC</a:t>
            </a:r>
          </a:p>
        </p:txBody>
      </p:sp>
      <p:sp>
        <p:nvSpPr>
          <p:cNvPr id="9" name="Rectangle 8"/>
          <p:cNvSpPr/>
          <p:nvPr/>
        </p:nvSpPr>
        <p:spPr>
          <a:xfrm>
            <a:off x="304800" y="4019551"/>
            <a:ext cx="6477000" cy="646331"/>
          </a:xfrm>
          <a:prstGeom prst="rect">
            <a:avLst/>
          </a:prstGeom>
        </p:spPr>
        <p:txBody>
          <a:bodyPr wrap="square">
            <a:spAutoFit/>
          </a:bodyPr>
          <a:lstStyle/>
          <a:p>
            <a:r>
              <a:rPr lang="en-US" dirty="0"/>
              <a:t>LC connectors can be used with both single-mode and multi-mode cables.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21" y="2800351"/>
            <a:ext cx="1282086" cy="987206"/>
          </a:xfrm>
          <a:prstGeom prst="rect">
            <a:avLst/>
          </a:prstGeom>
        </p:spPr>
      </p:pic>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10000" r="100000">
                        <a14:foregroundMark x1="51000" y1="43600" x2="73800" y2="38200"/>
                        <a14:foregroundMark x1="49600" y1="45000" x2="59600" y2="39000"/>
                        <a14:foregroundMark x1="47800" y1="43600" x2="56000" y2="40200"/>
                      </a14:backgroundRemoval>
                    </a14:imgEffect>
                  </a14:imgLayer>
                </a14:imgProps>
              </a:ext>
              <a:ext uri="{28A0092B-C50C-407E-A947-70E740481C1C}">
                <a14:useLocalDpi xmlns:a14="http://schemas.microsoft.com/office/drawing/2010/main" val="0"/>
              </a:ext>
            </a:extLst>
          </a:blip>
          <a:stretch>
            <a:fillRect/>
          </a:stretch>
        </p:blipFill>
        <p:spPr>
          <a:xfrm>
            <a:off x="6941555" y="3486151"/>
            <a:ext cx="1556237" cy="1556237"/>
          </a:xfrm>
          <a:prstGeom prst="rect">
            <a:avLst/>
          </a:prstGeom>
        </p:spPr>
      </p:pic>
    </p:spTree>
    <p:extLst>
      <p:ext uri="{BB962C8B-B14F-4D97-AF65-F5344CB8AC3E}">
        <p14:creationId xmlns:p14="http://schemas.microsoft.com/office/powerpoint/2010/main" val="3861172727"/>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102813388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143000" y="2114550"/>
            <a:ext cx="7308056" cy="932948"/>
          </a:xfrm>
          <a:prstGeom prst="rect">
            <a:avLst/>
          </a:prstGeom>
        </p:spPr>
        <p:txBody>
          <a:bodyPr vert="horz" wrap="square" lIns="0" tIns="9525" rIns="0" bIns="0" rtlCol="0">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9525">
              <a:spcBef>
                <a:spcPts val="75"/>
              </a:spcBef>
            </a:pPr>
            <a:r>
              <a:rPr lang="en-IN" sz="6000" b="1" kern="0" spc="-41"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rPr>
              <a:t>Wireless Networking</a:t>
            </a:r>
            <a:endParaRPr lang="en-IN" sz="6000" b="1" kern="0" dirty="0">
              <a:solidFill>
                <a:schemeClr val="accent1">
                  <a:lumMod val="75000"/>
                </a:schemeClr>
              </a:solidFill>
              <a:effectLst>
                <a:outerShdw blurRad="38100" dist="38100" dir="2700000" algn="tl">
                  <a:srgbClr val="000000">
                    <a:alpha val="43137"/>
                  </a:srgbClr>
                </a:outerShdw>
              </a:effectLst>
              <a:latin typeface="Bahnschrift Condensed" pitchFamily="34" charset="0"/>
              <a:cs typeface="Arial"/>
            </a:endParaRPr>
          </a:p>
        </p:txBody>
      </p:sp>
    </p:spTree>
    <p:extLst>
      <p:ext uri="{BB962C8B-B14F-4D97-AF65-F5344CB8AC3E}">
        <p14:creationId xmlns:p14="http://schemas.microsoft.com/office/powerpoint/2010/main" val="2036248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514350"/>
            <a:ext cx="7308056" cy="748282"/>
          </a:xfrm>
          <a:prstGeom prst="rect">
            <a:avLst/>
          </a:prstGeom>
        </p:spPr>
        <p:txBody>
          <a:bodyPr vert="horz" wrap="square" lIns="0" tIns="9525" rIns="0" bIns="0" rtlCol="0">
            <a:spAutoFit/>
          </a:bodyPr>
          <a:lstStyle/>
          <a:p>
            <a:pPr marL="9525">
              <a:spcBef>
                <a:spcPts val="75"/>
              </a:spcBef>
            </a:pPr>
            <a:r>
              <a:rPr sz="4800" b="1" spc="-41" dirty="0">
                <a:solidFill>
                  <a:schemeClr val="bg1"/>
                </a:solidFill>
                <a:latin typeface="Bahnschrift Condensed" pitchFamily="34" charset="0"/>
                <a:cs typeface="Arial"/>
              </a:rPr>
              <a:t>Wi-Fi </a:t>
            </a:r>
            <a:r>
              <a:rPr sz="4800" b="1" spc="956" dirty="0">
                <a:solidFill>
                  <a:schemeClr val="bg1"/>
                </a:solidFill>
                <a:latin typeface="Bahnschrift Condensed" pitchFamily="34" charset="0"/>
                <a:cs typeface="Arial"/>
              </a:rPr>
              <a:t>&amp;</a:t>
            </a:r>
            <a:r>
              <a:rPr sz="4800" b="1" spc="-83" dirty="0">
                <a:solidFill>
                  <a:schemeClr val="bg1"/>
                </a:solidFill>
                <a:latin typeface="Bahnschrift Condensed" pitchFamily="34" charset="0"/>
                <a:cs typeface="Arial"/>
              </a:rPr>
              <a:t> </a:t>
            </a:r>
            <a:r>
              <a:rPr sz="4800" b="1" spc="71" dirty="0">
                <a:solidFill>
                  <a:schemeClr val="bg1"/>
                </a:solidFill>
                <a:latin typeface="Bahnschrift Condensed" pitchFamily="34" charset="0"/>
                <a:cs typeface="Arial"/>
              </a:rPr>
              <a:t>Bluetooth</a:t>
            </a:r>
            <a:endParaRPr sz="4800" b="1" dirty="0">
              <a:solidFill>
                <a:schemeClr val="bg1"/>
              </a:solidFill>
              <a:latin typeface="Bahnschrift Condensed" pitchFamily="34" charset="0"/>
              <a:cs typeface="Arial"/>
            </a:endParaRPr>
          </a:p>
        </p:txBody>
      </p:sp>
      <p:grpSp>
        <p:nvGrpSpPr>
          <p:cNvPr id="4" name="object 4"/>
          <p:cNvGrpSpPr/>
          <p:nvPr/>
        </p:nvGrpSpPr>
        <p:grpSpPr>
          <a:xfrm>
            <a:off x="246212" y="666751"/>
            <a:ext cx="8897788" cy="4769739"/>
            <a:chOff x="302634" y="685800"/>
            <a:chExt cx="11863716" cy="6359652"/>
          </a:xfrm>
        </p:grpSpPr>
        <p:sp>
          <p:nvSpPr>
            <p:cNvPr id="5" name="object 5"/>
            <p:cNvSpPr/>
            <p:nvPr/>
          </p:nvSpPr>
          <p:spPr>
            <a:xfrm>
              <a:off x="3918464" y="685800"/>
              <a:ext cx="8247886" cy="635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2634" y="2712719"/>
              <a:ext cx="3595116" cy="230581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3465647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0" y="348904"/>
            <a:ext cx="962501" cy="502061"/>
          </a:xfrm>
          <a:prstGeom prst="rect">
            <a:avLst/>
          </a:prstGeom>
        </p:spPr>
        <p:txBody>
          <a:bodyPr vert="horz" wrap="square" lIns="0" tIns="9525" rIns="0" bIns="0" rtlCol="0">
            <a:spAutoFit/>
          </a:bodyPr>
          <a:lstStyle/>
          <a:p>
            <a:pPr marL="9525">
              <a:spcBef>
                <a:spcPts val="75"/>
              </a:spcBef>
            </a:pPr>
            <a:r>
              <a:rPr sz="3200" spc="-184" dirty="0"/>
              <a:t>W</a:t>
            </a:r>
            <a:r>
              <a:rPr sz="3200" spc="-41" dirty="0"/>
              <a:t>i</a:t>
            </a:r>
            <a:r>
              <a:rPr sz="3200" spc="-75" dirty="0"/>
              <a:t>-</a:t>
            </a:r>
            <a:r>
              <a:rPr sz="3200" spc="-188" dirty="0"/>
              <a:t>Fi</a:t>
            </a:r>
            <a:endParaRPr sz="3200" dirty="0"/>
          </a:p>
        </p:txBody>
      </p:sp>
      <p:sp>
        <p:nvSpPr>
          <p:cNvPr id="3" name="object 3"/>
          <p:cNvSpPr txBox="1"/>
          <p:nvPr/>
        </p:nvSpPr>
        <p:spPr>
          <a:xfrm>
            <a:off x="543689" y="1831202"/>
            <a:ext cx="6002179" cy="1769074"/>
          </a:xfrm>
          <a:prstGeom prst="rect">
            <a:avLst/>
          </a:prstGeom>
        </p:spPr>
        <p:txBody>
          <a:bodyPr vert="horz" wrap="square" lIns="0" tIns="100965" rIns="0" bIns="0" rtlCol="0">
            <a:spAutoFit/>
          </a:bodyPr>
          <a:lstStyle/>
          <a:p>
            <a:pPr marL="9525">
              <a:spcBef>
                <a:spcPts val="795"/>
              </a:spcBef>
              <a:tabLst>
                <a:tab pos="266224" algn="l"/>
              </a:tabLst>
            </a:pPr>
            <a:r>
              <a:rPr sz="1200" spc="203" dirty="0">
                <a:latin typeface="Arial"/>
                <a:cs typeface="Arial"/>
              </a:rPr>
              <a:t>	</a:t>
            </a:r>
            <a:r>
              <a:rPr sz="1500" spc="-83" dirty="0">
                <a:latin typeface="Verdana"/>
                <a:cs typeface="Verdana"/>
              </a:rPr>
              <a:t>What </a:t>
            </a:r>
            <a:r>
              <a:rPr sz="1500" spc="-116" dirty="0">
                <a:latin typeface="Verdana"/>
                <a:cs typeface="Verdana"/>
              </a:rPr>
              <a:t>is</a:t>
            </a:r>
            <a:r>
              <a:rPr sz="1500" spc="-113" dirty="0">
                <a:latin typeface="Verdana"/>
                <a:cs typeface="Verdana"/>
              </a:rPr>
              <a:t> </a:t>
            </a:r>
            <a:r>
              <a:rPr sz="1500" spc="-68" dirty="0">
                <a:latin typeface="Verdana"/>
                <a:cs typeface="Verdana"/>
              </a:rPr>
              <a:t>Wi-Fi</a:t>
            </a:r>
            <a:endParaRPr sz="1500" dirty="0">
              <a:latin typeface="Verdana"/>
              <a:cs typeface="Verdana"/>
            </a:endParaRPr>
          </a:p>
          <a:p>
            <a:pPr marL="352425">
              <a:spcBef>
                <a:spcPts val="679"/>
              </a:spcBef>
            </a:pPr>
            <a:r>
              <a:rPr sz="1100" spc="176" dirty="0">
                <a:latin typeface="Arial"/>
                <a:cs typeface="Arial"/>
              </a:rPr>
              <a:t> </a:t>
            </a:r>
            <a:r>
              <a:rPr sz="1400" spc="-86" dirty="0">
                <a:latin typeface="Verdana"/>
                <a:cs typeface="Verdana"/>
              </a:rPr>
              <a:t>Short </a:t>
            </a:r>
            <a:r>
              <a:rPr sz="1400" spc="-56" dirty="0">
                <a:latin typeface="Verdana"/>
                <a:cs typeface="Verdana"/>
              </a:rPr>
              <a:t>for </a:t>
            </a:r>
            <a:r>
              <a:rPr sz="1400" spc="-131" dirty="0">
                <a:latin typeface="Verdana"/>
                <a:cs typeface="Verdana"/>
              </a:rPr>
              <a:t>“</a:t>
            </a:r>
            <a:r>
              <a:rPr sz="1400" i="1" spc="-131" dirty="0">
                <a:latin typeface="Verdana"/>
                <a:cs typeface="Verdana"/>
              </a:rPr>
              <a:t>Wireless</a:t>
            </a:r>
            <a:r>
              <a:rPr sz="1400" i="1" spc="-330" dirty="0">
                <a:latin typeface="Verdana"/>
                <a:cs typeface="Verdana"/>
              </a:rPr>
              <a:t> </a:t>
            </a:r>
            <a:r>
              <a:rPr sz="1400" i="1" spc="-120" dirty="0">
                <a:latin typeface="Verdana"/>
                <a:cs typeface="Verdana"/>
              </a:rPr>
              <a:t>Fidelity</a:t>
            </a:r>
            <a:r>
              <a:rPr sz="1400" spc="-120" dirty="0">
                <a:latin typeface="Verdana"/>
                <a:cs typeface="Verdana"/>
              </a:rPr>
              <a:t>”</a:t>
            </a:r>
            <a:endParaRPr sz="1400" dirty="0">
              <a:latin typeface="Verdana"/>
              <a:cs typeface="Verdana"/>
            </a:endParaRPr>
          </a:p>
          <a:p>
            <a:pPr marL="352425">
              <a:spcBef>
                <a:spcPts val="739"/>
              </a:spcBef>
            </a:pPr>
            <a:r>
              <a:rPr sz="1100" spc="180" dirty="0">
                <a:latin typeface="Arial"/>
                <a:cs typeface="Arial"/>
              </a:rPr>
              <a:t> </a:t>
            </a:r>
            <a:r>
              <a:rPr sz="1400" spc="-8" dirty="0">
                <a:latin typeface="Verdana"/>
                <a:cs typeface="Verdana"/>
              </a:rPr>
              <a:t>A </a:t>
            </a:r>
            <a:r>
              <a:rPr sz="1400" spc="-94" dirty="0">
                <a:latin typeface="Verdana"/>
                <a:cs typeface="Verdana"/>
              </a:rPr>
              <a:t>trademark </a:t>
            </a:r>
            <a:r>
              <a:rPr sz="1400" spc="-56" dirty="0">
                <a:latin typeface="Verdana"/>
                <a:cs typeface="Verdana"/>
              </a:rPr>
              <a:t>of </a:t>
            </a:r>
            <a:r>
              <a:rPr sz="1400" spc="-83" dirty="0">
                <a:latin typeface="Verdana"/>
                <a:cs typeface="Verdana"/>
              </a:rPr>
              <a:t>the </a:t>
            </a:r>
            <a:r>
              <a:rPr sz="1400" spc="-64" dirty="0">
                <a:latin typeface="Verdana"/>
                <a:cs typeface="Verdana"/>
              </a:rPr>
              <a:t>Wi-Fi</a:t>
            </a:r>
            <a:r>
              <a:rPr sz="1400" spc="124" dirty="0">
                <a:latin typeface="Verdana"/>
                <a:cs typeface="Verdana"/>
              </a:rPr>
              <a:t> </a:t>
            </a:r>
            <a:r>
              <a:rPr sz="1400" spc="-68" dirty="0">
                <a:latin typeface="Verdana"/>
                <a:cs typeface="Verdana"/>
              </a:rPr>
              <a:t>Alliance</a:t>
            </a:r>
            <a:endParaRPr sz="1400" dirty="0">
              <a:latin typeface="Verdana"/>
              <a:cs typeface="Verdana"/>
            </a:endParaRPr>
          </a:p>
          <a:p>
            <a:pPr marL="352425">
              <a:spcBef>
                <a:spcPts val="675"/>
              </a:spcBef>
            </a:pPr>
            <a:r>
              <a:rPr sz="1100" spc="176" dirty="0">
                <a:latin typeface="Arial"/>
                <a:cs typeface="Arial"/>
              </a:rPr>
              <a:t> </a:t>
            </a:r>
            <a:r>
              <a:rPr sz="1400" spc="-79" dirty="0">
                <a:latin typeface="Verdana"/>
                <a:cs typeface="Verdana"/>
              </a:rPr>
              <a:t>The </a:t>
            </a:r>
            <a:r>
              <a:rPr sz="1400" spc="-64" dirty="0">
                <a:latin typeface="Verdana"/>
                <a:cs typeface="Verdana"/>
              </a:rPr>
              <a:t>brand </a:t>
            </a:r>
            <a:r>
              <a:rPr sz="1400" spc="-90" dirty="0">
                <a:latin typeface="Verdana"/>
                <a:cs typeface="Verdana"/>
              </a:rPr>
              <a:t>name </a:t>
            </a:r>
            <a:r>
              <a:rPr sz="1400" spc="-56" dirty="0">
                <a:latin typeface="Verdana"/>
                <a:cs typeface="Verdana"/>
              </a:rPr>
              <a:t>for </a:t>
            </a:r>
            <a:r>
              <a:rPr sz="1400" spc="-71" dirty="0">
                <a:latin typeface="Verdana"/>
                <a:cs typeface="Verdana"/>
              </a:rPr>
              <a:t>products </a:t>
            </a:r>
            <a:r>
              <a:rPr sz="1400" spc="-79" dirty="0">
                <a:latin typeface="Verdana"/>
                <a:cs typeface="Verdana"/>
              </a:rPr>
              <a:t>using </a:t>
            </a:r>
            <a:r>
              <a:rPr sz="1400" spc="-83" dirty="0">
                <a:latin typeface="Verdana"/>
                <a:cs typeface="Verdana"/>
              </a:rPr>
              <a:t>the </a:t>
            </a:r>
            <a:r>
              <a:rPr sz="1400" i="1" spc="-199" dirty="0">
                <a:latin typeface="Verdana"/>
                <a:cs typeface="Verdana"/>
              </a:rPr>
              <a:t>IEEE </a:t>
            </a:r>
            <a:r>
              <a:rPr sz="1400" i="1" spc="-244" dirty="0">
                <a:latin typeface="Verdana"/>
                <a:cs typeface="Verdana"/>
              </a:rPr>
              <a:t>802.11 </a:t>
            </a:r>
            <a:r>
              <a:rPr sz="1400" spc="-98" dirty="0">
                <a:latin typeface="Verdana"/>
                <a:cs typeface="Verdana"/>
              </a:rPr>
              <a:t>family </a:t>
            </a:r>
            <a:r>
              <a:rPr sz="1400" spc="-56" dirty="0">
                <a:latin typeface="Verdana"/>
                <a:cs typeface="Verdana"/>
              </a:rPr>
              <a:t>of</a:t>
            </a:r>
            <a:r>
              <a:rPr sz="1400" spc="-229" dirty="0">
                <a:latin typeface="Verdana"/>
                <a:cs typeface="Verdana"/>
              </a:rPr>
              <a:t> </a:t>
            </a:r>
            <a:r>
              <a:rPr sz="1400" spc="-116" dirty="0">
                <a:latin typeface="Verdana"/>
                <a:cs typeface="Verdana"/>
              </a:rPr>
              <a:t>standards</a:t>
            </a:r>
            <a:endParaRPr sz="1400" dirty="0">
              <a:latin typeface="Verdana"/>
              <a:cs typeface="Verdana"/>
            </a:endParaRPr>
          </a:p>
          <a:p>
            <a:pPr marL="352425">
              <a:spcBef>
                <a:spcPts val="731"/>
              </a:spcBef>
            </a:pPr>
            <a:r>
              <a:rPr sz="1100" spc="176" dirty="0">
                <a:latin typeface="Arial"/>
                <a:cs typeface="Arial"/>
              </a:rPr>
              <a:t> </a:t>
            </a:r>
            <a:r>
              <a:rPr sz="1400" spc="-71" dirty="0">
                <a:latin typeface="Verdana"/>
                <a:cs typeface="Verdana"/>
              </a:rPr>
              <a:t>Commonly </a:t>
            </a:r>
            <a:r>
              <a:rPr sz="1400" spc="-79" dirty="0">
                <a:latin typeface="Verdana"/>
                <a:cs typeface="Verdana"/>
              </a:rPr>
              <a:t>used </a:t>
            </a:r>
            <a:r>
              <a:rPr sz="1400" spc="-56" dirty="0">
                <a:latin typeface="Verdana"/>
                <a:cs typeface="Verdana"/>
              </a:rPr>
              <a:t>for </a:t>
            </a:r>
            <a:r>
              <a:rPr sz="1400" spc="-105" dirty="0">
                <a:latin typeface="Verdana"/>
                <a:cs typeface="Verdana"/>
              </a:rPr>
              <a:t>“wireless </a:t>
            </a:r>
            <a:r>
              <a:rPr sz="1400" spc="-60" dirty="0">
                <a:latin typeface="Verdana"/>
                <a:cs typeface="Verdana"/>
              </a:rPr>
              <a:t>local </a:t>
            </a:r>
            <a:r>
              <a:rPr sz="1400" spc="-98" dirty="0">
                <a:latin typeface="Verdana"/>
                <a:cs typeface="Verdana"/>
              </a:rPr>
              <a:t>area </a:t>
            </a:r>
            <a:r>
              <a:rPr sz="1400" spc="-94" dirty="0">
                <a:latin typeface="Verdana"/>
                <a:cs typeface="Verdana"/>
              </a:rPr>
              <a:t>network”</a:t>
            </a:r>
            <a:r>
              <a:rPr sz="1400" spc="-296" dirty="0">
                <a:latin typeface="Verdana"/>
                <a:cs typeface="Verdana"/>
              </a:rPr>
              <a:t> </a:t>
            </a:r>
            <a:r>
              <a:rPr sz="1400" spc="-75" dirty="0">
                <a:latin typeface="Verdana"/>
                <a:cs typeface="Verdana"/>
              </a:rPr>
              <a:t>(WLAN)</a:t>
            </a:r>
            <a:endParaRPr sz="1400" dirty="0">
              <a:latin typeface="Verdana"/>
              <a:cs typeface="Verdana"/>
            </a:endParaRPr>
          </a:p>
        </p:txBody>
      </p:sp>
      <p:sp>
        <p:nvSpPr>
          <p:cNvPr id="4" name="object 4"/>
          <p:cNvSpPr/>
          <p:nvPr/>
        </p:nvSpPr>
        <p:spPr>
          <a:xfrm>
            <a:off x="5867400" y="1230229"/>
            <a:ext cx="2751964" cy="2345817"/>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1" y="3409950"/>
            <a:ext cx="1646782" cy="1329330"/>
          </a:xfrm>
          <a:prstGeom prst="rect">
            <a:avLst/>
          </a:prstGeom>
        </p:spPr>
      </p:pic>
    </p:spTree>
    <p:extLst>
      <p:ext uri="{BB962C8B-B14F-4D97-AF65-F5344CB8AC3E}">
        <p14:creationId xmlns:p14="http://schemas.microsoft.com/office/powerpoint/2010/main" val="2524200818"/>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89" y="350379"/>
            <a:ext cx="1769269" cy="502061"/>
          </a:xfrm>
          <a:prstGeom prst="rect">
            <a:avLst/>
          </a:prstGeom>
        </p:spPr>
        <p:txBody>
          <a:bodyPr vert="horz" wrap="square" lIns="0" tIns="9525" rIns="0" bIns="0" rtlCol="0">
            <a:spAutoFit/>
          </a:bodyPr>
          <a:lstStyle/>
          <a:p>
            <a:pPr marL="9525">
              <a:spcBef>
                <a:spcPts val="75"/>
              </a:spcBef>
            </a:pPr>
            <a:r>
              <a:rPr sz="3200" spc="-161" dirty="0"/>
              <a:t>Bluetooth</a:t>
            </a:r>
            <a:endParaRPr sz="3200"/>
          </a:p>
        </p:txBody>
      </p:sp>
      <p:sp>
        <p:nvSpPr>
          <p:cNvPr id="3" name="object 3"/>
          <p:cNvSpPr txBox="1"/>
          <p:nvPr/>
        </p:nvSpPr>
        <p:spPr>
          <a:xfrm>
            <a:off x="715594" y="1462451"/>
            <a:ext cx="3787616" cy="2555667"/>
          </a:xfrm>
          <a:prstGeom prst="rect">
            <a:avLst/>
          </a:prstGeom>
        </p:spPr>
        <p:txBody>
          <a:bodyPr vert="horz" wrap="square" lIns="0" tIns="105251" rIns="0" bIns="0" rtlCol="0">
            <a:spAutoFit/>
          </a:bodyPr>
          <a:lstStyle/>
          <a:p>
            <a:pPr marL="9525">
              <a:spcBef>
                <a:spcPts val="829"/>
              </a:spcBef>
              <a:tabLst>
                <a:tab pos="266224" algn="l"/>
              </a:tabLst>
            </a:pPr>
            <a:r>
              <a:rPr sz="1200" spc="203" dirty="0">
                <a:latin typeface="Arial"/>
                <a:cs typeface="Arial"/>
              </a:rPr>
              <a:t>	</a:t>
            </a:r>
            <a:r>
              <a:rPr sz="1500" spc="-101" dirty="0">
                <a:latin typeface="Verdana"/>
                <a:cs typeface="Verdana"/>
              </a:rPr>
              <a:t>Wireless </a:t>
            </a:r>
            <a:r>
              <a:rPr sz="1500" spc="-90" dirty="0">
                <a:latin typeface="Verdana"/>
                <a:cs typeface="Verdana"/>
              </a:rPr>
              <a:t>Personal </a:t>
            </a:r>
            <a:r>
              <a:rPr sz="1500" spc="-83" dirty="0">
                <a:latin typeface="Verdana"/>
                <a:cs typeface="Verdana"/>
              </a:rPr>
              <a:t>Area </a:t>
            </a:r>
            <a:r>
              <a:rPr sz="1500" spc="-90" dirty="0">
                <a:latin typeface="Verdana"/>
                <a:cs typeface="Verdana"/>
              </a:rPr>
              <a:t>Networks</a:t>
            </a:r>
            <a:r>
              <a:rPr sz="1500" spc="-158" dirty="0">
                <a:latin typeface="Verdana"/>
                <a:cs typeface="Verdana"/>
              </a:rPr>
              <a:t> </a:t>
            </a:r>
            <a:r>
              <a:rPr sz="1500" spc="-116" dirty="0">
                <a:latin typeface="Verdana"/>
                <a:cs typeface="Verdana"/>
              </a:rPr>
              <a:t>(WPAN)</a:t>
            </a:r>
            <a:endParaRPr sz="1500" dirty="0">
              <a:latin typeface="Verdana"/>
              <a:cs typeface="Verdana"/>
            </a:endParaRPr>
          </a:p>
          <a:p>
            <a:pPr marL="9525">
              <a:spcBef>
                <a:spcPts val="758"/>
              </a:spcBef>
              <a:tabLst>
                <a:tab pos="266224" algn="l"/>
              </a:tabLst>
            </a:pPr>
            <a:r>
              <a:rPr sz="1200" spc="203" dirty="0">
                <a:latin typeface="Arial"/>
                <a:cs typeface="Arial"/>
              </a:rPr>
              <a:t>	</a:t>
            </a:r>
            <a:r>
              <a:rPr sz="1500" spc="-83" dirty="0">
                <a:latin typeface="Verdana"/>
                <a:cs typeface="Verdana"/>
              </a:rPr>
              <a:t>Design</a:t>
            </a:r>
            <a:r>
              <a:rPr sz="1500" spc="-98" dirty="0">
                <a:latin typeface="Verdana"/>
                <a:cs typeface="Verdana"/>
              </a:rPr>
              <a:t> </a:t>
            </a:r>
            <a:r>
              <a:rPr sz="1500" spc="-53" dirty="0">
                <a:latin typeface="Verdana"/>
                <a:cs typeface="Verdana"/>
              </a:rPr>
              <a:t>goal</a:t>
            </a:r>
            <a:endParaRPr sz="1500" dirty="0">
              <a:latin typeface="Verdana"/>
              <a:cs typeface="Verdana"/>
            </a:endParaRPr>
          </a:p>
          <a:p>
            <a:pPr marL="352425">
              <a:spcBef>
                <a:spcPts val="754"/>
              </a:spcBef>
            </a:pPr>
            <a:r>
              <a:rPr sz="1100" spc="176" dirty="0">
                <a:latin typeface="Arial"/>
                <a:cs typeface="Arial"/>
              </a:rPr>
              <a:t> </a:t>
            </a:r>
            <a:r>
              <a:rPr sz="1400" spc="-60" dirty="0">
                <a:latin typeface="Verdana"/>
                <a:cs typeface="Verdana"/>
              </a:rPr>
              <a:t>Cable</a:t>
            </a:r>
            <a:r>
              <a:rPr sz="1400" spc="-296" dirty="0">
                <a:latin typeface="Verdana"/>
                <a:cs typeface="Verdana"/>
              </a:rPr>
              <a:t> </a:t>
            </a:r>
            <a:r>
              <a:rPr sz="1400" spc="-79" dirty="0">
                <a:latin typeface="Verdana"/>
                <a:cs typeface="Verdana"/>
              </a:rPr>
              <a:t>replacement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79" dirty="0">
                <a:latin typeface="Verdana"/>
                <a:cs typeface="Verdana"/>
              </a:rPr>
              <a:t>cost</a:t>
            </a:r>
            <a:endParaRPr sz="1400" dirty="0">
              <a:latin typeface="Verdana"/>
              <a:cs typeface="Verdana"/>
            </a:endParaRPr>
          </a:p>
          <a:p>
            <a:pPr marL="352425">
              <a:spcBef>
                <a:spcPts val="746"/>
              </a:spcBef>
            </a:pPr>
            <a:r>
              <a:rPr sz="1100" spc="176" dirty="0">
                <a:latin typeface="Arial"/>
                <a:cs typeface="Arial"/>
              </a:rPr>
              <a:t> </a:t>
            </a:r>
            <a:r>
              <a:rPr sz="1400" spc="-71" dirty="0">
                <a:latin typeface="Verdana"/>
                <a:cs typeface="Verdana"/>
              </a:rPr>
              <a:t>Low</a:t>
            </a:r>
            <a:r>
              <a:rPr sz="1400" spc="-296" dirty="0">
                <a:latin typeface="Verdana"/>
                <a:cs typeface="Verdana"/>
              </a:rPr>
              <a:t> </a:t>
            </a:r>
            <a:r>
              <a:rPr sz="1400" spc="-64" dirty="0">
                <a:latin typeface="Verdana"/>
                <a:cs typeface="Verdana"/>
              </a:rPr>
              <a:t>power</a:t>
            </a:r>
            <a:endParaRPr sz="1400" dirty="0">
              <a:latin typeface="Verdana"/>
              <a:cs typeface="Verdana"/>
            </a:endParaRPr>
          </a:p>
          <a:p>
            <a:pPr marL="352425">
              <a:spcBef>
                <a:spcPts val="758"/>
              </a:spcBef>
            </a:pPr>
            <a:r>
              <a:rPr sz="1100" spc="176" dirty="0">
                <a:latin typeface="Arial"/>
                <a:cs typeface="Arial"/>
              </a:rPr>
              <a:t> </a:t>
            </a:r>
            <a:r>
              <a:rPr sz="1400" spc="-113" dirty="0">
                <a:latin typeface="Verdana"/>
                <a:cs typeface="Verdana"/>
              </a:rPr>
              <a:t>Small</a:t>
            </a:r>
            <a:r>
              <a:rPr sz="1400" spc="-285" dirty="0">
                <a:latin typeface="Verdana"/>
                <a:cs typeface="Verdana"/>
              </a:rPr>
              <a:t> </a:t>
            </a:r>
            <a:r>
              <a:rPr sz="1400" spc="-83" dirty="0">
                <a:latin typeface="Verdana"/>
                <a:cs typeface="Verdana"/>
              </a:rPr>
              <a:t>size</a:t>
            </a:r>
            <a:endParaRPr sz="1400" dirty="0">
              <a:latin typeface="Verdana"/>
              <a:cs typeface="Verdana"/>
            </a:endParaRPr>
          </a:p>
          <a:p>
            <a:pPr marL="352425">
              <a:spcBef>
                <a:spcPts val="746"/>
              </a:spcBef>
            </a:pPr>
            <a:r>
              <a:rPr sz="1100" spc="176" dirty="0">
                <a:latin typeface="Arial"/>
                <a:cs typeface="Arial"/>
              </a:rPr>
              <a:t> </a:t>
            </a:r>
            <a:r>
              <a:rPr sz="1400" spc="-68" dirty="0">
                <a:latin typeface="Verdana"/>
                <a:cs typeface="Verdana"/>
              </a:rPr>
              <a:t>For </a:t>
            </a:r>
            <a:r>
              <a:rPr sz="1400" spc="-60" dirty="0">
                <a:latin typeface="Verdana"/>
                <a:cs typeface="Verdana"/>
              </a:rPr>
              <a:t>mobile</a:t>
            </a:r>
            <a:r>
              <a:rPr sz="1400" spc="-307" dirty="0">
                <a:latin typeface="Verdana"/>
                <a:cs typeface="Verdana"/>
              </a:rPr>
              <a:t> </a:t>
            </a:r>
            <a:r>
              <a:rPr sz="1400" spc="-86" dirty="0">
                <a:latin typeface="Verdana"/>
                <a:cs typeface="Verdana"/>
              </a:rPr>
              <a:t>devices</a:t>
            </a:r>
            <a:endParaRPr sz="1400" dirty="0">
              <a:latin typeface="Verdana"/>
              <a:cs typeface="Verdana"/>
            </a:endParaRPr>
          </a:p>
          <a:p>
            <a:pPr marL="9525">
              <a:spcBef>
                <a:spcPts val="754"/>
              </a:spcBef>
              <a:tabLst>
                <a:tab pos="266224" algn="l"/>
              </a:tabLst>
            </a:pPr>
            <a:r>
              <a:rPr sz="1200" spc="203" dirty="0">
                <a:latin typeface="Arial"/>
                <a:cs typeface="Arial"/>
              </a:rPr>
              <a:t>	</a:t>
            </a:r>
            <a:r>
              <a:rPr sz="1500" spc="-124" dirty="0">
                <a:latin typeface="Verdana"/>
                <a:cs typeface="Verdana"/>
              </a:rPr>
              <a:t>Standard: </a:t>
            </a:r>
            <a:r>
              <a:rPr sz="1500" spc="-172" dirty="0">
                <a:latin typeface="Verdana"/>
                <a:cs typeface="Verdana"/>
              </a:rPr>
              <a:t>IEEE</a:t>
            </a:r>
            <a:r>
              <a:rPr sz="1500" spc="-109" dirty="0">
                <a:latin typeface="Verdana"/>
                <a:cs typeface="Verdana"/>
              </a:rPr>
              <a:t> </a:t>
            </a:r>
            <a:r>
              <a:rPr sz="1500" spc="-206" dirty="0">
                <a:latin typeface="Verdana"/>
                <a:cs typeface="Verdana"/>
              </a:rPr>
              <a:t>802.15.1</a:t>
            </a:r>
            <a:endParaRPr sz="1500" dirty="0">
              <a:latin typeface="Verdana"/>
              <a:cs typeface="Verdana"/>
            </a:endParaRPr>
          </a:p>
        </p:txBody>
      </p:sp>
      <p:sp>
        <p:nvSpPr>
          <p:cNvPr id="4" name="object 4"/>
          <p:cNvSpPr/>
          <p:nvPr/>
        </p:nvSpPr>
        <p:spPr>
          <a:xfrm>
            <a:off x="2895600" y="926841"/>
            <a:ext cx="6096000" cy="4019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3" y="143674"/>
            <a:ext cx="2819399" cy="783167"/>
          </a:xfrm>
          <a:prstGeom prst="rect">
            <a:avLst/>
          </a:prstGeom>
        </p:spPr>
      </p:pic>
    </p:spTree>
    <p:extLst>
      <p:ext uri="{BB962C8B-B14F-4D97-AF65-F5344CB8AC3E}">
        <p14:creationId xmlns:p14="http://schemas.microsoft.com/office/powerpoint/2010/main" val="336909188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33550"/>
            <a:ext cx="7828596" cy="2257548"/>
          </a:xfrm>
          <a:prstGeom prst="rect">
            <a:avLst/>
          </a:prstGeom>
        </p:spPr>
      </p:pic>
      <p:sp>
        <p:nvSpPr>
          <p:cNvPr id="5" name="object 2"/>
          <p:cNvSpPr txBox="1">
            <a:spLocks/>
          </p:cNvSpPr>
          <p:nvPr/>
        </p:nvSpPr>
        <p:spPr>
          <a:xfrm>
            <a:off x="869870" y="194421"/>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Standards</a:t>
            </a:r>
          </a:p>
        </p:txBody>
      </p:sp>
    </p:spTree>
    <p:extLst>
      <p:ext uri="{BB962C8B-B14F-4D97-AF65-F5344CB8AC3E}">
        <p14:creationId xmlns:p14="http://schemas.microsoft.com/office/powerpoint/2010/main" val="238217524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222882"/>
            <a:ext cx="8686800" cy="3711068"/>
          </a:xfrm>
          <a:prstGeom prst="rect">
            <a:avLst/>
          </a:prstGeom>
        </p:spPr>
      </p:pic>
      <p:sp>
        <p:nvSpPr>
          <p:cNvPr id="5" name="object 2"/>
          <p:cNvSpPr txBox="1">
            <a:spLocks/>
          </p:cNvSpPr>
          <p:nvPr/>
        </p:nvSpPr>
        <p:spPr>
          <a:xfrm>
            <a:off x="-13716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Evolution</a:t>
            </a:r>
          </a:p>
        </p:txBody>
      </p:sp>
    </p:spTree>
    <p:extLst>
      <p:ext uri="{BB962C8B-B14F-4D97-AF65-F5344CB8AC3E}">
        <p14:creationId xmlns:p14="http://schemas.microsoft.com/office/powerpoint/2010/main" val="2117282699"/>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sp>
          <p:nvSpPr>
            <p:cNvPr id="3" name="object 3"/>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670047"/>
              <a:ext cx="4037075" cy="41879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892551"/>
              <a:ext cx="1522475" cy="23652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06028" y="6095999"/>
              <a:ext cx="993648" cy="761999"/>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456807" y="1257300"/>
            <a:ext cx="2114550" cy="211455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99610" y="1"/>
            <a:ext cx="1202435" cy="8561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798689" y="1"/>
            <a:ext cx="573786" cy="90639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9054" y="14687"/>
            <a:ext cx="3242310" cy="470802"/>
          </a:xfrm>
          <a:prstGeom prst="rect">
            <a:avLst/>
          </a:prstGeom>
        </p:spPr>
        <p:txBody>
          <a:bodyPr vert="horz" wrap="square" lIns="0" tIns="9049" rIns="0" bIns="0" rtlCol="0">
            <a:spAutoFit/>
          </a:bodyPr>
          <a:lstStyle/>
          <a:p>
            <a:pPr marL="9525">
              <a:spcBef>
                <a:spcPts val="71"/>
              </a:spcBef>
            </a:pPr>
            <a:r>
              <a:rPr sz="3000" spc="-135" dirty="0"/>
              <a:t>Wi-Fi </a:t>
            </a:r>
            <a:r>
              <a:rPr sz="3000" spc="-326" dirty="0"/>
              <a:t>vs.</a:t>
            </a:r>
            <a:r>
              <a:rPr sz="3000" spc="-259" dirty="0"/>
              <a:t> </a:t>
            </a:r>
            <a:r>
              <a:rPr sz="3000" spc="-153" dirty="0"/>
              <a:t>Bluetooth</a:t>
            </a:r>
            <a:endParaRPr sz="3000"/>
          </a:p>
        </p:txBody>
      </p:sp>
      <p:graphicFrame>
        <p:nvGraphicFramePr>
          <p:cNvPr id="11" name="object 11"/>
          <p:cNvGraphicFramePr>
            <a:graphicFrameLocks noGrp="1"/>
          </p:cNvGraphicFramePr>
          <p:nvPr>
            <p:extLst>
              <p:ext uri="{D42A27DB-BD31-4B8C-83A1-F6EECF244321}">
                <p14:modId xmlns:p14="http://schemas.microsoft.com/office/powerpoint/2010/main" val="72560109"/>
              </p:ext>
            </p:extLst>
          </p:nvPr>
        </p:nvGraphicFramePr>
        <p:xfrm>
          <a:off x="3447291" y="2"/>
          <a:ext cx="5696709" cy="5204016"/>
        </p:xfrm>
        <a:graphic>
          <a:graphicData uri="http://schemas.openxmlformats.org/drawingml/2006/table">
            <a:tbl>
              <a:tblPr firstRow="1" bandRow="1">
                <a:tableStyleId>{2D5ABB26-0587-4C30-8999-92F81FD0307C}</a:tableStyleId>
              </a:tblPr>
              <a:tblGrid>
                <a:gridCol w="1449673">
                  <a:extLst>
                    <a:ext uri="{9D8B030D-6E8A-4147-A177-3AD203B41FA5}">
                      <a16:colId xmlns:a16="http://schemas.microsoft.com/office/drawing/2014/main" val="20000"/>
                    </a:ext>
                  </a:extLst>
                </a:gridCol>
                <a:gridCol w="2149728">
                  <a:extLst>
                    <a:ext uri="{9D8B030D-6E8A-4147-A177-3AD203B41FA5}">
                      <a16:colId xmlns:a16="http://schemas.microsoft.com/office/drawing/2014/main" val="20001"/>
                    </a:ext>
                  </a:extLst>
                </a:gridCol>
                <a:gridCol w="2097308">
                  <a:extLst>
                    <a:ext uri="{9D8B030D-6E8A-4147-A177-3AD203B41FA5}">
                      <a16:colId xmlns:a16="http://schemas.microsoft.com/office/drawing/2014/main" val="20002"/>
                    </a:ext>
                  </a:extLst>
                </a:gridCol>
              </a:tblGrid>
              <a:tr h="181944">
                <a:tc>
                  <a:txBody>
                    <a:bodyPr/>
                    <a:lstStyle/>
                    <a:p>
                      <a:pPr>
                        <a:lnSpc>
                          <a:spcPct val="100000"/>
                        </a:lnSpc>
                      </a:pPr>
                      <a:endParaRPr sz="1200" dirty="0">
                        <a:latin typeface="Times New Roman"/>
                        <a:cs typeface="Times New Roman"/>
                      </a:endParaRPr>
                    </a:p>
                  </a:txBody>
                  <a:tcPr marL="0" marR="0" marT="0"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algn="ctr">
                        <a:lnSpc>
                          <a:spcPct val="100000"/>
                        </a:lnSpc>
                        <a:spcBef>
                          <a:spcPts val="85"/>
                        </a:spcBef>
                      </a:pPr>
                      <a:r>
                        <a:rPr sz="1200" spc="-85" dirty="0">
                          <a:solidFill>
                            <a:srgbClr val="FFFFFF"/>
                          </a:solidFill>
                          <a:latin typeface="Verdana"/>
                          <a:cs typeface="Verdana"/>
                        </a:rPr>
                        <a:t>Bluetooth</a:t>
                      </a:r>
                      <a:endParaRPr sz="1200">
                        <a:latin typeface="Verdana"/>
                        <a:cs typeface="Verdana"/>
                      </a:endParaRPr>
                    </a:p>
                  </a:txBody>
                  <a:tcPr marL="0" marR="0" marT="8096" marB="0">
                    <a:lnL w="12700">
                      <a:solidFill>
                        <a:srgbClr val="FFFFFF"/>
                      </a:solidFill>
                      <a:prstDash val="solid"/>
                    </a:lnL>
                    <a:lnR w="12700">
                      <a:solidFill>
                        <a:srgbClr val="FFFFFF"/>
                      </a:solidFill>
                      <a:prstDash val="solid"/>
                    </a:lnR>
                    <a:lnB w="38100">
                      <a:solidFill>
                        <a:srgbClr val="FFFFFF"/>
                      </a:solidFill>
                      <a:prstDash val="solid"/>
                    </a:lnB>
                    <a:solidFill>
                      <a:srgbClr val="AF1512"/>
                    </a:solidFill>
                  </a:tcPr>
                </a:tc>
                <a:tc>
                  <a:txBody>
                    <a:bodyPr/>
                    <a:lstStyle/>
                    <a:p>
                      <a:pPr marL="3175" algn="ctr">
                        <a:lnSpc>
                          <a:spcPct val="100000"/>
                        </a:lnSpc>
                        <a:spcBef>
                          <a:spcPts val="85"/>
                        </a:spcBef>
                      </a:pPr>
                      <a:r>
                        <a:rPr sz="1200" spc="-70" dirty="0">
                          <a:solidFill>
                            <a:srgbClr val="FFFFFF"/>
                          </a:solidFill>
                          <a:latin typeface="Verdana"/>
                          <a:cs typeface="Verdana"/>
                        </a:rPr>
                        <a:t>Wifi</a:t>
                      </a:r>
                      <a:endParaRPr sz="1200">
                        <a:latin typeface="Verdana"/>
                        <a:cs typeface="Verdana"/>
                      </a:endParaRPr>
                    </a:p>
                  </a:txBody>
                  <a:tcPr marL="0" marR="0" marT="8096" marB="0">
                    <a:lnL w="12700">
                      <a:solidFill>
                        <a:srgbClr val="FFFFFF"/>
                      </a:solidFill>
                      <a:prstDash val="solid"/>
                    </a:lnL>
                    <a:lnR w="6350">
                      <a:solidFill>
                        <a:srgbClr val="FFFFFF"/>
                      </a:solidFill>
                      <a:prstDash val="solid"/>
                    </a:lnR>
                    <a:lnB w="38100">
                      <a:solidFill>
                        <a:srgbClr val="FFFFFF"/>
                      </a:solidFill>
                      <a:prstDash val="solid"/>
                    </a:lnB>
                    <a:solidFill>
                      <a:srgbClr val="AF1512"/>
                    </a:solidFill>
                  </a:tcPr>
                </a:tc>
                <a:extLst>
                  <a:ext uri="{0D108BD9-81ED-4DB2-BD59-A6C34878D82A}">
                    <a16:rowId xmlns:a16="http://schemas.microsoft.com/office/drawing/2014/main" val="10000"/>
                  </a:ext>
                </a:extLst>
              </a:tr>
              <a:tr h="584019">
                <a:tc>
                  <a:txBody>
                    <a:bodyPr/>
                    <a:lstStyle/>
                    <a:p>
                      <a:pPr marL="19685" marR="675005">
                        <a:lnSpc>
                          <a:spcPct val="100000"/>
                        </a:lnSpc>
                        <a:spcBef>
                          <a:spcPts val="360"/>
                        </a:spcBef>
                      </a:pPr>
                      <a:r>
                        <a:rPr sz="1200" spc="-5" dirty="0">
                          <a:latin typeface="Verdana"/>
                          <a:cs typeface="Verdana"/>
                        </a:rPr>
                        <a:t>Sp</a:t>
                      </a:r>
                      <a:r>
                        <a:rPr sz="1200" dirty="0">
                          <a:latin typeface="Verdana"/>
                          <a:cs typeface="Verdana"/>
                        </a:rPr>
                        <a:t>e</a:t>
                      </a:r>
                      <a:r>
                        <a:rPr sz="1200" spc="-5" dirty="0">
                          <a:latin typeface="Verdana"/>
                          <a:cs typeface="Verdana"/>
                        </a:rPr>
                        <a:t>cifications  </a:t>
                      </a:r>
                      <a:r>
                        <a:rPr sz="1200" spc="-105" dirty="0">
                          <a:latin typeface="Verdana"/>
                          <a:cs typeface="Verdana"/>
                        </a:rPr>
                        <a:t>authority</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0"/>
                        </a:spcBef>
                      </a:pPr>
                      <a:r>
                        <a:rPr sz="1200" spc="-85" dirty="0">
                          <a:latin typeface="Verdana"/>
                          <a:cs typeface="Verdana"/>
                        </a:rPr>
                        <a:t>Bluetooth</a:t>
                      </a:r>
                      <a:r>
                        <a:rPr sz="1200" spc="-95" dirty="0">
                          <a:latin typeface="Verdana"/>
                          <a:cs typeface="Verdana"/>
                        </a:rPr>
                        <a:t> </a:t>
                      </a:r>
                      <a:r>
                        <a:rPr sz="1200" spc="-210" dirty="0">
                          <a:latin typeface="Verdana"/>
                          <a:cs typeface="Verdana"/>
                        </a:rPr>
                        <a:t>SIG</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0"/>
                        </a:spcBef>
                      </a:pPr>
                      <a:r>
                        <a:rPr sz="1200" spc="-190" dirty="0">
                          <a:latin typeface="Verdana"/>
                          <a:cs typeface="Verdana"/>
                        </a:rPr>
                        <a:t>IEEE,</a:t>
                      </a:r>
                      <a:r>
                        <a:rPr sz="1200" spc="-95" dirty="0">
                          <a:latin typeface="Verdana"/>
                          <a:cs typeface="Verdana"/>
                        </a:rPr>
                        <a:t> </a:t>
                      </a:r>
                      <a:r>
                        <a:rPr sz="1200" spc="-60" dirty="0">
                          <a:latin typeface="Verdana"/>
                          <a:cs typeface="Verdana"/>
                        </a:rPr>
                        <a:t>WECA</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381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1"/>
                  </a:ext>
                </a:extLst>
              </a:tr>
              <a:tr h="305085">
                <a:tc>
                  <a:txBody>
                    <a:bodyPr/>
                    <a:lstStyle/>
                    <a:p>
                      <a:pPr marL="19685">
                        <a:lnSpc>
                          <a:spcPct val="100000"/>
                        </a:lnSpc>
                        <a:spcBef>
                          <a:spcPts val="360"/>
                        </a:spcBef>
                      </a:pPr>
                      <a:r>
                        <a:rPr sz="1200" spc="-150" dirty="0">
                          <a:latin typeface="Verdana"/>
                          <a:cs typeface="Verdana"/>
                        </a:rPr>
                        <a:t>Year </a:t>
                      </a:r>
                      <a:r>
                        <a:rPr sz="1200" spc="-70" dirty="0">
                          <a:latin typeface="Verdana"/>
                          <a:cs typeface="Verdana"/>
                        </a:rPr>
                        <a:t>of</a:t>
                      </a:r>
                      <a:r>
                        <a:rPr sz="1200" spc="-50" dirty="0">
                          <a:latin typeface="Verdana"/>
                          <a:cs typeface="Verdana"/>
                        </a:rPr>
                        <a:t> </a:t>
                      </a:r>
                      <a:r>
                        <a:rPr sz="1200" spc="-90" dirty="0">
                          <a:latin typeface="Verdana"/>
                          <a:cs typeface="Verdana"/>
                        </a:rPr>
                        <a:t>development</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0"/>
                        </a:spcBef>
                      </a:pPr>
                      <a:r>
                        <a:rPr sz="1200" spc="-195" dirty="0">
                          <a:latin typeface="Verdana"/>
                          <a:cs typeface="Verdana"/>
                        </a:rPr>
                        <a:t>1994</a:t>
                      </a:r>
                      <a:endParaRPr sz="1200">
                        <a:latin typeface="Verdana"/>
                        <a:cs typeface="Verdana"/>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810" algn="ctr">
                        <a:lnSpc>
                          <a:spcPct val="100000"/>
                        </a:lnSpc>
                        <a:spcBef>
                          <a:spcPts val="360"/>
                        </a:spcBef>
                      </a:pPr>
                      <a:r>
                        <a:rPr sz="1200" spc="-270" dirty="0">
                          <a:latin typeface="Verdana"/>
                          <a:cs typeface="Verdana"/>
                        </a:rPr>
                        <a:t>1991</a:t>
                      </a:r>
                      <a:endParaRPr sz="1200">
                        <a:latin typeface="Verdana"/>
                        <a:cs typeface="Verdana"/>
                      </a:endParaRPr>
                    </a:p>
                  </a:txBody>
                  <a:tcPr marL="0" marR="0" marT="34290"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2"/>
                  </a:ext>
                </a:extLst>
              </a:tr>
              <a:tr h="207353">
                <a:tc>
                  <a:txBody>
                    <a:bodyPr/>
                    <a:lstStyle/>
                    <a:p>
                      <a:pPr marL="19685">
                        <a:lnSpc>
                          <a:spcPct val="100000"/>
                        </a:lnSpc>
                        <a:spcBef>
                          <a:spcPts val="365"/>
                        </a:spcBef>
                      </a:pPr>
                      <a:r>
                        <a:rPr sz="1200" spc="-100" dirty="0">
                          <a:latin typeface="Verdana"/>
                          <a:cs typeface="Verdana"/>
                        </a:rPr>
                        <a:t>Bandwidth</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 </a:t>
                      </a:r>
                      <a:r>
                        <a:rPr sz="1200" spc="-245" dirty="0">
                          <a:latin typeface="Verdana"/>
                          <a:cs typeface="Verdana"/>
                        </a:rPr>
                        <a:t>( </a:t>
                      </a:r>
                      <a:r>
                        <a:rPr sz="1200" spc="-135" dirty="0">
                          <a:latin typeface="Verdana"/>
                          <a:cs typeface="Verdana"/>
                        </a:rPr>
                        <a:t>800 </a:t>
                      </a:r>
                      <a:r>
                        <a:rPr sz="1200" spc="-110" dirty="0">
                          <a:latin typeface="Verdana"/>
                          <a:cs typeface="Verdana"/>
                        </a:rPr>
                        <a:t>Kbps</a:t>
                      </a:r>
                      <a:r>
                        <a:rPr sz="1200" spc="-22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175" algn="ctr">
                        <a:lnSpc>
                          <a:spcPct val="100000"/>
                        </a:lnSpc>
                        <a:spcBef>
                          <a:spcPts val="365"/>
                        </a:spcBef>
                      </a:pPr>
                      <a:r>
                        <a:rPr sz="1200" spc="-65" dirty="0">
                          <a:latin typeface="Verdana"/>
                          <a:cs typeface="Verdana"/>
                        </a:rPr>
                        <a:t>High </a:t>
                      </a:r>
                      <a:r>
                        <a:rPr sz="1200" spc="-350" dirty="0">
                          <a:latin typeface="Verdana"/>
                          <a:cs typeface="Verdana"/>
                        </a:rPr>
                        <a:t>(11 </a:t>
                      </a:r>
                      <a:r>
                        <a:rPr sz="1200" spc="-40" dirty="0">
                          <a:latin typeface="Verdana"/>
                          <a:cs typeface="Verdana"/>
                        </a:rPr>
                        <a:t>Mbps</a:t>
                      </a:r>
                      <a:r>
                        <a:rPr sz="1200" spc="-75" dirty="0">
                          <a:latin typeface="Verdana"/>
                          <a:cs typeface="Verdana"/>
                        </a:rPr>
                        <a:t> </a:t>
                      </a:r>
                      <a:r>
                        <a:rPr sz="1200" spc="-245" dirty="0">
                          <a:latin typeface="Verdana"/>
                          <a:cs typeface="Verdana"/>
                        </a:rPr>
                        <a:t>)</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3"/>
                  </a:ext>
                </a:extLst>
              </a:tr>
              <a:tr h="863317">
                <a:tc>
                  <a:txBody>
                    <a:bodyPr/>
                    <a:lstStyle/>
                    <a:p>
                      <a:pPr marL="19685" marR="790575">
                        <a:lnSpc>
                          <a:spcPct val="100000"/>
                        </a:lnSpc>
                        <a:spcBef>
                          <a:spcPts val="365"/>
                        </a:spcBef>
                      </a:pPr>
                      <a:r>
                        <a:rPr sz="1200" spc="-105" dirty="0">
                          <a:latin typeface="Verdana"/>
                          <a:cs typeface="Verdana"/>
                        </a:rPr>
                        <a:t>Hardware  </a:t>
                      </a:r>
                      <a:r>
                        <a:rPr sz="1200" spc="-45" dirty="0">
                          <a:latin typeface="Verdana"/>
                          <a:cs typeface="Verdana"/>
                        </a:rPr>
                        <a:t>r</a:t>
                      </a:r>
                      <a:r>
                        <a:rPr sz="1200" dirty="0">
                          <a:latin typeface="Verdana"/>
                          <a:cs typeface="Verdana"/>
                        </a:rPr>
                        <a:t>e</a:t>
                      </a:r>
                      <a:r>
                        <a:rPr sz="1200" spc="-5" dirty="0">
                          <a:latin typeface="Verdana"/>
                          <a:cs typeface="Verdana"/>
                        </a:rPr>
                        <a:t>qui</a:t>
                      </a:r>
                      <a:r>
                        <a:rPr sz="1200" spc="-45" dirty="0">
                          <a:latin typeface="Verdana"/>
                          <a:cs typeface="Verdana"/>
                        </a:rPr>
                        <a:t>r</a:t>
                      </a:r>
                      <a:r>
                        <a:rPr sz="1200" dirty="0">
                          <a:latin typeface="Verdana"/>
                          <a:cs typeface="Verdana"/>
                        </a:rPr>
                        <a:t>eme</a:t>
                      </a:r>
                      <a:r>
                        <a:rPr sz="1200" spc="-5" dirty="0">
                          <a:latin typeface="Verdana"/>
                          <a:cs typeface="Verdana"/>
                        </a:rPr>
                        <a:t>nt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93980" marR="88265" indent="635" algn="ctr">
                        <a:lnSpc>
                          <a:spcPct val="100000"/>
                        </a:lnSpc>
                        <a:spcBef>
                          <a:spcPts val="365"/>
                        </a:spcBef>
                      </a:pPr>
                      <a:r>
                        <a:rPr sz="1200" spc="-85" dirty="0">
                          <a:latin typeface="Verdana"/>
                          <a:cs typeface="Verdana"/>
                        </a:rPr>
                        <a:t>Bluetooth </a:t>
                      </a:r>
                      <a:r>
                        <a:rPr sz="1200" spc="-80" dirty="0">
                          <a:latin typeface="Verdana"/>
                          <a:cs typeface="Verdana"/>
                        </a:rPr>
                        <a:t>adaptor </a:t>
                      </a:r>
                      <a:r>
                        <a:rPr sz="1200" spc="-45" dirty="0">
                          <a:latin typeface="Verdana"/>
                          <a:cs typeface="Verdana"/>
                        </a:rPr>
                        <a:t>on </a:t>
                      </a:r>
                      <a:r>
                        <a:rPr sz="1200" spc="-100" dirty="0">
                          <a:latin typeface="Verdana"/>
                          <a:cs typeface="Verdana"/>
                        </a:rPr>
                        <a:t>all the  </a:t>
                      </a:r>
                      <a:r>
                        <a:rPr sz="1200" spc="-105" dirty="0">
                          <a:latin typeface="Verdana"/>
                          <a:cs typeface="Verdana"/>
                        </a:rPr>
                        <a:t>devices </a:t>
                      </a:r>
                      <a:r>
                        <a:rPr sz="1200" spc="-75" dirty="0">
                          <a:latin typeface="Verdana"/>
                          <a:cs typeface="Verdana"/>
                        </a:rPr>
                        <a:t>connecting </a:t>
                      </a:r>
                      <a:r>
                        <a:rPr sz="1200" spc="-114" dirty="0">
                          <a:latin typeface="Verdana"/>
                          <a:cs typeface="Verdana"/>
                        </a:rPr>
                        <a:t>with </a:t>
                      </a:r>
                      <a:r>
                        <a:rPr sz="1200" spc="-90" dirty="0">
                          <a:latin typeface="Verdana"/>
                          <a:cs typeface="Verdana"/>
                        </a:rPr>
                        <a:t>each  </a:t>
                      </a:r>
                      <a:r>
                        <a:rPr sz="1200" spc="-85" dirty="0">
                          <a:latin typeface="Verdana"/>
                          <a:cs typeface="Verdana"/>
                        </a:rPr>
                        <a:t>other</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33350" marR="123189" algn="ctr">
                        <a:lnSpc>
                          <a:spcPct val="100000"/>
                        </a:lnSpc>
                        <a:spcBef>
                          <a:spcPts val="365"/>
                        </a:spcBef>
                      </a:pPr>
                      <a:r>
                        <a:rPr sz="1200" spc="-110" dirty="0">
                          <a:latin typeface="Verdana"/>
                          <a:cs typeface="Verdana"/>
                        </a:rPr>
                        <a:t>Wireless </a:t>
                      </a:r>
                      <a:r>
                        <a:rPr sz="1200" spc="-90" dirty="0">
                          <a:latin typeface="Verdana"/>
                          <a:cs typeface="Verdana"/>
                        </a:rPr>
                        <a:t>adaptors </a:t>
                      </a:r>
                      <a:r>
                        <a:rPr sz="1200" spc="-50" dirty="0">
                          <a:latin typeface="Verdana"/>
                          <a:cs typeface="Verdana"/>
                        </a:rPr>
                        <a:t>on </a:t>
                      </a:r>
                      <a:r>
                        <a:rPr sz="1200" spc="-100" dirty="0">
                          <a:latin typeface="Verdana"/>
                          <a:cs typeface="Verdana"/>
                        </a:rPr>
                        <a:t>all the  </a:t>
                      </a:r>
                      <a:r>
                        <a:rPr sz="1200" spc="-105" dirty="0">
                          <a:latin typeface="Verdana"/>
                          <a:cs typeface="Verdana"/>
                        </a:rPr>
                        <a:t>devices </a:t>
                      </a:r>
                      <a:r>
                        <a:rPr sz="1200" spc="-70" dirty="0">
                          <a:latin typeface="Verdana"/>
                          <a:cs typeface="Verdana"/>
                        </a:rPr>
                        <a:t>of </a:t>
                      </a:r>
                      <a:r>
                        <a:rPr sz="1200" spc="-100" dirty="0">
                          <a:latin typeface="Verdana"/>
                          <a:cs typeface="Verdana"/>
                        </a:rPr>
                        <a:t>the </a:t>
                      </a:r>
                      <a:r>
                        <a:rPr sz="1200" spc="-120" dirty="0">
                          <a:latin typeface="Verdana"/>
                          <a:cs typeface="Verdana"/>
                        </a:rPr>
                        <a:t>network, </a:t>
                      </a:r>
                      <a:r>
                        <a:rPr sz="1200" spc="-110" dirty="0">
                          <a:latin typeface="Verdana"/>
                          <a:cs typeface="Verdana"/>
                        </a:rPr>
                        <a:t>a  </a:t>
                      </a:r>
                      <a:r>
                        <a:rPr sz="1200" spc="-125" dirty="0">
                          <a:latin typeface="Verdana"/>
                          <a:cs typeface="Verdana"/>
                        </a:rPr>
                        <a:t>wireless </a:t>
                      </a:r>
                      <a:r>
                        <a:rPr sz="1200" spc="-100" dirty="0">
                          <a:latin typeface="Verdana"/>
                          <a:cs typeface="Verdana"/>
                        </a:rPr>
                        <a:t>router </a:t>
                      </a:r>
                      <a:r>
                        <a:rPr sz="1200" spc="-75" dirty="0">
                          <a:latin typeface="Verdana"/>
                          <a:cs typeface="Verdana"/>
                        </a:rPr>
                        <a:t>and/or  </a:t>
                      </a:r>
                      <a:r>
                        <a:rPr sz="1200" spc="-110" dirty="0">
                          <a:latin typeface="Verdana"/>
                          <a:cs typeface="Verdana"/>
                        </a:rPr>
                        <a:t>access</a:t>
                      </a:r>
                      <a:r>
                        <a:rPr sz="1200" spc="-100" dirty="0">
                          <a:latin typeface="Verdana"/>
                          <a:cs typeface="Verdana"/>
                        </a:rPr>
                        <a:t> </a:t>
                      </a:r>
                      <a:r>
                        <a:rPr sz="1200" spc="-90" dirty="0">
                          <a:latin typeface="Verdana"/>
                          <a:cs typeface="Verdana"/>
                        </a:rPr>
                        <a:t>points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4"/>
                  </a:ext>
                </a:extLst>
              </a:tr>
              <a:tr h="207353">
                <a:tc>
                  <a:txBody>
                    <a:bodyPr/>
                    <a:lstStyle/>
                    <a:p>
                      <a:pPr marL="19685">
                        <a:lnSpc>
                          <a:spcPct val="100000"/>
                        </a:lnSpc>
                        <a:spcBef>
                          <a:spcPts val="365"/>
                        </a:spcBef>
                      </a:pPr>
                      <a:r>
                        <a:rPr sz="1200" spc="-85" dirty="0">
                          <a:latin typeface="Verdana"/>
                          <a:cs typeface="Verdana"/>
                        </a:rPr>
                        <a:t>Cost</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445" algn="ctr">
                        <a:lnSpc>
                          <a:spcPct val="100000"/>
                        </a:lnSpc>
                        <a:spcBef>
                          <a:spcPts val="365"/>
                        </a:spcBef>
                      </a:pPr>
                      <a:r>
                        <a:rPr sz="1200" spc="-65"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5"/>
                  </a:ext>
                </a:extLst>
              </a:tr>
              <a:tr h="305448">
                <a:tc>
                  <a:txBody>
                    <a:bodyPr/>
                    <a:lstStyle/>
                    <a:p>
                      <a:pPr marL="19685">
                        <a:lnSpc>
                          <a:spcPct val="100000"/>
                        </a:lnSpc>
                        <a:spcBef>
                          <a:spcPts val="365"/>
                        </a:spcBef>
                      </a:pPr>
                      <a:r>
                        <a:rPr sz="1200" spc="-95" dirty="0">
                          <a:latin typeface="Verdana"/>
                          <a:cs typeface="Verdana"/>
                        </a:rPr>
                        <a:t>Power</a:t>
                      </a:r>
                      <a:r>
                        <a:rPr sz="1200" spc="-105" dirty="0">
                          <a:latin typeface="Verdana"/>
                          <a:cs typeface="Verdana"/>
                        </a:rPr>
                        <a:t> </a:t>
                      </a:r>
                      <a:r>
                        <a:rPr sz="1200" spc="-80" dirty="0">
                          <a:latin typeface="Verdana"/>
                          <a:cs typeface="Verdana"/>
                        </a:rPr>
                        <a:t>Consumption</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85" dirty="0">
                          <a:latin typeface="Verdana"/>
                          <a:cs typeface="Verdana"/>
                        </a:rPr>
                        <a:t>Low</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080" algn="ctr">
                        <a:lnSpc>
                          <a:spcPct val="100000"/>
                        </a:lnSpc>
                        <a:spcBef>
                          <a:spcPts val="365"/>
                        </a:spcBef>
                      </a:pPr>
                      <a:r>
                        <a:rPr sz="1200" spc="-70" dirty="0">
                          <a:latin typeface="Verdana"/>
                          <a:cs typeface="Verdana"/>
                        </a:rPr>
                        <a:t>High</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6"/>
                  </a:ext>
                </a:extLst>
              </a:tr>
              <a:tr h="207353">
                <a:tc>
                  <a:txBody>
                    <a:bodyPr/>
                    <a:lstStyle/>
                    <a:p>
                      <a:pPr marL="19685">
                        <a:lnSpc>
                          <a:spcPct val="100000"/>
                        </a:lnSpc>
                        <a:spcBef>
                          <a:spcPts val="365"/>
                        </a:spcBef>
                      </a:pPr>
                      <a:r>
                        <a:rPr sz="1200" spc="-100" dirty="0">
                          <a:latin typeface="Verdana"/>
                          <a:cs typeface="Verdana"/>
                        </a:rPr>
                        <a:t>Frequency</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64895">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1031240">
                        <a:lnSpc>
                          <a:spcPct val="100000"/>
                        </a:lnSpc>
                        <a:spcBef>
                          <a:spcPts val="365"/>
                        </a:spcBef>
                      </a:pPr>
                      <a:r>
                        <a:rPr sz="1200" spc="-150" dirty="0">
                          <a:latin typeface="Verdana"/>
                          <a:cs typeface="Verdana"/>
                        </a:rPr>
                        <a:t>2.4</a:t>
                      </a:r>
                      <a:r>
                        <a:rPr sz="1200" spc="-95" dirty="0">
                          <a:latin typeface="Verdana"/>
                          <a:cs typeface="Verdana"/>
                        </a:rPr>
                        <a:t> </a:t>
                      </a:r>
                      <a:r>
                        <a:rPr sz="1200" spc="-65" dirty="0">
                          <a:latin typeface="Verdana"/>
                          <a:cs typeface="Verdana"/>
                        </a:rPr>
                        <a:t>GHz</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7"/>
                  </a:ext>
                </a:extLst>
              </a:tr>
              <a:tr h="207807">
                <a:tc>
                  <a:txBody>
                    <a:bodyPr/>
                    <a:lstStyle/>
                    <a:p>
                      <a:pPr marL="19685">
                        <a:lnSpc>
                          <a:spcPct val="100000"/>
                        </a:lnSpc>
                        <a:spcBef>
                          <a:spcPts val="370"/>
                        </a:spcBef>
                      </a:pPr>
                      <a:r>
                        <a:rPr sz="1200" spc="-125" dirty="0">
                          <a:latin typeface="Verdana"/>
                          <a:cs typeface="Verdana"/>
                        </a:rPr>
                        <a:t>Security</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70"/>
                        </a:spcBef>
                      </a:pPr>
                      <a:r>
                        <a:rPr sz="1200" spc="-204" dirty="0">
                          <a:latin typeface="Verdana"/>
                          <a:cs typeface="Verdana"/>
                        </a:rPr>
                        <a:t>It </a:t>
                      </a:r>
                      <a:r>
                        <a:rPr sz="1200" spc="-130" dirty="0">
                          <a:latin typeface="Verdana"/>
                          <a:cs typeface="Verdana"/>
                        </a:rPr>
                        <a:t>is less</a:t>
                      </a:r>
                      <a:r>
                        <a:rPr sz="1200" spc="75"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a:t>
                      </a:r>
                      <a:r>
                        <a:rPr sz="1200" spc="80" dirty="0">
                          <a:latin typeface="Verdana"/>
                          <a:cs typeface="Verdana"/>
                        </a:rPr>
                        <a:t> </a:t>
                      </a:r>
                      <a:r>
                        <a:rPr sz="1200" spc="-110" dirty="0">
                          <a:latin typeface="Verdana"/>
                          <a:cs typeface="Verdana"/>
                        </a:rPr>
                        <a:t>secure</a:t>
                      </a:r>
                      <a:endParaRPr sz="120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8"/>
                  </a:ext>
                </a:extLst>
              </a:tr>
              <a:tr h="207353">
                <a:tc>
                  <a:txBody>
                    <a:bodyPr/>
                    <a:lstStyle/>
                    <a:p>
                      <a:pPr marL="19685">
                        <a:lnSpc>
                          <a:spcPct val="100000"/>
                        </a:lnSpc>
                        <a:spcBef>
                          <a:spcPts val="365"/>
                        </a:spcBef>
                      </a:pPr>
                      <a:r>
                        <a:rPr sz="1200" spc="-95" dirty="0">
                          <a:latin typeface="Verdana"/>
                          <a:cs typeface="Verdana"/>
                        </a:rPr>
                        <a:t>Range</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algn="ctr">
                        <a:lnSpc>
                          <a:spcPct val="100000"/>
                        </a:lnSpc>
                        <a:spcBef>
                          <a:spcPts val="365"/>
                        </a:spcBef>
                      </a:pPr>
                      <a:r>
                        <a:rPr sz="1200" spc="-270" dirty="0">
                          <a:latin typeface="Verdana"/>
                          <a:cs typeface="Verdana"/>
                        </a:rPr>
                        <a:t>10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540" algn="ctr">
                        <a:lnSpc>
                          <a:spcPct val="100000"/>
                        </a:lnSpc>
                        <a:spcBef>
                          <a:spcPts val="365"/>
                        </a:spcBef>
                      </a:pPr>
                      <a:r>
                        <a:rPr sz="1200" spc="-225" dirty="0">
                          <a:latin typeface="Verdana"/>
                          <a:cs typeface="Verdana"/>
                        </a:rPr>
                        <a:t>100</a:t>
                      </a:r>
                      <a:r>
                        <a:rPr sz="1200" spc="-90" dirty="0">
                          <a:latin typeface="Verdana"/>
                          <a:cs typeface="Verdana"/>
                        </a:rPr>
                        <a:t> </a:t>
                      </a:r>
                      <a:r>
                        <a:rPr sz="1200" spc="-120" dirty="0">
                          <a:latin typeface="Verdana"/>
                          <a:cs typeface="Verdana"/>
                        </a:rPr>
                        <a:t>meters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09"/>
                  </a:ext>
                </a:extLst>
              </a:tr>
              <a:tr h="723849">
                <a:tc>
                  <a:txBody>
                    <a:bodyPr/>
                    <a:lstStyle/>
                    <a:p>
                      <a:pPr marL="19685">
                        <a:lnSpc>
                          <a:spcPct val="100000"/>
                        </a:lnSpc>
                        <a:spcBef>
                          <a:spcPts val="365"/>
                        </a:spcBef>
                      </a:pPr>
                      <a:r>
                        <a:rPr sz="1200" spc="-100" dirty="0">
                          <a:latin typeface="Verdana"/>
                          <a:cs typeface="Verdana"/>
                        </a:rPr>
                        <a:t>Primary</a:t>
                      </a:r>
                      <a:r>
                        <a:rPr sz="1200" spc="-60" dirty="0">
                          <a:latin typeface="Verdana"/>
                          <a:cs typeface="Verdana"/>
                        </a:rPr>
                        <a:t> </a:t>
                      </a:r>
                      <a:r>
                        <a:rPr sz="1200" spc="-105" dirty="0">
                          <a:latin typeface="Verdana"/>
                          <a:cs typeface="Verdana"/>
                        </a:rPr>
                        <a:t>Devices</a:t>
                      </a:r>
                      <a:endParaRPr sz="1200" dirty="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48260" marR="39370" indent="-3175" algn="ctr">
                        <a:lnSpc>
                          <a:spcPct val="100000"/>
                        </a:lnSpc>
                        <a:spcBef>
                          <a:spcPts val="365"/>
                        </a:spcBef>
                      </a:pPr>
                      <a:r>
                        <a:rPr sz="1200" spc="-40" dirty="0">
                          <a:latin typeface="Verdana"/>
                          <a:cs typeface="Verdana"/>
                        </a:rPr>
                        <a:t>Mobile </a:t>
                      </a:r>
                      <a:r>
                        <a:rPr sz="1200" spc="-100" dirty="0">
                          <a:latin typeface="Verdana"/>
                          <a:cs typeface="Verdana"/>
                        </a:rPr>
                        <a:t>phones, </a:t>
                      </a:r>
                      <a:r>
                        <a:rPr sz="1200" spc="-114" dirty="0">
                          <a:latin typeface="Verdana"/>
                          <a:cs typeface="Verdana"/>
                        </a:rPr>
                        <a:t>mouse,  </a:t>
                      </a:r>
                      <a:r>
                        <a:rPr sz="1200" spc="-105" dirty="0">
                          <a:latin typeface="Verdana"/>
                          <a:cs typeface="Verdana"/>
                        </a:rPr>
                        <a:t>keyboards,office </a:t>
                      </a:r>
                      <a:r>
                        <a:rPr sz="1200" spc="-80" dirty="0">
                          <a:latin typeface="Verdana"/>
                          <a:cs typeface="Verdana"/>
                        </a:rPr>
                        <a:t>and </a:t>
                      </a:r>
                      <a:r>
                        <a:rPr sz="1200" spc="-105" dirty="0">
                          <a:latin typeface="Verdana"/>
                          <a:cs typeface="Verdana"/>
                        </a:rPr>
                        <a:t>industrial  </a:t>
                      </a:r>
                      <a:r>
                        <a:rPr sz="1200" spc="-90" dirty="0">
                          <a:latin typeface="Verdana"/>
                          <a:cs typeface="Verdana"/>
                        </a:rPr>
                        <a:t>automation </a:t>
                      </a:r>
                      <a:r>
                        <a:rPr sz="1200" spc="-105" dirty="0">
                          <a:latin typeface="Verdana"/>
                          <a:cs typeface="Verdana"/>
                        </a:rPr>
                        <a:t>devices</a:t>
                      </a:r>
                      <a:endParaRPr sz="1200">
                        <a:latin typeface="Verdana"/>
                        <a:cs typeface="Verdana"/>
                      </a:endParaRPr>
                    </a:p>
                  </a:txBody>
                  <a:tcPr marL="0" marR="0" marT="3476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530225" marR="50165" indent="-469900">
                        <a:lnSpc>
                          <a:spcPct val="100000"/>
                        </a:lnSpc>
                        <a:spcBef>
                          <a:spcPts val="365"/>
                        </a:spcBef>
                      </a:pPr>
                      <a:r>
                        <a:rPr sz="1200" spc="-50" dirty="0">
                          <a:latin typeface="Verdana"/>
                          <a:cs typeface="Verdana"/>
                        </a:rPr>
                        <a:t>Notebook </a:t>
                      </a:r>
                      <a:r>
                        <a:rPr sz="1200" spc="-105" dirty="0">
                          <a:latin typeface="Verdana"/>
                          <a:cs typeface="Verdana"/>
                        </a:rPr>
                        <a:t>computers, </a:t>
                      </a:r>
                      <a:r>
                        <a:rPr sz="1200" spc="-100" dirty="0">
                          <a:latin typeface="Verdana"/>
                          <a:cs typeface="Verdana"/>
                        </a:rPr>
                        <a:t>deskto  </a:t>
                      </a:r>
                      <a:r>
                        <a:rPr sz="1200" spc="-105" dirty="0">
                          <a:latin typeface="Verdana"/>
                          <a:cs typeface="Verdana"/>
                        </a:rPr>
                        <a:t>computers,</a:t>
                      </a:r>
                      <a:r>
                        <a:rPr sz="1200" spc="-70" dirty="0">
                          <a:latin typeface="Verdana"/>
                          <a:cs typeface="Verdana"/>
                        </a:rPr>
                        <a:t> </a:t>
                      </a:r>
                      <a:r>
                        <a:rPr sz="1200" spc="-114" dirty="0">
                          <a:latin typeface="Verdana"/>
                          <a:cs typeface="Verdana"/>
                        </a:rPr>
                        <a:t>servers</a:t>
                      </a:r>
                      <a:endParaRPr sz="1200">
                        <a:latin typeface="Verdana"/>
                        <a:cs typeface="Verdana"/>
                      </a:endParaRPr>
                    </a:p>
                  </a:txBody>
                  <a:tcPr marL="0" marR="0" marT="34766"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0"/>
                  </a:ext>
                </a:extLst>
              </a:tr>
              <a:tr h="1142615">
                <a:tc>
                  <a:txBody>
                    <a:bodyPr/>
                    <a:lstStyle/>
                    <a:p>
                      <a:pPr marL="19685">
                        <a:lnSpc>
                          <a:spcPct val="100000"/>
                        </a:lnSpc>
                        <a:spcBef>
                          <a:spcPts val="370"/>
                        </a:spcBef>
                      </a:pPr>
                      <a:r>
                        <a:rPr sz="1200" spc="-130" dirty="0">
                          <a:latin typeface="Verdana"/>
                          <a:cs typeface="Verdana"/>
                        </a:rPr>
                        <a:t>Ease </a:t>
                      </a:r>
                      <a:r>
                        <a:rPr sz="1200" spc="-75" dirty="0">
                          <a:latin typeface="Verdana"/>
                          <a:cs typeface="Verdana"/>
                        </a:rPr>
                        <a:t>of</a:t>
                      </a:r>
                      <a:r>
                        <a:rPr sz="1200" spc="-50" dirty="0">
                          <a:latin typeface="Verdana"/>
                          <a:cs typeface="Verdana"/>
                        </a:rPr>
                        <a:t> </a:t>
                      </a:r>
                      <a:r>
                        <a:rPr sz="1200" spc="-105" dirty="0">
                          <a:latin typeface="Verdana"/>
                          <a:cs typeface="Verdana"/>
                        </a:rPr>
                        <a:t>Use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33020" marR="24130" indent="-1905" algn="ctr">
                        <a:lnSpc>
                          <a:spcPct val="100000"/>
                        </a:lnSpc>
                        <a:spcBef>
                          <a:spcPts val="370"/>
                        </a:spcBef>
                      </a:pPr>
                      <a:r>
                        <a:rPr sz="1200" spc="-135" dirty="0">
                          <a:latin typeface="Verdana"/>
                          <a:cs typeface="Verdana"/>
                        </a:rPr>
                        <a:t>Fairly </a:t>
                      </a:r>
                      <a:r>
                        <a:rPr sz="1200" spc="-105" dirty="0">
                          <a:latin typeface="Verdana"/>
                          <a:cs typeface="Verdana"/>
                        </a:rPr>
                        <a:t>simple </a:t>
                      </a:r>
                      <a:r>
                        <a:rPr sz="1200" spc="-65" dirty="0">
                          <a:latin typeface="Verdana"/>
                          <a:cs typeface="Verdana"/>
                        </a:rPr>
                        <a:t>to </a:t>
                      </a:r>
                      <a:r>
                        <a:rPr sz="1200" spc="-140" dirty="0">
                          <a:latin typeface="Verdana"/>
                          <a:cs typeface="Verdana"/>
                        </a:rPr>
                        <a:t>use. </a:t>
                      </a:r>
                      <a:r>
                        <a:rPr sz="1200" spc="-85" dirty="0">
                          <a:latin typeface="Verdana"/>
                          <a:cs typeface="Verdana"/>
                        </a:rPr>
                        <a:t>Can </a:t>
                      </a:r>
                      <a:r>
                        <a:rPr sz="1200" spc="-60" dirty="0">
                          <a:latin typeface="Verdana"/>
                          <a:cs typeface="Verdana"/>
                        </a:rPr>
                        <a:t>be  </a:t>
                      </a:r>
                      <a:r>
                        <a:rPr sz="1200" spc="-95" dirty="0">
                          <a:latin typeface="Verdana"/>
                          <a:cs typeface="Verdana"/>
                        </a:rPr>
                        <a:t>used </a:t>
                      </a:r>
                      <a:r>
                        <a:rPr sz="1200" spc="-65" dirty="0">
                          <a:latin typeface="Verdana"/>
                          <a:cs typeface="Verdana"/>
                        </a:rPr>
                        <a:t>to </a:t>
                      </a:r>
                      <a:r>
                        <a:rPr sz="1200" spc="-80" dirty="0">
                          <a:latin typeface="Verdana"/>
                          <a:cs typeface="Verdana"/>
                        </a:rPr>
                        <a:t>connect </a:t>
                      </a:r>
                      <a:r>
                        <a:rPr sz="1200" spc="-65" dirty="0">
                          <a:latin typeface="Verdana"/>
                          <a:cs typeface="Verdana"/>
                        </a:rPr>
                        <a:t>up </a:t>
                      </a:r>
                      <a:r>
                        <a:rPr sz="1200" spc="-60" dirty="0">
                          <a:latin typeface="Verdana"/>
                          <a:cs typeface="Verdana"/>
                        </a:rPr>
                        <a:t>to </a:t>
                      </a:r>
                      <a:r>
                        <a:rPr sz="1200" spc="-120" dirty="0">
                          <a:latin typeface="Verdana"/>
                          <a:cs typeface="Verdana"/>
                        </a:rPr>
                        <a:t>seven  </a:t>
                      </a:r>
                      <a:r>
                        <a:rPr sz="1200" spc="-105" dirty="0">
                          <a:latin typeface="Verdana"/>
                          <a:cs typeface="Verdana"/>
                        </a:rPr>
                        <a:t>devices </a:t>
                      </a:r>
                      <a:r>
                        <a:rPr sz="1200" spc="-114" dirty="0">
                          <a:latin typeface="Verdana"/>
                          <a:cs typeface="Verdana"/>
                        </a:rPr>
                        <a:t>at </a:t>
                      </a:r>
                      <a:r>
                        <a:rPr sz="1200" spc="-110" dirty="0">
                          <a:latin typeface="Verdana"/>
                          <a:cs typeface="Verdana"/>
                        </a:rPr>
                        <a:t>a </a:t>
                      </a:r>
                      <a:r>
                        <a:rPr sz="1200" spc="-130" dirty="0">
                          <a:latin typeface="Verdana"/>
                          <a:cs typeface="Verdana"/>
                        </a:rPr>
                        <a:t>time. </a:t>
                      </a:r>
                      <a:r>
                        <a:rPr sz="1200" spc="-204" dirty="0">
                          <a:latin typeface="Verdana"/>
                          <a:cs typeface="Verdana"/>
                        </a:rPr>
                        <a:t>It </a:t>
                      </a:r>
                      <a:r>
                        <a:rPr sz="1200" spc="-130" dirty="0">
                          <a:latin typeface="Verdana"/>
                          <a:cs typeface="Verdana"/>
                        </a:rPr>
                        <a:t>is </a:t>
                      </a:r>
                      <a:r>
                        <a:rPr sz="1200" spc="-135" dirty="0">
                          <a:latin typeface="Verdana"/>
                          <a:cs typeface="Verdana"/>
                        </a:rPr>
                        <a:t>easy </a:t>
                      </a:r>
                      <a:r>
                        <a:rPr sz="1200" spc="-65" dirty="0">
                          <a:latin typeface="Verdana"/>
                          <a:cs typeface="Verdana"/>
                        </a:rPr>
                        <a:t>to  </a:t>
                      </a:r>
                      <a:r>
                        <a:rPr sz="1200" spc="-114" dirty="0">
                          <a:latin typeface="Verdana"/>
                          <a:cs typeface="Verdana"/>
                        </a:rPr>
                        <a:t>switch </a:t>
                      </a:r>
                      <a:r>
                        <a:rPr sz="1200" spc="-90" dirty="0">
                          <a:latin typeface="Verdana"/>
                          <a:cs typeface="Verdana"/>
                        </a:rPr>
                        <a:t>between </a:t>
                      </a:r>
                      <a:r>
                        <a:rPr sz="1200" spc="-100" dirty="0">
                          <a:latin typeface="Verdana"/>
                          <a:cs typeface="Verdana"/>
                        </a:rPr>
                        <a:t>devices </a:t>
                      </a:r>
                      <a:r>
                        <a:rPr sz="1200" spc="-60" dirty="0">
                          <a:latin typeface="Verdana"/>
                          <a:cs typeface="Verdana"/>
                        </a:rPr>
                        <a:t>or</a:t>
                      </a:r>
                      <a:r>
                        <a:rPr sz="1200" spc="-105" dirty="0">
                          <a:latin typeface="Verdana"/>
                          <a:cs typeface="Verdana"/>
                        </a:rPr>
                        <a:t> </a:t>
                      </a:r>
                      <a:r>
                        <a:rPr sz="1200" spc="-75" dirty="0">
                          <a:latin typeface="Verdana"/>
                          <a:cs typeface="Verdana"/>
                        </a:rPr>
                        <a:t>find  </a:t>
                      </a:r>
                      <a:r>
                        <a:rPr sz="1200" spc="-80" dirty="0">
                          <a:latin typeface="Verdana"/>
                          <a:cs typeface="Verdana"/>
                        </a:rPr>
                        <a:t>and connect </a:t>
                      </a:r>
                      <a:r>
                        <a:rPr sz="1200" spc="-65" dirty="0">
                          <a:latin typeface="Verdana"/>
                          <a:cs typeface="Verdana"/>
                        </a:rPr>
                        <a:t>to </a:t>
                      </a:r>
                      <a:r>
                        <a:rPr sz="1200" spc="-125" dirty="0">
                          <a:latin typeface="Verdana"/>
                          <a:cs typeface="Verdana"/>
                        </a:rPr>
                        <a:t>any</a:t>
                      </a:r>
                      <a:r>
                        <a:rPr sz="1200" spc="-145" dirty="0">
                          <a:latin typeface="Verdana"/>
                          <a:cs typeface="Verdana"/>
                        </a:rPr>
                        <a:t> </a:t>
                      </a:r>
                      <a:r>
                        <a:rPr sz="1200" spc="-110" dirty="0">
                          <a:latin typeface="Verdana"/>
                          <a:cs typeface="Verdana"/>
                        </a:rPr>
                        <a:t>device.</a:t>
                      </a:r>
                      <a:endParaRPr sz="1200">
                        <a:latin typeface="Verdana"/>
                        <a:cs typeface="Verdana"/>
                      </a:endParaRPr>
                    </a:p>
                  </a:txBody>
                  <a:tcPr marL="0" marR="0" marT="35243"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E7E7"/>
                    </a:solidFill>
                  </a:tcPr>
                </a:tc>
                <a:tc>
                  <a:txBody>
                    <a:bodyPr/>
                    <a:lstStyle/>
                    <a:p>
                      <a:pPr marL="276860" marR="267970" indent="1270" algn="ctr">
                        <a:lnSpc>
                          <a:spcPct val="100000"/>
                        </a:lnSpc>
                        <a:spcBef>
                          <a:spcPts val="370"/>
                        </a:spcBef>
                      </a:pPr>
                      <a:r>
                        <a:rPr sz="1200" spc="-204" dirty="0">
                          <a:latin typeface="Verdana"/>
                          <a:cs typeface="Verdana"/>
                        </a:rPr>
                        <a:t>It </a:t>
                      </a:r>
                      <a:r>
                        <a:rPr sz="1200" spc="-130" dirty="0">
                          <a:latin typeface="Verdana"/>
                          <a:cs typeface="Verdana"/>
                        </a:rPr>
                        <a:t>is </a:t>
                      </a:r>
                      <a:r>
                        <a:rPr sz="1200" spc="-95" dirty="0">
                          <a:latin typeface="Verdana"/>
                          <a:cs typeface="Verdana"/>
                        </a:rPr>
                        <a:t>more complex </a:t>
                      </a:r>
                      <a:r>
                        <a:rPr sz="1200" spc="-80" dirty="0">
                          <a:latin typeface="Verdana"/>
                          <a:cs typeface="Verdana"/>
                        </a:rPr>
                        <a:t>and  </a:t>
                      </a:r>
                      <a:r>
                        <a:rPr sz="1200" spc="-110" dirty="0">
                          <a:latin typeface="Verdana"/>
                          <a:cs typeface="Verdana"/>
                        </a:rPr>
                        <a:t>requires </a:t>
                      </a:r>
                      <a:r>
                        <a:rPr sz="1200" spc="-80" dirty="0">
                          <a:latin typeface="Verdana"/>
                          <a:cs typeface="Verdana"/>
                        </a:rPr>
                        <a:t>configuration </a:t>
                      </a:r>
                      <a:r>
                        <a:rPr sz="1200" spc="-70" dirty="0">
                          <a:latin typeface="Verdana"/>
                          <a:cs typeface="Verdana"/>
                        </a:rPr>
                        <a:t>of  </a:t>
                      </a:r>
                      <a:r>
                        <a:rPr sz="1200" spc="-114" dirty="0">
                          <a:latin typeface="Verdana"/>
                          <a:cs typeface="Verdana"/>
                        </a:rPr>
                        <a:t>hardware </a:t>
                      </a:r>
                      <a:r>
                        <a:rPr sz="1200" spc="-80" dirty="0">
                          <a:latin typeface="Verdana"/>
                          <a:cs typeface="Verdana"/>
                        </a:rPr>
                        <a:t>and</a:t>
                      </a:r>
                      <a:r>
                        <a:rPr sz="1200" spc="-65" dirty="0">
                          <a:latin typeface="Verdana"/>
                          <a:cs typeface="Verdana"/>
                        </a:rPr>
                        <a:t> </a:t>
                      </a:r>
                      <a:r>
                        <a:rPr sz="1200" spc="-120" dirty="0">
                          <a:latin typeface="Verdana"/>
                          <a:cs typeface="Verdana"/>
                        </a:rPr>
                        <a:t>software.</a:t>
                      </a:r>
                      <a:endParaRPr sz="1200" dirty="0">
                        <a:latin typeface="Verdana"/>
                        <a:cs typeface="Verdana"/>
                      </a:endParaRPr>
                    </a:p>
                  </a:txBody>
                  <a:tcPr marL="0" marR="0" marT="35243" marB="0">
                    <a:lnL w="12700">
                      <a:solidFill>
                        <a:srgbClr val="FFFFFF"/>
                      </a:solidFill>
                      <a:prstDash val="solid"/>
                    </a:lnL>
                    <a:lnR w="6350">
                      <a:solidFill>
                        <a:srgbClr val="FFFFFF"/>
                      </a:solidFill>
                      <a:prstDash val="solid"/>
                    </a:lnR>
                    <a:lnT w="12700">
                      <a:solidFill>
                        <a:srgbClr val="FFFFFF"/>
                      </a:solidFill>
                      <a:prstDash val="solid"/>
                    </a:lnT>
                    <a:lnB w="12700">
                      <a:solidFill>
                        <a:srgbClr val="FFFFFF"/>
                      </a:solidFill>
                      <a:prstDash val="solid"/>
                    </a:lnB>
                    <a:solidFill>
                      <a:srgbClr val="F1E7E7"/>
                    </a:solidFill>
                  </a:tcPr>
                </a:tc>
                <a:extLst>
                  <a:ext uri="{0D108BD9-81ED-4DB2-BD59-A6C34878D82A}">
                    <a16:rowId xmlns:a16="http://schemas.microsoft.com/office/drawing/2014/main" val="10011"/>
                  </a:ext>
                </a:extLst>
              </a:tr>
            </a:tbl>
          </a:graphicData>
        </a:graphic>
      </p:graphicFrame>
      <p:sp>
        <p:nvSpPr>
          <p:cNvPr id="12" name="object 12"/>
          <p:cNvSpPr txBox="1"/>
          <p:nvPr/>
        </p:nvSpPr>
        <p:spPr>
          <a:xfrm>
            <a:off x="1158812" y="2237804"/>
            <a:ext cx="978694" cy="933428"/>
          </a:xfrm>
          <a:prstGeom prst="rect">
            <a:avLst/>
          </a:prstGeom>
        </p:spPr>
        <p:txBody>
          <a:bodyPr vert="horz" wrap="square" lIns="0" tIns="10001" rIns="0" bIns="0" rtlCol="0">
            <a:spAutoFit/>
          </a:bodyPr>
          <a:lstStyle/>
          <a:p>
            <a:pPr marL="9525">
              <a:spcBef>
                <a:spcPts val="79"/>
              </a:spcBef>
            </a:pPr>
            <a:r>
              <a:rPr sz="6000" spc="-503" dirty="0">
                <a:solidFill>
                  <a:srgbClr val="FFFFFF"/>
                </a:solidFill>
                <a:latin typeface="Verdana"/>
                <a:cs typeface="Verdana"/>
              </a:rPr>
              <a:t>V</a:t>
            </a:r>
            <a:r>
              <a:rPr sz="6000" spc="-683" dirty="0">
                <a:solidFill>
                  <a:srgbClr val="FFFFFF"/>
                </a:solidFill>
                <a:latin typeface="Verdana"/>
                <a:cs typeface="Verdana"/>
              </a:rPr>
              <a:t>s.</a:t>
            </a:r>
            <a:endParaRPr sz="6000">
              <a:latin typeface="Verdana"/>
              <a:cs typeface="Verdana"/>
            </a:endParaRPr>
          </a:p>
        </p:txBody>
      </p:sp>
      <p:sp>
        <p:nvSpPr>
          <p:cNvPr id="13" name="object 13"/>
          <p:cNvSpPr/>
          <p:nvPr/>
        </p:nvSpPr>
        <p:spPr>
          <a:xfrm>
            <a:off x="515493" y="674372"/>
            <a:ext cx="2266568" cy="14538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 y="2544318"/>
            <a:ext cx="3447287" cy="259918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9699863"/>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W</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Wi-Fi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947" b="10813"/>
          <a:stretch/>
        </p:blipFill>
        <p:spPr>
          <a:xfrm>
            <a:off x="5562602" y="1164358"/>
            <a:ext cx="2365159" cy="23955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16" y="1196588"/>
            <a:ext cx="2750325" cy="2750325"/>
          </a:xfrm>
          <a:prstGeom prst="rect">
            <a:avLst/>
          </a:prstGeom>
        </p:spPr>
      </p:pic>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spTree>
    <p:extLst>
      <p:ext uri="{BB962C8B-B14F-4D97-AF65-F5344CB8AC3E}">
        <p14:creationId xmlns:p14="http://schemas.microsoft.com/office/powerpoint/2010/main" val="2421872240"/>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1524000" y="159354"/>
            <a:ext cx="7308056" cy="748282"/>
          </a:xfrm>
          <a:prstGeom prst="rect">
            <a:avLst/>
          </a:prstGeom>
        </p:spPr>
        <p:txBody>
          <a:bodyPr vert="horz" wrap="square" lIns="0" tIns="9525" rIns="0" bIns="0" rtlCol="0">
            <a:sp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pPr marL="9525">
              <a:spcBef>
                <a:spcPts val="75"/>
              </a:spcBef>
            </a:pPr>
            <a:r>
              <a:rPr lang="en-US" sz="4800" b="1" spc="-41" dirty="0">
                <a:latin typeface="Bahnschrift Condensed" pitchFamily="34" charset="0"/>
                <a:cs typeface="Arial"/>
              </a:rPr>
              <a:t>Bluetooth CARD</a:t>
            </a:r>
          </a:p>
        </p:txBody>
      </p:sp>
      <p:sp>
        <p:nvSpPr>
          <p:cNvPr id="3" name="object 3"/>
          <p:cNvSpPr txBox="1"/>
          <p:nvPr/>
        </p:nvSpPr>
        <p:spPr>
          <a:xfrm>
            <a:off x="457200" y="1127182"/>
            <a:ext cx="3787616" cy="670536"/>
          </a:xfrm>
          <a:prstGeom prst="rect">
            <a:avLst/>
          </a:prstGeom>
        </p:spPr>
        <p:txBody>
          <a:bodyPr vert="horz" wrap="square" lIns="0" tIns="105251" rIns="0" bIns="0" rtlCol="0">
            <a:spAutoFit/>
          </a:bodyPr>
          <a:lstStyle/>
          <a:p>
            <a:pPr marL="295275" indent="-285750">
              <a:spcBef>
                <a:spcPts val="829"/>
              </a:spcBef>
              <a:buFont typeface="Wingdings" pitchFamily="2" charset="2"/>
              <a:buChar char="q"/>
              <a:tabLst>
                <a:tab pos="266224" algn="l"/>
              </a:tabLst>
            </a:pPr>
            <a:r>
              <a:rPr lang="en-US" sz="1500" spc="-101" dirty="0">
                <a:latin typeface="Verdana"/>
                <a:cs typeface="Arial"/>
              </a:rPr>
              <a:t>Internal</a:t>
            </a:r>
          </a:p>
          <a:p>
            <a:pPr marL="295275" indent="-285750">
              <a:spcBef>
                <a:spcPts val="829"/>
              </a:spcBef>
              <a:buFont typeface="Wingdings" pitchFamily="2" charset="2"/>
              <a:buChar char="q"/>
              <a:tabLst>
                <a:tab pos="266224" algn="l"/>
              </a:tabLst>
            </a:pPr>
            <a:r>
              <a:rPr lang="en-US" sz="1500" spc="-101" dirty="0">
                <a:latin typeface="Verdana"/>
                <a:cs typeface="Arial"/>
              </a:rPr>
              <a:t>External</a:t>
            </a:r>
            <a:endParaRPr sz="1500" dirty="0">
              <a:latin typeface="Verdana"/>
              <a:cs typeface="Verdana"/>
            </a:endParaRPr>
          </a:p>
        </p:txBody>
      </p:sp>
      <p:sp>
        <p:nvSpPr>
          <p:cNvPr id="6" name="object 3"/>
          <p:cNvSpPr txBox="1"/>
          <p:nvPr/>
        </p:nvSpPr>
        <p:spPr>
          <a:xfrm>
            <a:off x="3185331" y="3968552"/>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Internal </a:t>
            </a:r>
            <a:endParaRPr sz="1500" dirty="0">
              <a:latin typeface="Verdana"/>
              <a:cs typeface="Verdana"/>
            </a:endParaRPr>
          </a:p>
        </p:txBody>
      </p:sp>
      <p:sp>
        <p:nvSpPr>
          <p:cNvPr id="7" name="object 3"/>
          <p:cNvSpPr txBox="1"/>
          <p:nvPr/>
        </p:nvSpPr>
        <p:spPr>
          <a:xfrm>
            <a:off x="6553200" y="3996898"/>
            <a:ext cx="3787616" cy="337111"/>
          </a:xfrm>
          <a:prstGeom prst="rect">
            <a:avLst/>
          </a:prstGeom>
        </p:spPr>
        <p:txBody>
          <a:bodyPr vert="horz" wrap="square" lIns="0" tIns="105251" rIns="0" bIns="0" rtlCol="0">
            <a:spAutoFit/>
          </a:bodyPr>
          <a:lstStyle/>
          <a:p>
            <a:pPr marL="9525">
              <a:spcBef>
                <a:spcPts val="829"/>
              </a:spcBef>
              <a:tabLst>
                <a:tab pos="266224" algn="l"/>
              </a:tabLst>
            </a:pPr>
            <a:r>
              <a:rPr lang="en-US" sz="1500" spc="-101" dirty="0">
                <a:latin typeface="Verdana"/>
                <a:cs typeface="Arial"/>
              </a:rPr>
              <a:t>External</a:t>
            </a:r>
            <a:endParaRPr sz="1500" dirty="0">
              <a:latin typeface="Verdana"/>
              <a:cs typeface="Verdana"/>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97718"/>
            <a:ext cx="1905000" cy="17689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2" y="1885951"/>
            <a:ext cx="2143125" cy="1752212"/>
          </a:xfrm>
          <a:prstGeom prst="rect">
            <a:avLst/>
          </a:prstGeom>
        </p:spPr>
      </p:pic>
    </p:spTree>
    <p:extLst>
      <p:ext uri="{BB962C8B-B14F-4D97-AF65-F5344CB8AC3E}">
        <p14:creationId xmlns:p14="http://schemas.microsoft.com/office/powerpoint/2010/main" val="315455872"/>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038350"/>
            <a:ext cx="6603090" cy="1107996"/>
          </a:xfrm>
          <a:prstGeom prst="rect">
            <a:avLst/>
          </a:prstGeom>
        </p:spPr>
        <p:txBody>
          <a:bodyPr wrap="none">
            <a:spAutoFit/>
          </a:bodyPr>
          <a:lstStyle/>
          <a:p>
            <a:r>
              <a:rPr lang="en-IN" sz="66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Network Threads</a:t>
            </a:r>
            <a:endParaRPr lang="en-IN" sz="66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543240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02532"/>
            <a:ext cx="4646144" cy="830997"/>
          </a:xfrm>
          <a:prstGeom prst="rect">
            <a:avLst/>
          </a:prstGeom>
        </p:spPr>
        <p:txBody>
          <a:bodyPr wrap="none">
            <a:spAutoFit/>
          </a:bodyPr>
          <a:lstStyle/>
          <a:p>
            <a:r>
              <a:rPr lang="en-IN" sz="4800" b="1" spc="-50" dirty="0">
                <a:solidFill>
                  <a:srgbClr val="FFC000"/>
                </a:solidFill>
                <a:effectLst>
                  <a:outerShdw blurRad="38100" dist="38100" dir="2700000" algn="tl">
                    <a:srgbClr val="000000">
                      <a:alpha val="43137"/>
                    </a:srgbClr>
                  </a:outerShdw>
                </a:effectLst>
                <a:latin typeface="Bahnschrift SemiBold" panose="020B0502040204020203" pitchFamily="34" charset="0"/>
              </a:rPr>
              <a:t>Types </a:t>
            </a:r>
            <a:r>
              <a:rPr lang="en-IN" sz="4800" b="1" spc="-5" dirty="0">
                <a:solidFill>
                  <a:srgbClr val="FFC000"/>
                </a:solidFill>
                <a:effectLst>
                  <a:outerShdw blurRad="38100" dist="38100" dir="2700000" algn="tl">
                    <a:srgbClr val="000000">
                      <a:alpha val="43137"/>
                    </a:srgbClr>
                  </a:outerShdw>
                </a:effectLst>
                <a:latin typeface="Bahnschrift SemiBold" panose="020B0502040204020203" pitchFamily="34" charset="0"/>
              </a:rPr>
              <a:t>of</a:t>
            </a:r>
            <a:r>
              <a:rPr lang="en-IN" sz="4800" b="1" spc="-95" dirty="0">
                <a:solidFill>
                  <a:srgbClr val="FFC000"/>
                </a:solidFill>
                <a:effectLst>
                  <a:outerShdw blurRad="38100" dist="38100" dir="2700000" algn="tl">
                    <a:srgbClr val="000000">
                      <a:alpha val="43137"/>
                    </a:srgbClr>
                  </a:outerShdw>
                </a:effectLst>
                <a:latin typeface="Bahnschrift SemiBold" panose="020B0502040204020203" pitchFamily="34" charset="0"/>
              </a:rPr>
              <a:t> </a:t>
            </a:r>
            <a:r>
              <a:rPr lang="en-IN" sz="4800" b="1" spc="-15" dirty="0">
                <a:solidFill>
                  <a:srgbClr val="FFC000"/>
                </a:solidFill>
                <a:effectLst>
                  <a:outerShdw blurRad="38100" dist="38100" dir="2700000" algn="tl">
                    <a:srgbClr val="000000">
                      <a:alpha val="43137"/>
                    </a:srgbClr>
                  </a:outerShdw>
                </a:effectLst>
                <a:latin typeface="Bahnschrift SemiBold" panose="020B0502040204020203" pitchFamily="34" charset="0"/>
              </a:rPr>
              <a:t>Viruses</a:t>
            </a:r>
            <a:endParaRPr lang="en-IN" sz="4800" b="1" dirty="0">
              <a:solidFill>
                <a:srgbClr val="FFC000"/>
              </a:solidFill>
              <a:effectLst>
                <a:outerShdw blurRad="38100" dist="38100" dir="2700000" algn="tl">
                  <a:srgbClr val="000000">
                    <a:alpha val="43137"/>
                  </a:srgbClr>
                </a:outerShdw>
              </a:effectLst>
              <a:latin typeface="Bahnschrift SemiBold" panose="020B0502040204020203" pitchFamily="34" charset="0"/>
            </a:endParaRPr>
          </a:p>
        </p:txBody>
      </p:sp>
      <p:sp>
        <p:nvSpPr>
          <p:cNvPr id="5" name="Rectangle 4"/>
          <p:cNvSpPr/>
          <p:nvPr/>
        </p:nvSpPr>
        <p:spPr>
          <a:xfrm>
            <a:off x="609600" y="1581150"/>
            <a:ext cx="4572000" cy="1682064"/>
          </a:xfrm>
          <a:prstGeom prst="rect">
            <a:avLst/>
          </a:prstGeom>
        </p:spPr>
        <p:txBody>
          <a:bodyPr>
            <a:spAutoFit/>
          </a:bodyPr>
          <a:lstStyle/>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Macro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Executable Virus</a:t>
            </a:r>
          </a:p>
          <a:p>
            <a:pPr marL="297815" marR="5080" indent="-285750">
              <a:lnSpc>
                <a:spcPct val="120800"/>
              </a:lnSpc>
              <a:spcBef>
                <a:spcPts val="95"/>
              </a:spcBef>
              <a:buFont typeface="Arial" panose="020B0604020202020204" pitchFamily="34" charset="0"/>
              <a:buChar char="•"/>
            </a:pPr>
            <a:r>
              <a:rPr lang="en-US" sz="2800" dirty="0">
                <a:solidFill>
                  <a:schemeClr val="bg1"/>
                </a:solidFill>
                <a:cs typeface="Arial"/>
              </a:rPr>
              <a:t>Backdoor Virus</a:t>
            </a:r>
          </a:p>
        </p:txBody>
      </p:sp>
    </p:spTree>
    <p:extLst>
      <p:ext uri="{BB962C8B-B14F-4D97-AF65-F5344CB8AC3E}">
        <p14:creationId xmlns:p14="http://schemas.microsoft.com/office/powerpoint/2010/main" val="2224801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09550"/>
            <a:ext cx="2940050" cy="443711"/>
          </a:xfrm>
          <a:prstGeom prst="rect">
            <a:avLst/>
          </a:prstGeom>
        </p:spPr>
        <p:txBody>
          <a:bodyPr vert="horz" wrap="square" lIns="0" tIns="12700" rIns="0" bIns="0" rtlCol="0">
            <a:spAutoFit/>
          </a:bodyPr>
          <a:lstStyle/>
          <a:p>
            <a:pPr marL="12700" algn="l">
              <a:lnSpc>
                <a:spcPct val="100000"/>
              </a:lnSpc>
              <a:spcBef>
                <a:spcPts val="100"/>
              </a:spcBef>
            </a:pPr>
            <a:r>
              <a:rPr b="1" dirty="0">
                <a:effectLst>
                  <a:outerShdw blurRad="38100" dist="38100" dir="2700000" algn="tl">
                    <a:srgbClr val="000000">
                      <a:alpha val="43137"/>
                    </a:srgbClr>
                  </a:outerShdw>
                </a:effectLst>
              </a:rPr>
              <a:t>Macro</a:t>
            </a:r>
            <a:r>
              <a:rPr b="1" spc="-80" dirty="0">
                <a:effectLst>
                  <a:outerShdw blurRad="38100" dist="38100" dir="2700000" algn="tl">
                    <a:srgbClr val="000000">
                      <a:alpha val="43137"/>
                    </a:srgbClr>
                  </a:outerShdw>
                </a:effectLst>
              </a:rPr>
              <a:t> </a:t>
            </a:r>
            <a:r>
              <a:rPr b="1" spc="-15" dirty="0">
                <a:effectLst>
                  <a:outerShdw blurRad="38100" dist="38100" dir="2700000" algn="tl">
                    <a:srgbClr val="000000">
                      <a:alpha val="43137"/>
                    </a:srgbClr>
                  </a:outerShdw>
                </a:effectLst>
              </a:rPr>
              <a:t>Viruses</a:t>
            </a:r>
          </a:p>
        </p:txBody>
      </p:sp>
      <p:sp>
        <p:nvSpPr>
          <p:cNvPr id="4" name="object 4"/>
          <p:cNvSpPr txBox="1"/>
          <p:nvPr/>
        </p:nvSpPr>
        <p:spPr>
          <a:xfrm>
            <a:off x="332173" y="666750"/>
            <a:ext cx="7368540" cy="976036"/>
          </a:xfrm>
          <a:prstGeom prst="rect">
            <a:avLst/>
          </a:prstGeom>
        </p:spPr>
        <p:txBody>
          <a:bodyPr vert="horz" wrap="square" lIns="0" tIns="13335" rIns="0" bIns="0" rtlCol="0">
            <a:spAutoFit/>
          </a:bodyPr>
          <a:lstStyle/>
          <a:p>
            <a:pPr marL="298450" marR="1682114" indent="-285750">
              <a:lnSpc>
                <a:spcPct val="120700"/>
              </a:lnSpc>
              <a:spcBef>
                <a:spcPts val="105"/>
              </a:spcBef>
              <a:buFont typeface="Arial" panose="020B0604020202020204" pitchFamily="34" charset="0"/>
              <a:buChar char="•"/>
            </a:pPr>
            <a:r>
              <a:rPr sz="1600" dirty="0">
                <a:solidFill>
                  <a:srgbClr val="212121"/>
                </a:solidFill>
                <a:latin typeface="Arial"/>
                <a:cs typeface="Arial"/>
              </a:rPr>
              <a:t>Most </a:t>
            </a:r>
            <a:r>
              <a:rPr sz="1600" spc="5" dirty="0">
                <a:solidFill>
                  <a:srgbClr val="212121"/>
                </a:solidFill>
                <a:latin typeface="Arial"/>
                <a:cs typeface="Arial"/>
              </a:rPr>
              <a:t>common </a:t>
            </a:r>
            <a:r>
              <a:rPr sz="1600" spc="-5" dirty="0">
                <a:solidFill>
                  <a:srgbClr val="212121"/>
                </a:solidFill>
                <a:latin typeface="Arial"/>
                <a:cs typeface="Arial"/>
              </a:rPr>
              <a:t>type </a:t>
            </a:r>
            <a:r>
              <a:rPr sz="1600" spc="5" dirty="0">
                <a:solidFill>
                  <a:srgbClr val="212121"/>
                </a:solidFill>
                <a:latin typeface="Arial"/>
                <a:cs typeface="Arial"/>
              </a:rPr>
              <a:t>of </a:t>
            </a:r>
            <a:r>
              <a:rPr sz="1600" dirty="0">
                <a:solidFill>
                  <a:srgbClr val="212121"/>
                </a:solidFill>
                <a:latin typeface="Arial"/>
                <a:cs typeface="Arial"/>
              </a:rPr>
              <a:t>virus on</a:t>
            </a:r>
            <a:r>
              <a:rPr sz="1600" spc="-75" dirty="0">
                <a:solidFill>
                  <a:srgbClr val="212121"/>
                </a:solidFill>
                <a:latin typeface="Arial"/>
                <a:cs typeface="Arial"/>
              </a:rPr>
              <a:t> </a:t>
            </a:r>
            <a:r>
              <a:rPr sz="1600" dirty="0">
                <a:solidFill>
                  <a:srgbClr val="212121"/>
                </a:solidFill>
                <a:latin typeface="Arial"/>
                <a:cs typeface="Arial"/>
              </a:rPr>
              <a:t>campus  </a:t>
            </a:r>
            <a:r>
              <a:rPr sz="1600" spc="-10" dirty="0">
                <a:solidFill>
                  <a:srgbClr val="212121"/>
                </a:solidFill>
                <a:latin typeface="Arial"/>
                <a:cs typeface="Arial"/>
              </a:rPr>
              <a:t>Affect </a:t>
            </a:r>
            <a:r>
              <a:rPr sz="1600" spc="-5" dirty="0">
                <a:solidFill>
                  <a:srgbClr val="212121"/>
                </a:solidFill>
                <a:latin typeface="Arial"/>
                <a:cs typeface="Arial"/>
              </a:rPr>
              <a:t>Microsoft </a:t>
            </a:r>
            <a:r>
              <a:rPr sz="1600" spc="-10" dirty="0">
                <a:solidFill>
                  <a:srgbClr val="212121"/>
                </a:solidFill>
                <a:latin typeface="Arial"/>
                <a:cs typeface="Arial"/>
              </a:rPr>
              <a:t>Office </a:t>
            </a:r>
            <a:r>
              <a:rPr sz="1600" dirty="0">
                <a:solidFill>
                  <a:srgbClr val="212121"/>
                </a:solidFill>
                <a:latin typeface="Arial"/>
                <a:cs typeface="Arial"/>
              </a:rPr>
              <a:t>documents  </a:t>
            </a:r>
            <a:r>
              <a:rPr sz="1600" spc="-15" dirty="0">
                <a:solidFill>
                  <a:srgbClr val="212121"/>
                </a:solidFill>
                <a:latin typeface="Arial"/>
                <a:cs typeface="Arial"/>
              </a:rPr>
              <a:t>Written </a:t>
            </a:r>
            <a:r>
              <a:rPr sz="1600" spc="-5" dirty="0">
                <a:solidFill>
                  <a:srgbClr val="212121"/>
                </a:solidFill>
                <a:latin typeface="Arial"/>
                <a:cs typeface="Arial"/>
              </a:rPr>
              <a:t>in </a:t>
            </a:r>
            <a:r>
              <a:rPr sz="1600" spc="-10" dirty="0">
                <a:solidFill>
                  <a:srgbClr val="212121"/>
                </a:solidFill>
                <a:latin typeface="Arial"/>
                <a:cs typeface="Arial"/>
              </a:rPr>
              <a:t>Visual </a:t>
            </a:r>
            <a:r>
              <a:rPr sz="1600" spc="-5" dirty="0">
                <a:solidFill>
                  <a:srgbClr val="212121"/>
                </a:solidFill>
                <a:latin typeface="Arial"/>
                <a:cs typeface="Arial"/>
              </a:rPr>
              <a:t>Basic for</a:t>
            </a:r>
            <a:r>
              <a:rPr sz="1600" spc="-110" dirty="0">
                <a:solidFill>
                  <a:srgbClr val="212121"/>
                </a:solidFill>
                <a:latin typeface="Arial"/>
                <a:cs typeface="Arial"/>
              </a:rPr>
              <a:t> </a:t>
            </a:r>
            <a:r>
              <a:rPr sz="1600" spc="-5" dirty="0">
                <a:solidFill>
                  <a:srgbClr val="212121"/>
                </a:solidFill>
                <a:latin typeface="Arial"/>
                <a:cs typeface="Arial"/>
              </a:rPr>
              <a:t>Applications</a:t>
            </a:r>
            <a:endParaRPr sz="1600" dirty="0">
              <a:latin typeface="Arial"/>
              <a:cs typeface="Arial"/>
            </a:endParaRPr>
          </a:p>
          <a:p>
            <a:pPr marL="298450" indent="-285750">
              <a:lnSpc>
                <a:spcPct val="100000"/>
              </a:lnSpc>
              <a:spcBef>
                <a:spcPts val="650"/>
              </a:spcBef>
              <a:buFont typeface="Arial" panose="020B0604020202020204" pitchFamily="34" charset="0"/>
              <a:buChar char="•"/>
            </a:pPr>
            <a:r>
              <a:rPr sz="1600" spc="-5" dirty="0">
                <a:solidFill>
                  <a:srgbClr val="212121"/>
                </a:solidFill>
                <a:latin typeface="Arial"/>
                <a:cs typeface="Arial"/>
              </a:rPr>
              <a:t>Generally </a:t>
            </a:r>
            <a:r>
              <a:rPr sz="1600" dirty="0">
                <a:solidFill>
                  <a:srgbClr val="212121"/>
                </a:solidFill>
                <a:latin typeface="Arial"/>
                <a:cs typeface="Arial"/>
              </a:rPr>
              <a:t>harmless </a:t>
            </a:r>
            <a:r>
              <a:rPr sz="1600" spc="-10" dirty="0">
                <a:solidFill>
                  <a:srgbClr val="212121"/>
                </a:solidFill>
                <a:latin typeface="Arial"/>
                <a:cs typeface="Arial"/>
              </a:rPr>
              <a:t>with </a:t>
            </a:r>
            <a:r>
              <a:rPr sz="1600" dirty="0">
                <a:solidFill>
                  <a:srgbClr val="212121"/>
                </a:solidFill>
                <a:latin typeface="Arial"/>
                <a:cs typeface="Arial"/>
              </a:rPr>
              <a:t>a few </a:t>
            </a:r>
            <a:r>
              <a:rPr sz="1600" spc="-5" dirty="0">
                <a:solidFill>
                  <a:srgbClr val="212121"/>
                </a:solidFill>
                <a:latin typeface="Arial"/>
                <a:cs typeface="Arial"/>
              </a:rPr>
              <a:t>destructive</a:t>
            </a:r>
            <a:r>
              <a:rPr sz="1600" spc="5" dirty="0">
                <a:solidFill>
                  <a:srgbClr val="212121"/>
                </a:solidFill>
                <a:latin typeface="Arial"/>
                <a:cs typeface="Arial"/>
              </a:rPr>
              <a:t> </a:t>
            </a:r>
            <a:r>
              <a:rPr sz="1600" spc="-5" dirty="0">
                <a:solidFill>
                  <a:srgbClr val="212121"/>
                </a:solidFill>
                <a:latin typeface="Arial"/>
                <a:cs typeface="Arial"/>
              </a:rPr>
              <a:t>varients</a:t>
            </a:r>
            <a:endParaRPr sz="1600" dirty="0">
              <a:latin typeface="Arial"/>
              <a:cs typeface="Arial"/>
            </a:endParaRPr>
          </a:p>
        </p:txBody>
      </p:sp>
      <p:sp>
        <p:nvSpPr>
          <p:cNvPr id="5" name="object 2"/>
          <p:cNvSpPr txBox="1">
            <a:spLocks/>
          </p:cNvSpPr>
          <p:nvPr/>
        </p:nvSpPr>
        <p:spPr>
          <a:xfrm>
            <a:off x="250055" y="1809750"/>
            <a:ext cx="392874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Executable</a:t>
            </a:r>
            <a:r>
              <a:rPr lang="en-IN" b="1" spc="-70" dirty="0">
                <a:effectLst>
                  <a:outerShdw blurRad="38100" dist="38100" dir="2700000" algn="tl">
                    <a:srgbClr val="000000">
                      <a:alpha val="43137"/>
                    </a:srgbClr>
                  </a:outerShdw>
                </a:effectLst>
              </a:rPr>
              <a:t> </a:t>
            </a:r>
            <a:r>
              <a:rPr lang="en-IN" b="1" spc="-15" dirty="0">
                <a:effectLst>
                  <a:outerShdw blurRad="38100" dist="38100" dir="2700000" algn="tl">
                    <a:srgbClr val="000000">
                      <a:alpha val="43137"/>
                    </a:srgbClr>
                  </a:outerShdw>
                </a:effectLst>
              </a:rPr>
              <a:t>Viruses</a:t>
            </a:r>
          </a:p>
        </p:txBody>
      </p:sp>
      <p:sp>
        <p:nvSpPr>
          <p:cNvPr id="6" name="object 4"/>
          <p:cNvSpPr txBox="1"/>
          <p:nvPr/>
        </p:nvSpPr>
        <p:spPr>
          <a:xfrm>
            <a:off x="260412" y="2282590"/>
            <a:ext cx="7134225" cy="678391"/>
          </a:xfrm>
          <a:prstGeom prst="rect">
            <a:avLst/>
          </a:prstGeom>
        </p:spPr>
        <p:txBody>
          <a:bodyPr vert="horz" wrap="square" lIns="0" tIns="95250" rIns="0" bIns="0" rtlCol="0">
            <a:spAutoFit/>
          </a:bodyPr>
          <a:lstStyle/>
          <a:p>
            <a:pPr marL="298450" indent="-285750">
              <a:lnSpc>
                <a:spcPct val="100000"/>
              </a:lnSpc>
              <a:spcBef>
                <a:spcPts val="750"/>
              </a:spcBef>
              <a:buFont typeface="Arial" panose="020B0604020202020204" pitchFamily="34" charset="0"/>
              <a:buChar char="•"/>
            </a:pPr>
            <a:r>
              <a:rPr sz="1600" dirty="0">
                <a:solidFill>
                  <a:srgbClr val="212121"/>
                </a:solidFill>
                <a:latin typeface="Arial"/>
                <a:cs typeface="Arial"/>
              </a:rPr>
              <a:t>Second </a:t>
            </a:r>
            <a:r>
              <a:rPr sz="1600" spc="5" dirty="0">
                <a:solidFill>
                  <a:srgbClr val="212121"/>
                </a:solidFill>
                <a:latin typeface="Arial"/>
                <a:cs typeface="Arial"/>
              </a:rPr>
              <a:t>most common </a:t>
            </a:r>
            <a:r>
              <a:rPr sz="1600" spc="-5" dirty="0">
                <a:solidFill>
                  <a:srgbClr val="212121"/>
                </a:solidFill>
                <a:latin typeface="Arial"/>
                <a:cs typeface="Arial"/>
              </a:rPr>
              <a:t>type </a:t>
            </a:r>
            <a:r>
              <a:rPr sz="1600" dirty="0">
                <a:solidFill>
                  <a:srgbClr val="212121"/>
                </a:solidFill>
                <a:latin typeface="Arial"/>
                <a:cs typeface="Arial"/>
              </a:rPr>
              <a:t>of </a:t>
            </a:r>
            <a:r>
              <a:rPr sz="1600" spc="-5" dirty="0">
                <a:solidFill>
                  <a:srgbClr val="212121"/>
                </a:solidFill>
                <a:latin typeface="Arial"/>
                <a:cs typeface="Arial"/>
              </a:rPr>
              <a:t>virus </a:t>
            </a:r>
            <a:r>
              <a:rPr sz="1600" dirty="0">
                <a:solidFill>
                  <a:srgbClr val="212121"/>
                </a:solidFill>
                <a:latin typeface="Arial"/>
                <a:cs typeface="Arial"/>
              </a:rPr>
              <a:t>on</a:t>
            </a:r>
            <a:r>
              <a:rPr sz="1600" spc="-35" dirty="0">
                <a:solidFill>
                  <a:srgbClr val="212121"/>
                </a:solidFill>
                <a:latin typeface="Arial"/>
                <a:cs typeface="Arial"/>
              </a:rPr>
              <a:t> </a:t>
            </a:r>
            <a:r>
              <a:rPr sz="1600" dirty="0">
                <a:solidFill>
                  <a:srgbClr val="212121"/>
                </a:solidFill>
                <a:latin typeface="Arial"/>
                <a:cs typeface="Arial"/>
              </a:rPr>
              <a:t>campus</a:t>
            </a:r>
            <a:endParaRPr sz="1600" dirty="0">
              <a:latin typeface="Arial"/>
              <a:cs typeface="Arial"/>
            </a:endParaRPr>
          </a:p>
          <a:p>
            <a:pPr marL="298450" marR="5080" indent="-285750">
              <a:lnSpc>
                <a:spcPct val="100000"/>
              </a:lnSpc>
              <a:spcBef>
                <a:spcPts val="650"/>
              </a:spcBef>
              <a:buFont typeface="Arial" panose="020B0604020202020204" pitchFamily="34" charset="0"/>
              <a:buChar char="•"/>
            </a:pPr>
            <a:r>
              <a:rPr sz="1600" spc="-15" dirty="0">
                <a:solidFill>
                  <a:srgbClr val="212121"/>
                </a:solidFill>
                <a:latin typeface="Arial"/>
                <a:cs typeface="Arial"/>
              </a:rPr>
              <a:t>Written </a:t>
            </a:r>
            <a:r>
              <a:rPr sz="1600" spc="-5" dirty="0">
                <a:solidFill>
                  <a:srgbClr val="212121"/>
                </a:solidFill>
                <a:latin typeface="Arial"/>
                <a:cs typeface="Arial"/>
              </a:rPr>
              <a:t>in </a:t>
            </a:r>
            <a:r>
              <a:rPr sz="1600" dirty="0">
                <a:solidFill>
                  <a:srgbClr val="212121"/>
                </a:solidFill>
                <a:latin typeface="Arial"/>
                <a:cs typeface="Arial"/>
              </a:rPr>
              <a:t>programming languages and compiled  </a:t>
            </a:r>
            <a:r>
              <a:rPr sz="1600" spc="-5" dirty="0">
                <a:solidFill>
                  <a:srgbClr val="212121"/>
                </a:solidFill>
                <a:latin typeface="Arial"/>
                <a:cs typeface="Arial"/>
              </a:rPr>
              <a:t>into executable files</a:t>
            </a:r>
            <a:endParaRPr sz="1600" dirty="0">
              <a:latin typeface="Arial"/>
              <a:cs typeface="Arial"/>
            </a:endParaRPr>
          </a:p>
        </p:txBody>
      </p:sp>
      <p:sp>
        <p:nvSpPr>
          <p:cNvPr id="7" name="object 2"/>
          <p:cNvSpPr txBox="1">
            <a:spLocks/>
          </p:cNvSpPr>
          <p:nvPr/>
        </p:nvSpPr>
        <p:spPr>
          <a:xfrm>
            <a:off x="250055" y="3111993"/>
            <a:ext cx="4062095" cy="443711"/>
          </a:xfrm>
          <a:prstGeom prst="rect">
            <a:avLst/>
          </a:prstGeom>
        </p:spPr>
        <p:txBody>
          <a:bodyPr vert="horz" wrap="square" lIns="0" tIns="12700" rIns="0" bIns="0" rtlCol="0" anchor="ctr">
            <a:sp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marL="12700" algn="l">
              <a:spcBef>
                <a:spcPts val="100"/>
              </a:spcBef>
            </a:pPr>
            <a:r>
              <a:rPr lang="en-IN" b="1" spc="-5" dirty="0">
                <a:effectLst>
                  <a:outerShdw blurRad="38100" dist="38100" dir="2700000" algn="tl">
                    <a:srgbClr val="000000">
                      <a:alpha val="43137"/>
                    </a:srgbClr>
                  </a:outerShdw>
                </a:effectLst>
              </a:rPr>
              <a:t>Backdoor</a:t>
            </a:r>
            <a:r>
              <a:rPr lang="en-IN" b="1" spc="-70" dirty="0">
                <a:effectLst>
                  <a:outerShdw blurRad="38100" dist="38100" dir="2700000" algn="tl">
                    <a:srgbClr val="000000">
                      <a:alpha val="43137"/>
                    </a:srgbClr>
                  </a:outerShdw>
                </a:effectLst>
              </a:rPr>
              <a:t> </a:t>
            </a:r>
            <a:r>
              <a:rPr lang="en-IN" b="1" spc="-5" dirty="0">
                <a:effectLst>
                  <a:outerShdw blurRad="38100" dist="38100" dir="2700000" algn="tl">
                    <a:srgbClr val="000000">
                      <a:alpha val="43137"/>
                    </a:srgbClr>
                  </a:outerShdw>
                </a:effectLst>
              </a:rPr>
              <a:t>Programs</a:t>
            </a:r>
          </a:p>
        </p:txBody>
      </p:sp>
      <p:sp>
        <p:nvSpPr>
          <p:cNvPr id="8" name="Rectangle 7"/>
          <p:cNvSpPr/>
          <p:nvPr/>
        </p:nvSpPr>
        <p:spPr>
          <a:xfrm>
            <a:off x="189296" y="3714750"/>
            <a:ext cx="6973503" cy="1215717"/>
          </a:xfrm>
          <a:prstGeom prst="rect">
            <a:avLst/>
          </a:prstGeom>
        </p:spPr>
        <p:txBody>
          <a:bodyPr wrap="square">
            <a:spAutoFit/>
          </a:bodyPr>
          <a:lstStyle/>
          <a:p>
            <a:pPr marL="12700" marR="5080">
              <a:lnSpc>
                <a:spcPct val="100000"/>
              </a:lnSpc>
              <a:spcBef>
                <a:spcPts val="650"/>
              </a:spcBef>
            </a:pPr>
            <a:r>
              <a:rPr lang="en-IN" sz="1600" spc="-5" dirty="0">
                <a:solidFill>
                  <a:srgbClr val="212121"/>
                </a:solidFill>
                <a:latin typeface="Arial"/>
                <a:cs typeface="Arial"/>
              </a:rPr>
              <a:t>Allow </a:t>
            </a:r>
            <a:r>
              <a:rPr lang="en-IN" sz="1600" dirty="0">
                <a:solidFill>
                  <a:srgbClr val="212121"/>
                </a:solidFill>
                <a:latin typeface="Arial"/>
                <a:cs typeface="Arial"/>
              </a:rPr>
              <a:t>anyone on the </a:t>
            </a:r>
            <a:r>
              <a:rPr lang="en-IN" sz="1600" spc="-5" dirty="0">
                <a:solidFill>
                  <a:srgbClr val="212121"/>
                </a:solidFill>
                <a:latin typeface="Arial"/>
                <a:cs typeface="Arial"/>
              </a:rPr>
              <a:t>internet to </a:t>
            </a:r>
            <a:r>
              <a:rPr lang="en-IN" sz="1600" dirty="0">
                <a:solidFill>
                  <a:srgbClr val="212121"/>
                </a:solidFill>
                <a:latin typeface="Arial"/>
                <a:cs typeface="Arial"/>
              </a:rPr>
              <a:t>remotely control </a:t>
            </a:r>
            <a:r>
              <a:rPr lang="en-IN" sz="1600" spc="-5" dirty="0">
                <a:solidFill>
                  <a:srgbClr val="212121"/>
                </a:solidFill>
                <a:latin typeface="Arial"/>
                <a:cs typeface="Arial"/>
              </a:rPr>
              <a:t>the  infected </a:t>
            </a:r>
            <a:r>
              <a:rPr lang="en-IN" sz="1600" dirty="0">
                <a:solidFill>
                  <a:srgbClr val="212121"/>
                </a:solidFill>
                <a:latin typeface="Arial"/>
                <a:cs typeface="Arial"/>
              </a:rPr>
              <a:t>computer</a:t>
            </a:r>
            <a:endParaRPr lang="en-IN" sz="1600" dirty="0">
              <a:latin typeface="Arial"/>
              <a:cs typeface="Arial"/>
            </a:endParaRPr>
          </a:p>
          <a:p>
            <a:pPr marL="412750" indent="-285750">
              <a:lnSpc>
                <a:spcPct val="100000"/>
              </a:lnSpc>
              <a:spcBef>
                <a:spcPts val="590"/>
              </a:spcBef>
              <a:buChar char="–"/>
              <a:tabLst>
                <a:tab pos="412750" algn="l"/>
              </a:tabLst>
            </a:pPr>
            <a:r>
              <a:rPr lang="en-IN" sz="1400" spc="-10" dirty="0">
                <a:solidFill>
                  <a:srgbClr val="212121"/>
                </a:solidFill>
                <a:latin typeface="Arial"/>
                <a:cs typeface="Arial"/>
              </a:rPr>
              <a:t>Send </a:t>
            </a:r>
            <a:r>
              <a:rPr lang="en-IN" sz="1400" spc="-5" dirty="0">
                <a:solidFill>
                  <a:srgbClr val="212121"/>
                </a:solidFill>
                <a:latin typeface="Arial"/>
                <a:cs typeface="Arial"/>
              </a:rPr>
              <a:t>and receive files</a:t>
            </a:r>
            <a:endParaRPr lang="en-IN" sz="1400" dirty="0">
              <a:latin typeface="Arial"/>
              <a:cs typeface="Arial"/>
            </a:endParaRPr>
          </a:p>
          <a:p>
            <a:pPr marL="412750" indent="-285750">
              <a:lnSpc>
                <a:spcPct val="100000"/>
              </a:lnSpc>
              <a:spcBef>
                <a:spcPts val="600"/>
              </a:spcBef>
              <a:buChar char="–"/>
              <a:tabLst>
                <a:tab pos="412750" algn="l"/>
              </a:tabLst>
            </a:pPr>
            <a:r>
              <a:rPr lang="en-IN" sz="1400" spc="-20" dirty="0">
                <a:solidFill>
                  <a:srgbClr val="212121"/>
                </a:solidFill>
                <a:latin typeface="Arial"/>
                <a:cs typeface="Arial"/>
              </a:rPr>
              <a:t>View </a:t>
            </a:r>
            <a:r>
              <a:rPr lang="en-IN" sz="1400" spc="-5" dirty="0">
                <a:solidFill>
                  <a:srgbClr val="212121"/>
                </a:solidFill>
                <a:latin typeface="Arial"/>
                <a:cs typeface="Arial"/>
              </a:rPr>
              <a:t>the</a:t>
            </a:r>
            <a:r>
              <a:rPr lang="en-IN" sz="1400" spc="15" dirty="0">
                <a:solidFill>
                  <a:srgbClr val="212121"/>
                </a:solidFill>
                <a:latin typeface="Arial"/>
                <a:cs typeface="Arial"/>
              </a:rPr>
              <a:t> </a:t>
            </a:r>
            <a:r>
              <a:rPr lang="en-IN" sz="1400" spc="-5" dirty="0">
                <a:solidFill>
                  <a:srgbClr val="212121"/>
                </a:solidFill>
                <a:latin typeface="Arial"/>
                <a:cs typeface="Arial"/>
              </a:rPr>
              <a:t>screen</a:t>
            </a:r>
            <a:endParaRPr lang="en-IN" sz="1400" dirty="0">
              <a:latin typeface="Arial"/>
              <a:cs typeface="Arial"/>
            </a:endParaRPr>
          </a:p>
          <a:p>
            <a:pPr marL="412750" indent="-285750">
              <a:lnSpc>
                <a:spcPct val="100000"/>
              </a:lnSpc>
              <a:spcBef>
                <a:spcPts val="600"/>
              </a:spcBef>
              <a:buChar char="–"/>
              <a:tabLst>
                <a:tab pos="412750" algn="l"/>
              </a:tabLst>
            </a:pPr>
            <a:r>
              <a:rPr lang="en-IN" sz="1400" spc="-5" dirty="0">
                <a:solidFill>
                  <a:srgbClr val="212121"/>
                </a:solidFill>
                <a:latin typeface="Arial"/>
                <a:cs typeface="Arial"/>
              </a:rPr>
              <a:t>Monitor all keystrokes</a:t>
            </a:r>
            <a:endParaRPr lang="en-IN" sz="1400" dirty="0">
              <a:latin typeface="Arial"/>
              <a:cs typeface="Arial"/>
            </a:endParaRPr>
          </a:p>
        </p:txBody>
      </p:sp>
    </p:spTree>
    <p:extLst>
      <p:ext uri="{BB962C8B-B14F-4D97-AF65-F5344CB8AC3E}">
        <p14:creationId xmlns:p14="http://schemas.microsoft.com/office/powerpoint/2010/main" val="26016432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531"/>
          <a:stretch/>
        </p:blipFill>
        <p:spPr>
          <a:xfrm>
            <a:off x="685800" y="361950"/>
            <a:ext cx="7256855" cy="3983433"/>
          </a:xfrm>
          <a:prstGeom prst="roundRect">
            <a:avLst>
              <a:gd name="adj" fmla="val 1028"/>
            </a:avLst>
          </a:prstGeom>
        </p:spPr>
      </p:pic>
      <p:sp>
        <p:nvSpPr>
          <p:cNvPr id="5" name="Rectangle 4"/>
          <p:cNvSpPr/>
          <p:nvPr/>
        </p:nvSpPr>
        <p:spPr>
          <a:xfrm>
            <a:off x="533400" y="424815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858000" y="4193589"/>
            <a:ext cx="14097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3863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160168"/>
            <a:ext cx="2063385" cy="707886"/>
          </a:xfrm>
          <a:prstGeom prst="rect">
            <a:avLst/>
          </a:prstGeom>
        </p:spPr>
        <p:txBody>
          <a:bodyPr wrap="none">
            <a:spAutoFit/>
          </a:bodyPr>
          <a:lstStyle/>
          <a:p>
            <a:pPr fontAlgn="base"/>
            <a:r>
              <a:rPr lang="en-IN" sz="4000" b="1" dirty="0">
                <a:solidFill>
                  <a:srgbClr val="00B0F0"/>
                </a:solidFill>
                <a:effectLst>
                  <a:outerShdw blurRad="38100" dist="38100" dir="2700000" algn="tl">
                    <a:srgbClr val="000000">
                      <a:alpha val="43137"/>
                    </a:srgbClr>
                  </a:outerShdw>
                </a:effectLst>
                <a:latin typeface="Bahnschrift SemiBold" panose="020B0502040204020203" pitchFamily="34" charset="0"/>
              </a:rPr>
              <a:t>Firewall</a:t>
            </a:r>
          </a:p>
        </p:txBody>
      </p:sp>
      <p:sp>
        <p:nvSpPr>
          <p:cNvPr id="5" name="Rectangle 4"/>
          <p:cNvSpPr/>
          <p:nvPr/>
        </p:nvSpPr>
        <p:spPr>
          <a:xfrm>
            <a:off x="533400" y="1200150"/>
            <a:ext cx="8305800" cy="2862322"/>
          </a:xfrm>
          <a:prstGeom prst="rect">
            <a:avLst/>
          </a:prstGeom>
        </p:spPr>
        <p:txBody>
          <a:bodyPr wrap="square">
            <a:spAutoFit/>
          </a:bodyPr>
          <a:lstStyle/>
          <a:p>
            <a:pPr fontAlgn="base"/>
            <a:r>
              <a:rPr lang="en-IN" dirty="0">
                <a:solidFill>
                  <a:schemeClr val="bg1"/>
                </a:solidFill>
              </a:rPr>
              <a:t>A firewall is a network security device, either hardware or software-based, which monitors all incoming and outgoing traffic and based on a defined set of security rules it accepts, rejects or drops that specific traffic.</a:t>
            </a:r>
          </a:p>
          <a:p>
            <a:pPr fontAlgn="base"/>
            <a:endParaRPr lang="en-IN" dirty="0">
              <a:solidFill>
                <a:schemeClr val="bg1"/>
              </a:solidFill>
            </a:endParaRPr>
          </a:p>
          <a:p>
            <a:pPr fontAlgn="base"/>
            <a:r>
              <a:rPr lang="en-IN" b="1" dirty="0">
                <a:solidFill>
                  <a:srgbClr val="FF0000"/>
                </a:solidFill>
              </a:rPr>
              <a:t>Accept</a:t>
            </a:r>
            <a:r>
              <a:rPr lang="en-IN" b="1" dirty="0">
                <a:solidFill>
                  <a:schemeClr val="bg1"/>
                </a:solidFill>
              </a:rPr>
              <a:t> :</a:t>
            </a:r>
            <a:r>
              <a:rPr lang="en-IN" dirty="0">
                <a:solidFill>
                  <a:schemeClr val="bg1"/>
                </a:solidFill>
              </a:rPr>
              <a:t> allow the traffic</a:t>
            </a:r>
            <a:br>
              <a:rPr lang="en-IN" dirty="0">
                <a:solidFill>
                  <a:schemeClr val="bg1"/>
                </a:solidFill>
              </a:rPr>
            </a:br>
            <a:r>
              <a:rPr lang="en-IN" b="1" dirty="0">
                <a:solidFill>
                  <a:srgbClr val="FF0000"/>
                </a:solidFill>
              </a:rPr>
              <a:t>Reject</a:t>
            </a:r>
            <a:r>
              <a:rPr lang="en-IN" b="1" dirty="0">
                <a:solidFill>
                  <a:schemeClr val="bg1"/>
                </a:solidFill>
              </a:rPr>
              <a:t> :</a:t>
            </a:r>
            <a:r>
              <a:rPr lang="en-IN" dirty="0">
                <a:solidFill>
                  <a:schemeClr val="bg1"/>
                </a:solidFill>
              </a:rPr>
              <a:t> block the traffic but reply with an “unreachable error”</a:t>
            </a:r>
            <a:br>
              <a:rPr lang="en-IN" dirty="0">
                <a:solidFill>
                  <a:schemeClr val="bg1"/>
                </a:solidFill>
              </a:rPr>
            </a:br>
            <a:r>
              <a:rPr lang="en-IN" b="1" dirty="0">
                <a:solidFill>
                  <a:srgbClr val="FF0000"/>
                </a:solidFill>
              </a:rPr>
              <a:t>Drop</a:t>
            </a:r>
            <a:r>
              <a:rPr lang="en-IN" b="1" dirty="0">
                <a:solidFill>
                  <a:schemeClr val="bg1"/>
                </a:solidFill>
              </a:rPr>
              <a:t> : </a:t>
            </a:r>
            <a:r>
              <a:rPr lang="en-IN" dirty="0">
                <a:solidFill>
                  <a:schemeClr val="bg1"/>
                </a:solidFill>
              </a:rPr>
              <a:t>block the traffic with no reply</a:t>
            </a:r>
          </a:p>
          <a:p>
            <a:pPr fontAlgn="base"/>
            <a:endParaRPr lang="en-IN" dirty="0">
              <a:solidFill>
                <a:schemeClr val="bg1"/>
              </a:solidFill>
            </a:endParaRPr>
          </a:p>
          <a:p>
            <a:pPr fontAlgn="base"/>
            <a:r>
              <a:rPr lang="en-IN" dirty="0">
                <a:solidFill>
                  <a:schemeClr val="bg1"/>
                </a:solidFill>
              </a:rPr>
              <a:t>A firewall establishes a barrier between secured internal networks and outside untrusted network, such as the Internet.</a:t>
            </a:r>
          </a:p>
        </p:txBody>
      </p:sp>
    </p:spTree>
    <p:extLst>
      <p:ext uri="{BB962C8B-B14F-4D97-AF65-F5344CB8AC3E}">
        <p14:creationId xmlns:p14="http://schemas.microsoft.com/office/powerpoint/2010/main" val="13232883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66750"/>
            <a:ext cx="7464698" cy="3698875"/>
          </a:xfrm>
        </p:spPr>
      </p:pic>
    </p:spTree>
    <p:extLst>
      <p:ext uri="{BB962C8B-B14F-4D97-AF65-F5344CB8AC3E}">
        <p14:creationId xmlns:p14="http://schemas.microsoft.com/office/powerpoint/2010/main" val="3796794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209550"/>
            <a:ext cx="2908168" cy="646331"/>
          </a:xfrm>
          <a:prstGeom prst="rect">
            <a:avLst/>
          </a:prstGeom>
        </p:spPr>
        <p:txBody>
          <a:bodyPr wrap="none">
            <a:spAutoFit/>
          </a:bodyPr>
          <a:lstStyle/>
          <a:p>
            <a:r>
              <a:rPr lang="en-IN" sz="3600" b="1" dirty="0">
                <a:solidFill>
                  <a:srgbClr val="FF0000"/>
                </a:solidFill>
                <a:effectLst>
                  <a:outerShdw blurRad="38100" dist="38100" dir="2700000" algn="tl">
                    <a:srgbClr val="000000">
                      <a:alpha val="43137"/>
                    </a:srgbClr>
                  </a:outerShdw>
                </a:effectLst>
                <a:latin typeface="Bahnschrift SemiBold" panose="020B0502040204020203" pitchFamily="34" charset="0"/>
              </a:rPr>
              <a:t>Proxy Server</a:t>
            </a:r>
          </a:p>
        </p:txBody>
      </p:sp>
      <p:sp>
        <p:nvSpPr>
          <p:cNvPr id="5" name="Rectangle 4"/>
          <p:cNvSpPr/>
          <p:nvPr/>
        </p:nvSpPr>
        <p:spPr>
          <a:xfrm>
            <a:off x="539684" y="1123950"/>
            <a:ext cx="8229600" cy="923330"/>
          </a:xfrm>
          <a:prstGeom prst="rect">
            <a:avLst/>
          </a:prstGeom>
        </p:spPr>
        <p:txBody>
          <a:bodyPr wrap="square">
            <a:spAutoFit/>
          </a:bodyPr>
          <a:lstStyle/>
          <a:p>
            <a:r>
              <a:rPr lang="en-IN" dirty="0"/>
              <a:t>A proxy server is a server that acts as an intermediary for requests from clients seeking resources from other servers. Today, most proxies are web proxies that facilitate access to content on the internet, while providing anonymity.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414" y="2724150"/>
            <a:ext cx="4918137" cy="1881188"/>
          </a:xfrm>
          <a:prstGeom prst="rect">
            <a:avLst/>
          </a:prstGeom>
        </p:spPr>
      </p:pic>
    </p:spTree>
    <p:extLst>
      <p:ext uri="{BB962C8B-B14F-4D97-AF65-F5344CB8AC3E}">
        <p14:creationId xmlns:p14="http://schemas.microsoft.com/office/powerpoint/2010/main" val="2055316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sz="5400"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rPr>
              <a:t>TROUBLESHOOTING </a:t>
            </a:r>
            <a:endParaRPr lang="en-IN" b="1" dirty="0">
              <a:solidFill>
                <a:schemeClr val="accent2">
                  <a:lumMod val="60000"/>
                  <a:lumOff val="4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329353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Campus</a:t>
            </a:r>
            <a:r>
              <a:rPr sz="3200" spc="-4" dirty="0">
                <a:solidFill>
                  <a:schemeClr val="bg1"/>
                </a:solidFill>
                <a:latin typeface="Hobo Std" pitchFamily="34" charset="0"/>
              </a:rPr>
              <a:t> 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C</a:t>
            </a:r>
            <a:r>
              <a:rPr sz="3200" spc="-8" dirty="0">
                <a:solidFill>
                  <a:srgbClr val="FFC000"/>
                </a:solidFill>
                <a:latin typeface="Hobo Std" pitchFamily="34" charset="0"/>
              </a:rPr>
              <a:t>AN)</a:t>
            </a:r>
          </a:p>
        </p:txBody>
      </p:sp>
      <p:sp>
        <p:nvSpPr>
          <p:cNvPr id="3" name="object 3"/>
          <p:cNvSpPr txBox="1"/>
          <p:nvPr/>
        </p:nvSpPr>
        <p:spPr>
          <a:xfrm>
            <a:off x="268452" y="1383127"/>
            <a:ext cx="6381750" cy="3315331"/>
          </a:xfrm>
          <a:prstGeom prst="rect">
            <a:avLst/>
          </a:prstGeom>
        </p:spPr>
        <p:txBody>
          <a:bodyPr vert="horz" wrap="square" lIns="0" tIns="37148" rIns="0" bIns="0" rtlCol="0">
            <a:spAutoFit/>
          </a:bodyPr>
          <a:lstStyle/>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campus area network (CAN) is a network of multiple interconnected local area networks (LAN) in a limited geographical area. A CAN is smaller than a wide area network (WAN) or metropolitan area network (MAN).</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A CAN is also known as a corporate area network (CAN).</a:t>
            </a:r>
            <a:r>
              <a:rPr sz="1300" spc="240" dirty="0">
                <a:solidFill>
                  <a:srgbClr val="89D0D5"/>
                </a:solidFill>
                <a:latin typeface="Arial"/>
                <a:cs typeface="Arial"/>
              </a:rPr>
              <a:t>	</a:t>
            </a: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endParaRPr lang="en-US" sz="1300" spc="240" dirty="0">
              <a:solidFill>
                <a:srgbClr val="89D0D5"/>
              </a:solidFill>
              <a:latin typeface="Arial"/>
              <a:cs typeface="Arial"/>
            </a:endParaRPr>
          </a:p>
          <a:p>
            <a:pPr marL="294799" marR="249555" indent="-285750">
              <a:lnSpc>
                <a:spcPts val="1785"/>
              </a:lnSpc>
              <a:spcBef>
                <a:spcPts val="293"/>
              </a:spcBef>
              <a:buFont typeface="Wingdings" panose="05000000000000000000" pitchFamily="2" charset="2"/>
              <a:buChar char="q"/>
              <a:tabLst>
                <a:tab pos="266224" algn="l"/>
              </a:tabLst>
            </a:pPr>
            <a:r>
              <a:rPr lang="en-IN" sz="1600" dirty="0">
                <a:solidFill>
                  <a:schemeClr val="bg1"/>
                </a:solidFill>
              </a:rPr>
              <a:t>CAN benefits are as follows:</a:t>
            </a:r>
          </a:p>
          <a:p>
            <a:pPr marL="294799" marR="249555" indent="-285750">
              <a:lnSpc>
                <a:spcPts val="1785"/>
              </a:lnSpc>
              <a:spcBef>
                <a:spcPts val="293"/>
              </a:spcBef>
              <a:buFont typeface="Wingdings" panose="05000000000000000000" pitchFamily="2" charset="2"/>
              <a:buChar char="q"/>
              <a:tabLst>
                <a:tab pos="266224" algn="l"/>
              </a:tabLst>
            </a:pPr>
            <a:endParaRPr lang="en-IN" sz="1600" dirty="0">
              <a:solidFill>
                <a:schemeClr val="bg1"/>
              </a:solidFill>
            </a:endParaRPr>
          </a:p>
          <a:p>
            <a:r>
              <a:rPr lang="en-IN" sz="1600" dirty="0">
                <a:solidFill>
                  <a:schemeClr val="bg1"/>
                </a:solidFill>
              </a:rPr>
              <a:t>     Cost-effective</a:t>
            </a:r>
          </a:p>
          <a:p>
            <a:r>
              <a:rPr lang="en-IN" sz="1600" dirty="0">
                <a:solidFill>
                  <a:schemeClr val="bg1"/>
                </a:solidFill>
              </a:rPr>
              <a:t>     Wireless, versus cable</a:t>
            </a:r>
          </a:p>
          <a:p>
            <a:r>
              <a:rPr lang="en-IN" sz="1600" dirty="0">
                <a:solidFill>
                  <a:schemeClr val="bg1"/>
                </a:solidFill>
              </a:rPr>
              <a:t>     Multidepartmental network access</a:t>
            </a:r>
          </a:p>
          <a:p>
            <a:pPr marL="294799" marR="249555" indent="-285750">
              <a:lnSpc>
                <a:spcPts val="1785"/>
              </a:lnSpc>
              <a:spcBef>
                <a:spcPts val="293"/>
              </a:spcBef>
              <a:buFont typeface="Wingdings" panose="05000000000000000000" pitchFamily="2" charset="2"/>
              <a:buChar char="q"/>
              <a:tabLst>
                <a:tab pos="266224" algn="l"/>
              </a:tabLst>
            </a:pPr>
            <a:endParaRPr sz="1700"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35105" cy="2209800"/>
          </a:xfrm>
          <a:prstGeom prst="rect">
            <a:avLst/>
          </a:prstGeom>
        </p:spPr>
      </p:pic>
    </p:spTree>
    <p:extLst>
      <p:ext uri="{BB962C8B-B14F-4D97-AF65-F5344CB8AC3E}">
        <p14:creationId xmlns:p14="http://schemas.microsoft.com/office/powerpoint/2010/main" val="36950773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FF0000"/>
                </a:solidFill>
                <a:latin typeface="Bahnschrift SemiBold" panose="020B0502040204020203" pitchFamily="34" charset="0"/>
              </a:rPr>
              <a:t>#1 Pinging Problem</a:t>
            </a:r>
            <a:endParaRPr lang="en-IN" sz="4000"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Discovery</a:t>
            </a:r>
          </a:p>
          <a:p>
            <a:pPr marL="0" indent="0">
              <a:buNone/>
            </a:pPr>
            <a:r>
              <a:rPr lang="en-US" sz="1800" dirty="0">
                <a:solidFill>
                  <a:schemeClr val="bg1"/>
                </a:solidFill>
              </a:rPr>
              <a:t>Step-2 :-  Check Firewall</a:t>
            </a:r>
          </a:p>
          <a:p>
            <a:pPr marL="0" indent="0">
              <a:buNone/>
            </a:pPr>
            <a:r>
              <a:rPr lang="en-US" sz="1800" dirty="0">
                <a:solidFill>
                  <a:schemeClr val="bg1"/>
                </a:solidFill>
              </a:rPr>
              <a:t>Step-3 :-  Check IP Address</a:t>
            </a:r>
          </a:p>
          <a:p>
            <a:pPr marL="0" indent="0">
              <a:buNone/>
            </a:pPr>
            <a:r>
              <a:rPr lang="en-US" sz="1800" dirty="0">
                <a:solidFill>
                  <a:schemeClr val="bg1"/>
                </a:solidFill>
              </a:rPr>
              <a:t>Step-4 :-  Check Host and Medium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FF0000"/>
                </a:solidFill>
                <a:latin typeface="Bahnschrift SemiBold" panose="020B0502040204020203" pitchFamily="34" charset="0"/>
              </a:rPr>
              <a:t>#2 No Printing</a:t>
            </a:r>
            <a:endParaRPr lang="en-IN" sz="4000" kern="0" dirty="0">
              <a:solidFill>
                <a:srgbClr val="FF000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Goto services.msc</a:t>
            </a:r>
          </a:p>
          <a:p>
            <a:pPr marL="0" indent="0">
              <a:buFontTx/>
              <a:buNone/>
            </a:pPr>
            <a:r>
              <a:rPr lang="en-US" sz="1800" kern="0" dirty="0">
                <a:solidFill>
                  <a:schemeClr val="bg1"/>
                </a:solidFill>
              </a:rPr>
              <a:t>Step-2 :-  Check Printer Spooler Service</a:t>
            </a:r>
          </a:p>
          <a:p>
            <a:pPr marL="0" indent="0">
              <a:buFontTx/>
              <a:buNone/>
            </a:pPr>
            <a:r>
              <a:rPr lang="en-US" sz="1800" kern="0" dirty="0">
                <a:solidFill>
                  <a:schemeClr val="bg1"/>
                </a:solidFill>
              </a:rPr>
              <a:t>Step-3 :-  Restart it</a:t>
            </a:r>
          </a:p>
          <a:p>
            <a:pPr marL="0" indent="0">
              <a:buFontTx/>
              <a:buNone/>
            </a:pPr>
            <a:r>
              <a:rPr lang="en-US" sz="1800" kern="0" dirty="0">
                <a:solidFill>
                  <a:schemeClr val="bg1"/>
                </a:solidFill>
              </a:rPr>
              <a:t>Step-4 :-  Now give Printing Command</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15948275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639" y="57150"/>
            <a:ext cx="8229600" cy="857250"/>
          </a:xfrm>
        </p:spPr>
        <p:txBody>
          <a:bodyPr/>
          <a:lstStyle/>
          <a:p>
            <a:r>
              <a:rPr lang="en-US" sz="4000" dirty="0">
                <a:solidFill>
                  <a:srgbClr val="00B050"/>
                </a:solidFill>
                <a:latin typeface="Bahnschrift SemiBold" panose="020B0502040204020203" pitchFamily="34" charset="0"/>
              </a:rPr>
              <a:t>#3 No Internet Access </a:t>
            </a:r>
            <a:endParaRPr lang="en-IN" sz="4000" dirty="0">
              <a:solidFill>
                <a:srgbClr val="00B050"/>
              </a:solidFill>
              <a:latin typeface="Bahnschrift SemiBold" panose="020B0502040204020203" pitchFamily="34" charset="0"/>
            </a:endParaRPr>
          </a:p>
        </p:txBody>
      </p:sp>
      <p:sp>
        <p:nvSpPr>
          <p:cNvPr id="3" name="Content Placeholder 2"/>
          <p:cNvSpPr>
            <a:spLocks noGrp="1"/>
          </p:cNvSpPr>
          <p:nvPr>
            <p:ph idx="1"/>
          </p:nvPr>
        </p:nvSpPr>
        <p:spPr>
          <a:xfrm>
            <a:off x="461639" y="1051322"/>
            <a:ext cx="8229600" cy="3394472"/>
          </a:xfrm>
        </p:spPr>
        <p:txBody>
          <a:bodyPr/>
          <a:lstStyle/>
          <a:p>
            <a:pPr marL="0" indent="0">
              <a:buNone/>
            </a:pPr>
            <a:r>
              <a:rPr lang="en-US" sz="1800" dirty="0">
                <a:solidFill>
                  <a:schemeClr val="bg1"/>
                </a:solidFill>
              </a:rPr>
              <a:t>Step-1 :-  Check Adapters and Ports</a:t>
            </a:r>
          </a:p>
          <a:p>
            <a:pPr marL="0" indent="0">
              <a:buNone/>
            </a:pPr>
            <a:r>
              <a:rPr lang="en-US" sz="1800" dirty="0">
                <a:solidFill>
                  <a:schemeClr val="bg1"/>
                </a:solidFill>
              </a:rPr>
              <a:t>Step-2 :-  Check Physical Connectivity like wires, router &amp; switch</a:t>
            </a:r>
          </a:p>
          <a:p>
            <a:pPr marL="0" indent="0">
              <a:buNone/>
            </a:pPr>
            <a:r>
              <a:rPr lang="en-US" sz="1800" dirty="0">
                <a:solidFill>
                  <a:schemeClr val="bg1"/>
                </a:solidFill>
              </a:rPr>
              <a:t>Step-3 :-  Restart your Network devices and System</a:t>
            </a:r>
          </a:p>
          <a:p>
            <a:pPr marL="0" indent="0">
              <a:buNone/>
            </a:pPr>
            <a:r>
              <a:rPr lang="en-US" sz="1800" dirty="0">
                <a:solidFill>
                  <a:schemeClr val="bg1"/>
                </a:solidFill>
              </a:rPr>
              <a:t>Step-4 :-  Try to Check Default in Cable Line</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IN" sz="1800" dirty="0"/>
          </a:p>
        </p:txBody>
      </p:sp>
      <p:sp>
        <p:nvSpPr>
          <p:cNvPr id="4" name="Title 1"/>
          <p:cNvSpPr txBox="1">
            <a:spLocks/>
          </p:cNvSpPr>
          <p:nvPr/>
        </p:nvSpPr>
        <p:spPr bwMode="auto">
          <a:xfrm>
            <a:off x="623656" y="2499121"/>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4000" kern="0" dirty="0">
                <a:solidFill>
                  <a:srgbClr val="00B050"/>
                </a:solidFill>
                <a:latin typeface="Bahnschrift SemiBold" panose="020B0502040204020203" pitchFamily="34" charset="0"/>
              </a:rPr>
              <a:t>#4 IP Conflict</a:t>
            </a:r>
            <a:endParaRPr lang="en-IN" sz="4000" kern="0" dirty="0">
              <a:solidFill>
                <a:srgbClr val="00B050"/>
              </a:solidFill>
              <a:latin typeface="Bahnschrift SemiBold" panose="020B0502040204020203" pitchFamily="34" charset="0"/>
            </a:endParaRPr>
          </a:p>
        </p:txBody>
      </p:sp>
      <p:sp>
        <p:nvSpPr>
          <p:cNvPr id="5" name="Content Placeholder 2"/>
          <p:cNvSpPr txBox="1">
            <a:spLocks/>
          </p:cNvSpPr>
          <p:nvPr/>
        </p:nvSpPr>
        <p:spPr bwMode="auto">
          <a:xfrm>
            <a:off x="619217" y="3642122"/>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a:solidFill>
                  <a:schemeClr val="bg1"/>
                </a:solidFill>
              </a:rPr>
              <a:t>Step-1 :-  Check with Ping in another Device after Shutdown</a:t>
            </a:r>
          </a:p>
          <a:p>
            <a:pPr marL="0" indent="0">
              <a:buFontTx/>
              <a:buNone/>
            </a:pPr>
            <a:r>
              <a:rPr lang="en-US" sz="1800" kern="0" dirty="0">
                <a:solidFill>
                  <a:schemeClr val="bg1"/>
                </a:solidFill>
              </a:rPr>
              <a:t>Step-2 :-  If it is Pinging Change your IP</a:t>
            </a:r>
          </a:p>
          <a:p>
            <a:pPr marL="0" indent="0">
              <a:buFontTx/>
              <a:buNone/>
            </a:pPr>
            <a:r>
              <a:rPr lang="en-US" sz="1800" kern="0" dirty="0">
                <a:solidFill>
                  <a:schemeClr val="bg1"/>
                </a:solidFill>
              </a:rPr>
              <a:t>Step-3 :-  Goto ncpa.cpl and select adapter and ipv4 or ipv6</a:t>
            </a:r>
          </a:p>
          <a:p>
            <a:pPr marL="0" indent="0">
              <a:buFontTx/>
              <a:buNone/>
            </a:pPr>
            <a:r>
              <a:rPr lang="en-US" sz="1800" kern="0" dirty="0">
                <a:solidFill>
                  <a:schemeClr val="bg1"/>
                </a:solidFill>
              </a:rPr>
              <a:t>Step-4 :-  Now give a new Unique Supported Static IP </a:t>
            </a: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US" sz="1800" kern="0" dirty="0">
              <a:solidFill>
                <a:schemeClr val="bg1"/>
              </a:solidFill>
            </a:endParaRPr>
          </a:p>
          <a:p>
            <a:pPr marL="0" indent="0">
              <a:buFontTx/>
              <a:buNone/>
            </a:pPr>
            <a:endParaRPr lang="en-IN" sz="1800" kern="0" dirty="0"/>
          </a:p>
        </p:txBody>
      </p:sp>
    </p:spTree>
    <p:extLst>
      <p:ext uri="{BB962C8B-B14F-4D97-AF65-F5344CB8AC3E}">
        <p14:creationId xmlns:p14="http://schemas.microsoft.com/office/powerpoint/2010/main" val="3975761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57250"/>
          </a:xfrm>
        </p:spPr>
        <p:txBody>
          <a:bodyPr/>
          <a:lstStyle/>
          <a:p>
            <a:r>
              <a:rPr lang="en-US" b="1" dirty="0">
                <a:solidFill>
                  <a:srgbClr val="FFFF00"/>
                </a:solidFill>
                <a:effectLst>
                  <a:outerShdw blurRad="38100" dist="38100" dir="2700000" algn="tl">
                    <a:srgbClr val="000000">
                      <a:alpha val="43137"/>
                    </a:srgbClr>
                  </a:outerShdw>
                </a:effectLst>
                <a:latin typeface="Bahnschrift" panose="020B0502040204020203" pitchFamily="34" charset="0"/>
              </a:rPr>
              <a:t>Abbrevations</a:t>
            </a:r>
            <a:endParaRPr lang="en-IN" b="1" dirty="0">
              <a:solidFill>
                <a:srgbClr val="FFFF00"/>
              </a:solidFill>
              <a:effectLst>
                <a:outerShdw blurRad="38100" dist="38100" dir="2700000" algn="tl">
                  <a:srgbClr val="000000">
                    <a:alpha val="43137"/>
                  </a:srgbClr>
                </a:outerShdw>
              </a:effectLst>
              <a:latin typeface="Bahnschrift" panose="020B0502040204020203" pitchFamily="34" charset="0"/>
            </a:endParaRPr>
          </a:p>
        </p:txBody>
      </p:sp>
      <p:sp>
        <p:nvSpPr>
          <p:cNvPr id="3" name="Content Placeholder 2"/>
          <p:cNvSpPr>
            <a:spLocks noGrp="1"/>
          </p:cNvSpPr>
          <p:nvPr>
            <p:ph idx="1"/>
          </p:nvPr>
        </p:nvSpPr>
        <p:spPr>
          <a:xfrm>
            <a:off x="152400" y="870936"/>
            <a:ext cx="8229600" cy="3394472"/>
          </a:xfrm>
        </p:spPr>
        <p:txBody>
          <a:bodyPr/>
          <a:lstStyle/>
          <a:p>
            <a:r>
              <a:rPr lang="en-IN" sz="1800" dirty="0">
                <a:solidFill>
                  <a:schemeClr val="bg1"/>
                </a:solidFill>
              </a:rPr>
              <a:t>LAN   -  Local Area Network </a:t>
            </a:r>
          </a:p>
          <a:p>
            <a:r>
              <a:rPr lang="en-IN" sz="1800" dirty="0">
                <a:solidFill>
                  <a:schemeClr val="bg1"/>
                </a:solidFill>
              </a:rPr>
              <a:t>MAN  -  Metropolitan Area Network </a:t>
            </a:r>
          </a:p>
          <a:p>
            <a:r>
              <a:rPr lang="en-IN" sz="1800" dirty="0">
                <a:solidFill>
                  <a:schemeClr val="bg1"/>
                </a:solidFill>
              </a:rPr>
              <a:t>WAN  -  Wide Area Network </a:t>
            </a:r>
          </a:p>
          <a:p>
            <a:r>
              <a:rPr lang="en-IN" sz="1800" dirty="0">
                <a:solidFill>
                  <a:schemeClr val="bg1"/>
                </a:solidFill>
              </a:rPr>
              <a:t>PAN  -  Personal Area Network </a:t>
            </a:r>
          </a:p>
          <a:p>
            <a:r>
              <a:rPr lang="en-IN" sz="1800" dirty="0">
                <a:solidFill>
                  <a:schemeClr val="bg1"/>
                </a:solidFill>
              </a:rPr>
              <a:t>NIU  - Network Interface Unit </a:t>
            </a:r>
          </a:p>
          <a:p>
            <a:r>
              <a:rPr lang="en-IN" sz="1800" dirty="0">
                <a:solidFill>
                  <a:schemeClr val="bg1"/>
                </a:solidFill>
              </a:rPr>
              <a:t>NIC  -  Network Interface Card </a:t>
            </a:r>
          </a:p>
          <a:p>
            <a:r>
              <a:rPr lang="en-IN" sz="1800" dirty="0">
                <a:solidFill>
                  <a:schemeClr val="bg1"/>
                </a:solidFill>
              </a:rPr>
              <a:t>MAC  -  Media Access Control </a:t>
            </a:r>
          </a:p>
          <a:p>
            <a:r>
              <a:rPr lang="en-IN" sz="1800" dirty="0">
                <a:solidFill>
                  <a:schemeClr val="bg1"/>
                </a:solidFill>
              </a:rPr>
              <a:t>TCP  -  Transmission Control Protocol </a:t>
            </a:r>
          </a:p>
          <a:p>
            <a:r>
              <a:rPr lang="en-IN" sz="1800" dirty="0">
                <a:solidFill>
                  <a:schemeClr val="bg1"/>
                </a:solidFill>
              </a:rPr>
              <a:t>IP  -  Internet Protocol </a:t>
            </a:r>
          </a:p>
          <a:p>
            <a:r>
              <a:rPr lang="en-IN" sz="1800" dirty="0">
                <a:solidFill>
                  <a:schemeClr val="bg1"/>
                </a:solidFill>
              </a:rPr>
              <a:t>Bps  -  Bits Per Second </a:t>
            </a:r>
          </a:p>
          <a:p>
            <a:r>
              <a:rPr lang="en-IN" sz="1800" dirty="0">
                <a:solidFill>
                  <a:schemeClr val="bg1"/>
                </a:solidFill>
              </a:rPr>
              <a:t>gbps  -  Gigabyte Per Second </a:t>
            </a:r>
          </a:p>
          <a:p>
            <a:r>
              <a:rPr lang="en-IN" sz="1800" dirty="0">
                <a:solidFill>
                  <a:schemeClr val="bg1"/>
                </a:solidFill>
              </a:rPr>
              <a:t>KHz  -  kilohertz</a:t>
            </a:r>
          </a:p>
        </p:txBody>
      </p:sp>
      <p:sp>
        <p:nvSpPr>
          <p:cNvPr id="4" name="Rectangle 3"/>
          <p:cNvSpPr/>
          <p:nvPr/>
        </p:nvSpPr>
        <p:spPr>
          <a:xfrm>
            <a:off x="4419600" y="870935"/>
            <a:ext cx="4572000" cy="3970318"/>
          </a:xfrm>
          <a:prstGeom prst="rect">
            <a:avLst/>
          </a:prstGeom>
        </p:spPr>
        <p:txBody>
          <a:bodyPr>
            <a:spAutoFit/>
          </a:bodyPr>
          <a:lstStyle/>
          <a:p>
            <a:pPr marL="285750" indent="-285750">
              <a:buFont typeface="Arial" panose="020B0604020202020204" pitchFamily="34" charset="0"/>
              <a:buChar char="•"/>
            </a:pPr>
            <a:r>
              <a:rPr lang="en-IN" dirty="0">
                <a:solidFill>
                  <a:schemeClr val="bg1"/>
                </a:solidFill>
              </a:rPr>
              <a:t>E-mail  -  Electronic Mail </a:t>
            </a:r>
          </a:p>
          <a:p>
            <a:pPr marL="285750" indent="-285750">
              <a:buFont typeface="Arial" panose="020B0604020202020204" pitchFamily="34" charset="0"/>
              <a:buChar char="•"/>
            </a:pPr>
            <a:r>
              <a:rPr lang="en-IN" dirty="0">
                <a:solidFill>
                  <a:schemeClr val="bg1"/>
                </a:solidFill>
              </a:rPr>
              <a:t>HTML  -  Hyper Text Markup Language</a:t>
            </a:r>
          </a:p>
          <a:p>
            <a:pPr marL="285750" indent="-285750">
              <a:buFont typeface="Arial" panose="020B0604020202020204" pitchFamily="34" charset="0"/>
              <a:buChar char="•"/>
            </a:pPr>
            <a:r>
              <a:rPr lang="en-IN" dirty="0">
                <a:solidFill>
                  <a:schemeClr val="bg1"/>
                </a:solidFill>
              </a:rPr>
              <a:t>STP  -  Shielded Twisted pair </a:t>
            </a:r>
          </a:p>
          <a:p>
            <a:pPr marL="285750" indent="-285750">
              <a:buFont typeface="Arial" panose="020B0604020202020204" pitchFamily="34" charset="0"/>
              <a:buChar char="•"/>
            </a:pPr>
            <a:r>
              <a:rPr lang="en-IN" dirty="0">
                <a:solidFill>
                  <a:schemeClr val="bg1"/>
                </a:solidFill>
              </a:rPr>
              <a:t>UTP  -  Unshielded Twisted pair </a:t>
            </a:r>
          </a:p>
          <a:p>
            <a:pPr marL="285750" indent="-285750">
              <a:buFont typeface="Arial" panose="020B0604020202020204" pitchFamily="34" charset="0"/>
              <a:buChar char="•"/>
            </a:pPr>
            <a:r>
              <a:rPr lang="en-IN" dirty="0">
                <a:solidFill>
                  <a:schemeClr val="bg1"/>
                </a:solidFill>
              </a:rPr>
              <a:t>URL  -  Uniform Resource Locator </a:t>
            </a:r>
          </a:p>
          <a:p>
            <a:pPr marL="285750" indent="-285750">
              <a:buFont typeface="Arial" panose="020B0604020202020204" pitchFamily="34" charset="0"/>
              <a:buChar char="•"/>
            </a:pPr>
            <a:r>
              <a:rPr lang="en-IN" dirty="0">
                <a:solidFill>
                  <a:schemeClr val="bg1"/>
                </a:solidFill>
              </a:rPr>
              <a:t>WWW   -  World Wide Web </a:t>
            </a:r>
          </a:p>
          <a:p>
            <a:pPr marL="285750" indent="-285750">
              <a:buFont typeface="Arial" panose="020B0604020202020204" pitchFamily="34" charset="0"/>
              <a:buChar char="•"/>
            </a:pPr>
            <a:r>
              <a:rPr lang="en-IN" dirty="0">
                <a:solidFill>
                  <a:schemeClr val="bg1"/>
                </a:solidFill>
              </a:rPr>
              <a:t>ISP  -  Internet Service Provider </a:t>
            </a:r>
          </a:p>
          <a:p>
            <a:pPr marL="285750" indent="-285750">
              <a:buFont typeface="Arial" panose="020B0604020202020204" pitchFamily="34" charset="0"/>
              <a:buChar char="•"/>
            </a:pPr>
            <a:r>
              <a:rPr lang="en-IN" dirty="0">
                <a:solidFill>
                  <a:schemeClr val="bg1"/>
                </a:solidFill>
              </a:rPr>
              <a:t>HTTP  -  Hyper Text Transfer Protocol </a:t>
            </a:r>
          </a:p>
          <a:p>
            <a:pPr marL="285750" indent="-285750">
              <a:buFont typeface="Arial" panose="020B0604020202020204" pitchFamily="34" charset="0"/>
              <a:buChar char="•"/>
            </a:pPr>
            <a:r>
              <a:rPr lang="en-IN" dirty="0">
                <a:solidFill>
                  <a:schemeClr val="bg1"/>
                </a:solidFill>
              </a:rPr>
              <a:t>PPP  -  Point to Point Protocol </a:t>
            </a:r>
          </a:p>
          <a:p>
            <a:pPr marL="285750" indent="-285750">
              <a:buFont typeface="Arial" panose="020B0604020202020204" pitchFamily="34" charset="0"/>
              <a:buChar char="•"/>
            </a:pPr>
            <a:r>
              <a:rPr lang="en-IN" dirty="0">
                <a:solidFill>
                  <a:schemeClr val="bg1"/>
                </a:solidFill>
              </a:rPr>
              <a:t>TCP  -  Transmission Control Protocol </a:t>
            </a:r>
          </a:p>
          <a:p>
            <a:pPr marL="285750" indent="-285750">
              <a:buFont typeface="Arial" panose="020B0604020202020204" pitchFamily="34" charset="0"/>
              <a:buChar char="•"/>
            </a:pPr>
            <a:r>
              <a:rPr lang="en-IN" dirty="0">
                <a:solidFill>
                  <a:schemeClr val="bg1"/>
                </a:solidFill>
              </a:rPr>
              <a:t>NTP  -  Network Time Protocol</a:t>
            </a:r>
          </a:p>
          <a:p>
            <a:pPr marL="285750" indent="-285750">
              <a:buFont typeface="Arial" panose="020B0604020202020204" pitchFamily="34" charset="0"/>
              <a:buChar char="•"/>
            </a:pPr>
            <a:r>
              <a:rPr lang="en-IN" dirty="0">
                <a:solidFill>
                  <a:schemeClr val="bg1"/>
                </a:solidFill>
              </a:rPr>
              <a:t>SMTP  -  Simple Mail Transfer Protocol</a:t>
            </a:r>
          </a:p>
          <a:p>
            <a:pPr marL="285750" indent="-285750">
              <a:buFont typeface="Arial" panose="020B0604020202020204" pitchFamily="34" charset="0"/>
              <a:buChar char="•"/>
            </a:pPr>
            <a:r>
              <a:rPr lang="en-IN" dirty="0">
                <a:solidFill>
                  <a:schemeClr val="bg1"/>
                </a:solidFill>
              </a:rPr>
              <a:t>POP  -  Post Office Protocol </a:t>
            </a:r>
          </a:p>
          <a:p>
            <a:pPr marL="285750" indent="-285750">
              <a:buFont typeface="Arial" panose="020B0604020202020204" pitchFamily="34" charset="0"/>
              <a:buChar char="•"/>
            </a:pPr>
            <a:r>
              <a:rPr lang="en-IN" dirty="0">
                <a:solidFill>
                  <a:schemeClr val="bg1"/>
                </a:solidFill>
              </a:rPr>
              <a:t>IMAP  -  Internet Mail Access Protocol </a:t>
            </a:r>
          </a:p>
        </p:txBody>
      </p:sp>
    </p:spTree>
    <p:extLst>
      <p:ext uri="{BB962C8B-B14F-4D97-AF65-F5344CB8AC3E}">
        <p14:creationId xmlns:p14="http://schemas.microsoft.com/office/powerpoint/2010/main" val="18052677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63773"/>
            <a:ext cx="8229600" cy="3394472"/>
          </a:xfrm>
        </p:spPr>
        <p:txBody>
          <a:bodyPr/>
          <a:lstStyle/>
          <a:p>
            <a:r>
              <a:rPr lang="en-IN" sz="1800" dirty="0">
                <a:solidFill>
                  <a:schemeClr val="bg1"/>
                </a:solidFill>
              </a:rPr>
              <a:t>Telnet  -  Terminal Network </a:t>
            </a:r>
          </a:p>
          <a:p>
            <a:r>
              <a:rPr lang="en-IN" sz="1800" dirty="0">
                <a:solidFill>
                  <a:schemeClr val="bg1"/>
                </a:solidFill>
              </a:rPr>
              <a:t>VoIP  -  Voice over Internet Protocol </a:t>
            </a:r>
          </a:p>
          <a:p>
            <a:r>
              <a:rPr lang="en-IN" sz="1800" dirty="0">
                <a:solidFill>
                  <a:schemeClr val="bg1"/>
                </a:solidFill>
              </a:rPr>
              <a:t>SIP  -  Session Initiation Protocol </a:t>
            </a:r>
          </a:p>
          <a:p>
            <a:r>
              <a:rPr lang="en-IN" sz="1800" dirty="0">
                <a:solidFill>
                  <a:schemeClr val="bg1"/>
                </a:solidFill>
              </a:rPr>
              <a:t>Wi-Fi  -  Wireless Fidelity </a:t>
            </a:r>
          </a:p>
          <a:p>
            <a:r>
              <a:rPr lang="en-IN" sz="1800" dirty="0">
                <a:solidFill>
                  <a:schemeClr val="bg1"/>
                </a:solidFill>
              </a:rPr>
              <a:t>GSM  -  Global system for mobile comm</a:t>
            </a:r>
          </a:p>
          <a:p>
            <a:r>
              <a:rPr lang="en-IN" sz="1800" dirty="0">
                <a:solidFill>
                  <a:schemeClr val="bg1"/>
                </a:solidFill>
              </a:rPr>
              <a:t>GPRS  -  General Packet Radio Service </a:t>
            </a:r>
          </a:p>
          <a:p>
            <a:r>
              <a:rPr lang="en-IN" sz="1800" dirty="0">
                <a:solidFill>
                  <a:schemeClr val="bg1"/>
                </a:solidFill>
              </a:rPr>
              <a:t>CDMA  -  Code Division Multiple Access</a:t>
            </a:r>
          </a:p>
          <a:p>
            <a:r>
              <a:rPr lang="en-IN" sz="1800" dirty="0">
                <a:solidFill>
                  <a:schemeClr val="bg1"/>
                </a:solidFill>
              </a:rPr>
              <a:t>WLL  -  Wireless in Local Loop </a:t>
            </a:r>
          </a:p>
          <a:p>
            <a:r>
              <a:rPr lang="en-IN" sz="1800" dirty="0">
                <a:solidFill>
                  <a:schemeClr val="bg1"/>
                </a:solidFill>
              </a:rPr>
              <a:t>3G  -  Third Generation </a:t>
            </a:r>
          </a:p>
          <a:p>
            <a:r>
              <a:rPr lang="en-IN" sz="1800" dirty="0">
                <a:solidFill>
                  <a:schemeClr val="bg1"/>
                </a:solidFill>
              </a:rPr>
              <a:t>IRC  -  Internet Relay Chat </a:t>
            </a:r>
          </a:p>
          <a:p>
            <a:r>
              <a:rPr lang="en-IN" sz="1800" dirty="0">
                <a:solidFill>
                  <a:schemeClr val="bg1"/>
                </a:solidFill>
              </a:rPr>
              <a:t>SMS  -  Short Message Service </a:t>
            </a:r>
          </a:p>
          <a:p>
            <a:r>
              <a:rPr lang="en-IN" sz="1800" dirty="0">
                <a:solidFill>
                  <a:schemeClr val="bg1"/>
                </a:solidFill>
              </a:rPr>
              <a:t>TDMA  -  Time Division Multiple Access </a:t>
            </a:r>
          </a:p>
          <a:p>
            <a:r>
              <a:rPr lang="en-IN" sz="1800" dirty="0">
                <a:solidFill>
                  <a:schemeClr val="bg1"/>
                </a:solidFill>
              </a:rPr>
              <a:t>UMTS  -  Universal Mobile Telephone System </a:t>
            </a:r>
          </a:p>
        </p:txBody>
      </p:sp>
      <p:sp>
        <p:nvSpPr>
          <p:cNvPr id="4" name="Rectangle 3"/>
          <p:cNvSpPr/>
          <p:nvPr/>
        </p:nvSpPr>
        <p:spPr>
          <a:xfrm>
            <a:off x="4724400" y="285750"/>
            <a:ext cx="4953000" cy="3693319"/>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NFS  -  Network File System </a:t>
            </a:r>
          </a:p>
          <a:p>
            <a:pPr marL="285750" indent="-285750">
              <a:buFont typeface="Arial" panose="020B0604020202020204" pitchFamily="34" charset="0"/>
              <a:buChar char="•"/>
            </a:pPr>
            <a:r>
              <a:rPr lang="en-IN" dirty="0">
                <a:solidFill>
                  <a:schemeClr val="bg1"/>
                </a:solidFill>
              </a:rPr>
              <a:t>RJ-45  -  Registered Jack-45 </a:t>
            </a:r>
          </a:p>
          <a:p>
            <a:pPr marL="285750" indent="-285750">
              <a:buFont typeface="Arial" panose="020B0604020202020204" pitchFamily="34" charset="0"/>
              <a:buChar char="•"/>
            </a:pPr>
            <a:r>
              <a:rPr lang="en-IN" dirty="0">
                <a:solidFill>
                  <a:schemeClr val="bg1"/>
                </a:solidFill>
              </a:rPr>
              <a:t>CD  -  Carrier Detect </a:t>
            </a:r>
          </a:p>
          <a:p>
            <a:pPr marL="285750" indent="-285750">
              <a:buFont typeface="Arial" panose="020B0604020202020204" pitchFamily="34" charset="0"/>
              <a:buChar char="•"/>
            </a:pPr>
            <a:r>
              <a:rPr lang="en-IN" dirty="0">
                <a:solidFill>
                  <a:schemeClr val="bg1"/>
                </a:solidFill>
              </a:rPr>
              <a:t>CTS  -  Clear – to-Send </a:t>
            </a:r>
          </a:p>
          <a:p>
            <a:pPr marL="285750" indent="-285750">
              <a:buFont typeface="Arial" panose="020B0604020202020204" pitchFamily="34" charset="0"/>
              <a:buChar char="•"/>
            </a:pPr>
            <a:r>
              <a:rPr lang="en-IN" dirty="0">
                <a:solidFill>
                  <a:schemeClr val="bg1"/>
                </a:solidFill>
              </a:rPr>
              <a:t>DTE  -  Data Terminal Equipment </a:t>
            </a:r>
          </a:p>
          <a:p>
            <a:pPr marL="285750" indent="-285750">
              <a:buFont typeface="Arial" panose="020B0604020202020204" pitchFamily="34" charset="0"/>
              <a:buChar char="•"/>
            </a:pPr>
            <a:r>
              <a:rPr lang="en-IN" dirty="0">
                <a:solidFill>
                  <a:schemeClr val="bg1"/>
                </a:solidFill>
              </a:rPr>
              <a:t>DCE  -  Data Communication Equipment </a:t>
            </a:r>
          </a:p>
          <a:p>
            <a:pPr marL="285750" indent="-285750">
              <a:buFont typeface="Arial" panose="020B0604020202020204" pitchFamily="34" charset="0"/>
              <a:buChar char="•"/>
            </a:pPr>
            <a:r>
              <a:rPr lang="en-IN" dirty="0">
                <a:solidFill>
                  <a:schemeClr val="bg1"/>
                </a:solidFill>
              </a:rPr>
              <a:t>DTR  -  Data Terminal Ready </a:t>
            </a:r>
          </a:p>
          <a:p>
            <a:pPr marL="285750" indent="-285750">
              <a:buFont typeface="Arial" panose="020B0604020202020204" pitchFamily="34" charset="0"/>
              <a:buChar char="•"/>
            </a:pPr>
            <a:r>
              <a:rPr lang="en-IN" dirty="0">
                <a:solidFill>
                  <a:schemeClr val="bg1"/>
                </a:solidFill>
              </a:rPr>
              <a:t>FAT  -  File Allocation Table </a:t>
            </a:r>
          </a:p>
          <a:p>
            <a:pPr marL="285750" indent="-285750">
              <a:buFont typeface="Arial" panose="020B0604020202020204" pitchFamily="34" charset="0"/>
              <a:buChar char="•"/>
            </a:pPr>
            <a:r>
              <a:rPr lang="en-IN" dirty="0">
                <a:solidFill>
                  <a:schemeClr val="bg1"/>
                </a:solidFill>
              </a:rPr>
              <a:t>DNS  -  Domain Name System </a:t>
            </a:r>
          </a:p>
          <a:p>
            <a:pPr marL="285750" indent="-285750">
              <a:buFont typeface="Arial" panose="020B0604020202020204" pitchFamily="34" charset="0"/>
              <a:buChar char="•"/>
            </a:pPr>
            <a:r>
              <a:rPr lang="en-IN" dirty="0">
                <a:solidFill>
                  <a:schemeClr val="bg1"/>
                </a:solidFill>
              </a:rPr>
              <a:t>PING  -  Packet InterNet Groper </a:t>
            </a:r>
          </a:p>
          <a:p>
            <a:pPr marL="285750" indent="-285750">
              <a:buFont typeface="Arial" panose="020B0604020202020204" pitchFamily="34" charset="0"/>
              <a:buChar char="•"/>
            </a:pPr>
            <a:r>
              <a:rPr lang="en-IN" dirty="0">
                <a:solidFill>
                  <a:schemeClr val="bg1"/>
                </a:solidFill>
              </a:rPr>
              <a:t>W3C  -  World Wide Web Consortium </a:t>
            </a:r>
          </a:p>
          <a:p>
            <a:pPr marL="285750" indent="-285750">
              <a:buFont typeface="Arial" panose="020B0604020202020204" pitchFamily="34" charset="0"/>
              <a:buChar char="•"/>
            </a:pPr>
            <a:r>
              <a:rPr lang="en-US" dirty="0">
                <a:solidFill>
                  <a:schemeClr val="bg1"/>
                </a:solidFill>
              </a:rPr>
              <a:t>ARP </a:t>
            </a:r>
            <a:r>
              <a:rPr lang="en-IN" dirty="0">
                <a:solidFill>
                  <a:schemeClr val="bg1"/>
                </a:solidFill>
              </a:rPr>
              <a:t> -  </a:t>
            </a:r>
            <a:r>
              <a:rPr lang="en-US" dirty="0">
                <a:solidFill>
                  <a:schemeClr val="bg1"/>
                </a:solidFill>
              </a:rPr>
              <a:t>Address Reolution Protocol</a:t>
            </a:r>
          </a:p>
          <a:p>
            <a:pPr marL="285750" indent="-285750">
              <a:buFont typeface="Arial" panose="020B0604020202020204" pitchFamily="34" charset="0"/>
              <a:buChar char="•"/>
            </a:pPr>
            <a:r>
              <a:rPr lang="en-US" dirty="0">
                <a:solidFill>
                  <a:schemeClr val="bg1"/>
                </a:solidFill>
              </a:rPr>
              <a:t>RARP </a:t>
            </a:r>
            <a:r>
              <a:rPr lang="en-IN" dirty="0">
                <a:solidFill>
                  <a:schemeClr val="bg1"/>
                </a:solidFill>
              </a:rPr>
              <a:t> -  </a:t>
            </a:r>
            <a:r>
              <a:rPr lang="en-US" dirty="0">
                <a:solidFill>
                  <a:schemeClr val="bg1"/>
                </a:solidFill>
              </a:rPr>
              <a:t>Rev. Address Reolution Prot.</a:t>
            </a:r>
            <a:endParaRPr lang="en-IN" dirty="0">
              <a:solidFill>
                <a:schemeClr val="bg1"/>
              </a:solidFill>
            </a:endParaRPr>
          </a:p>
        </p:txBody>
      </p:sp>
    </p:spTree>
    <p:extLst>
      <p:ext uri="{BB962C8B-B14F-4D97-AF65-F5344CB8AC3E}">
        <p14:creationId xmlns:p14="http://schemas.microsoft.com/office/powerpoint/2010/main" val="30890443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sz="4800" b="1" dirty="0">
                <a:solidFill>
                  <a:srgbClr val="00B0F0"/>
                </a:solidFill>
                <a:effectLst>
                  <a:outerShdw blurRad="38100" dist="38100" dir="2700000" algn="tl">
                    <a:srgbClr val="000000">
                      <a:alpha val="43137"/>
                    </a:srgbClr>
                  </a:outerShdw>
                </a:effectLst>
                <a:latin typeface="Bahnschrift SemiBold" panose="020B0502040204020203" pitchFamily="34" charset="0"/>
              </a:rPr>
              <a:t>RUN Commands</a:t>
            </a:r>
            <a:endParaRPr lang="en-IN" sz="4800" b="1" dirty="0">
              <a:solidFill>
                <a:srgbClr val="00B0F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Content Placeholder 2"/>
          <p:cNvSpPr>
            <a:spLocks noGrp="1"/>
          </p:cNvSpPr>
          <p:nvPr>
            <p:ph idx="1"/>
          </p:nvPr>
        </p:nvSpPr>
        <p:spPr>
          <a:xfrm>
            <a:off x="457200" y="1352550"/>
            <a:ext cx="8229600" cy="3394472"/>
          </a:xfrm>
        </p:spPr>
        <p:txBody>
          <a:bodyPr/>
          <a:lstStyle/>
          <a:p>
            <a:r>
              <a:rPr lang="en-US" sz="2000" dirty="0">
                <a:solidFill>
                  <a:schemeClr val="bg1"/>
                </a:solidFill>
              </a:rPr>
              <a:t>Ncpa.cpl   -   For Network Adapters</a:t>
            </a:r>
          </a:p>
          <a:p>
            <a:r>
              <a:rPr lang="en-US" sz="2000" dirty="0">
                <a:solidFill>
                  <a:schemeClr val="bg1"/>
                </a:solidFill>
              </a:rPr>
              <a:t>Firewall.cpl   -  For Windows Firewall Settings</a:t>
            </a:r>
          </a:p>
          <a:p>
            <a:r>
              <a:rPr lang="en-US" sz="2000" dirty="0">
                <a:solidFill>
                  <a:schemeClr val="bg1"/>
                </a:solidFill>
              </a:rPr>
              <a:t>Services.cpl   -   For Getting Windows Sercices</a:t>
            </a:r>
          </a:p>
          <a:p>
            <a:r>
              <a:rPr lang="en-US" sz="2000" dirty="0">
                <a:solidFill>
                  <a:schemeClr val="bg1"/>
                </a:solidFill>
              </a:rPr>
              <a:t>Devmgmt.msc   -   For Device Management Settings</a:t>
            </a:r>
          </a:p>
          <a:p>
            <a:r>
              <a:rPr lang="en-US" sz="2000" dirty="0">
                <a:solidFill>
                  <a:schemeClr val="bg1"/>
                </a:solidFill>
              </a:rPr>
              <a:t>Mstsc   -    For Remote Desktop Connection</a:t>
            </a:r>
          </a:p>
          <a:p>
            <a:r>
              <a:rPr lang="en-US" sz="2000" dirty="0">
                <a:solidFill>
                  <a:schemeClr val="bg1"/>
                </a:solidFill>
              </a:rPr>
              <a:t>Msra   -  For Windows Remote Assistance</a:t>
            </a:r>
          </a:p>
          <a:p>
            <a:r>
              <a:rPr lang="en-IN" sz="2000" dirty="0">
                <a:solidFill>
                  <a:schemeClr val="bg1"/>
                </a:solidFill>
              </a:rPr>
              <a:t>gpedit.msc   -   For Windows Policies Settings</a:t>
            </a:r>
          </a:p>
          <a:p>
            <a:endParaRPr lang="en-IN" sz="2000" dirty="0">
              <a:solidFill>
                <a:schemeClr val="bg1"/>
              </a:solidFill>
            </a:endParaRPr>
          </a:p>
          <a:p>
            <a:endParaRPr lang="en-US" sz="2000" dirty="0">
              <a:solidFill>
                <a:schemeClr val="bg1"/>
              </a:solidFill>
            </a:endParaRPr>
          </a:p>
          <a:p>
            <a:endParaRPr lang="en-IN" dirty="0"/>
          </a:p>
        </p:txBody>
      </p:sp>
    </p:spTree>
    <p:extLst>
      <p:ext uri="{BB962C8B-B14F-4D97-AF65-F5344CB8AC3E}">
        <p14:creationId xmlns:p14="http://schemas.microsoft.com/office/powerpoint/2010/main" val="11419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C</a:t>
            </a:r>
            <a:r>
              <a:rPr sz="4000" spc="-4" dirty="0">
                <a:solidFill>
                  <a:schemeClr val="bg1"/>
                </a:solidFill>
                <a:latin typeface="Hobo Std" pitchFamily="34" charset="0"/>
              </a:rPr>
              <a:t>AN</a:t>
            </a:r>
          </a:p>
        </p:txBody>
      </p:sp>
      <p:sp>
        <p:nvSpPr>
          <p:cNvPr id="3" name="object 3"/>
          <p:cNvSpPr txBox="1"/>
          <p:nvPr/>
        </p:nvSpPr>
        <p:spPr>
          <a:xfrm>
            <a:off x="468297" y="1733550"/>
            <a:ext cx="3276600" cy="226744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dirty="0">
                <a:solidFill>
                  <a:srgbClr val="FFFFFF"/>
                </a:solidFill>
                <a:latin typeface="Times New Roman"/>
                <a:cs typeface="Times New Roman"/>
              </a:rPr>
              <a:t>Speed</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Reliability</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Campus Interconnection</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Better for Every Consumer</a:t>
            </a:r>
          </a:p>
          <a:p>
            <a:pPr marL="295275" indent="-285750">
              <a:spcBef>
                <a:spcPts val="821"/>
              </a:spcBef>
              <a:buFont typeface="Wingdings" panose="05000000000000000000" pitchFamily="2" charset="2"/>
              <a:buChar char="q"/>
              <a:tabLst>
                <a:tab pos="266700" algn="l"/>
              </a:tabLst>
            </a:pPr>
            <a:endParaRPr lang="en-US" dirty="0">
              <a:solidFill>
                <a:srgbClr val="FFFFFF"/>
              </a:solidFill>
              <a:latin typeface="Times New Roman"/>
              <a:cs typeface="Times New Roman"/>
            </a:endParaRPr>
          </a:p>
          <a:p>
            <a:pPr marL="9525">
              <a:spcBef>
                <a:spcPts val="746"/>
              </a:spcBef>
              <a:tabLst>
                <a:tab pos="266700" algn="l"/>
              </a:tabLst>
            </a:pP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56" y="1152249"/>
            <a:ext cx="4297980" cy="2416420"/>
          </a:xfrm>
          <a:prstGeom prst="rect">
            <a:avLst/>
          </a:prstGeom>
        </p:spPr>
      </p:pic>
    </p:spTree>
    <p:extLst>
      <p:ext uri="{BB962C8B-B14F-4D97-AF65-F5344CB8AC3E}">
        <p14:creationId xmlns:p14="http://schemas.microsoft.com/office/powerpoint/2010/main" val="331555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2" y="353810"/>
            <a:ext cx="5664041" cy="502061"/>
          </a:xfrm>
          <a:prstGeom prst="rect">
            <a:avLst/>
          </a:prstGeom>
        </p:spPr>
        <p:txBody>
          <a:bodyPr vert="horz" wrap="square" lIns="0" tIns="9525" rIns="0" bIns="0" rtlCol="0">
            <a:spAutoFit/>
          </a:bodyPr>
          <a:lstStyle/>
          <a:p>
            <a:pPr marL="9525">
              <a:spcBef>
                <a:spcPts val="75"/>
              </a:spcBef>
            </a:pPr>
            <a:r>
              <a:rPr lang="en-US" sz="3200" spc="-4" dirty="0">
                <a:solidFill>
                  <a:schemeClr val="bg1"/>
                </a:solidFill>
                <a:latin typeface="Hobo Std" pitchFamily="34" charset="0"/>
              </a:rPr>
              <a:t>Storage </a:t>
            </a:r>
            <a:r>
              <a:rPr sz="3200" spc="-4" dirty="0">
                <a:solidFill>
                  <a:schemeClr val="bg1"/>
                </a:solidFill>
                <a:latin typeface="Hobo Std" pitchFamily="34" charset="0"/>
              </a:rPr>
              <a:t>Area Network</a:t>
            </a:r>
            <a:r>
              <a:rPr sz="3200" spc="-15"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S</a:t>
            </a:r>
            <a:r>
              <a:rPr sz="3200" spc="-8" dirty="0">
                <a:solidFill>
                  <a:srgbClr val="FFC000"/>
                </a:solidFill>
                <a:latin typeface="Hobo Std" pitchFamily="34" charset="0"/>
              </a:rPr>
              <a:t>AN)</a:t>
            </a:r>
          </a:p>
        </p:txBody>
      </p:sp>
      <p:sp>
        <p:nvSpPr>
          <p:cNvPr id="4" name="Rectangle 3"/>
          <p:cNvSpPr/>
          <p:nvPr/>
        </p:nvSpPr>
        <p:spPr>
          <a:xfrm>
            <a:off x="312938" y="1123950"/>
            <a:ext cx="6019800" cy="3416320"/>
          </a:xfrm>
          <a:prstGeom prst="rect">
            <a:avLst/>
          </a:prstGeom>
        </p:spPr>
        <p:txBody>
          <a:bodyPr wrap="square">
            <a:spAutoFit/>
          </a:bodyPr>
          <a:lstStyle/>
          <a:p>
            <a:pPr marL="285750" indent="-285750">
              <a:buFont typeface="Wingdings" panose="05000000000000000000" pitchFamily="2" charset="2"/>
              <a:buChar char="q"/>
            </a:pPr>
            <a:r>
              <a:rPr lang="en-IN" dirty="0">
                <a:solidFill>
                  <a:schemeClr val="bg1"/>
                </a:solidFill>
              </a:rPr>
              <a:t>A Storage Area Network (SAN) is a specialized, high-speed network that provides block-level network access to storage. SANs are typically composed of hosts, switches, storage elements, and storage devices that are interconnected using a variety of technologies, topologies, and protocols.</a:t>
            </a: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r>
              <a:rPr lang="en-IN" dirty="0">
                <a:solidFill>
                  <a:schemeClr val="bg1"/>
                </a:solidFill>
              </a:rPr>
              <a:t>This enables each server to access shared</a:t>
            </a:r>
            <a:r>
              <a:rPr lang="en-IN" u="sng" dirty="0">
                <a:solidFill>
                  <a:schemeClr val="bg1"/>
                </a:solidFill>
              </a:rPr>
              <a:t> </a:t>
            </a:r>
            <a:r>
              <a:rPr lang="en-IN" dirty="0">
                <a:solidFill>
                  <a:schemeClr val="bg1"/>
                </a:solidFill>
              </a:rPr>
              <a:t>storage as if it were a drive directly attached to the server. When a host wants to access a storage device on the SAN, it sends out a block-based access request for the storage device.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250" b="100000" l="4235" r="100000"/>
                    </a14:imgEffect>
                  </a14:imgLayer>
                </a14:imgProps>
              </a:ext>
              <a:ext uri="{28A0092B-C50C-407E-A947-70E740481C1C}">
                <a14:useLocalDpi xmlns:a14="http://schemas.microsoft.com/office/drawing/2010/main" val="0"/>
              </a:ext>
            </a:extLst>
          </a:blip>
          <a:stretch>
            <a:fillRect/>
          </a:stretch>
        </p:blipFill>
        <p:spPr>
          <a:xfrm>
            <a:off x="6332738" y="742950"/>
            <a:ext cx="2498324" cy="3276600"/>
          </a:xfrm>
          <a:prstGeom prst="rect">
            <a:avLst/>
          </a:prstGeom>
        </p:spPr>
      </p:pic>
    </p:spTree>
    <p:extLst>
      <p:ext uri="{BB962C8B-B14F-4D97-AF65-F5344CB8AC3E}">
        <p14:creationId xmlns:p14="http://schemas.microsoft.com/office/powerpoint/2010/main" val="223683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19" dirty="0">
                <a:solidFill>
                  <a:schemeClr val="bg1"/>
                </a:solidFill>
                <a:latin typeface="Hobo Std" pitchFamily="34" charset="0"/>
              </a:rPr>
              <a:t>S</a:t>
            </a:r>
            <a:r>
              <a:rPr sz="4000" spc="-4" dirty="0">
                <a:solidFill>
                  <a:schemeClr val="bg1"/>
                </a:solidFill>
                <a:latin typeface="Hobo Std" pitchFamily="34" charset="0"/>
              </a:rPr>
              <a:t>AN</a:t>
            </a:r>
          </a:p>
        </p:txBody>
      </p:sp>
      <p:sp>
        <p:nvSpPr>
          <p:cNvPr id="3" name="object 3"/>
          <p:cNvSpPr txBox="1"/>
          <p:nvPr/>
        </p:nvSpPr>
        <p:spPr>
          <a:xfrm>
            <a:off x="468297" y="1733550"/>
            <a:ext cx="3276600" cy="2924038"/>
          </a:xfrm>
          <a:prstGeom prst="rect">
            <a:avLst/>
          </a:prstGeom>
        </p:spPr>
        <p:txBody>
          <a:bodyPr vert="horz" wrap="square" lIns="0" tIns="104299" rIns="0" bIns="0" rtlCol="0">
            <a:spAutoFit/>
          </a:bodyPr>
          <a:lstStyle/>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Low Expense</a:t>
            </a:r>
            <a:endParaRPr lang="en-US" dirty="0">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IN" dirty="0">
                <a:solidFill>
                  <a:schemeClr val="bg1"/>
                </a:solidFill>
              </a:rPr>
              <a:t>fault tolerance</a:t>
            </a:r>
            <a:endParaRPr lang="en-US" dirty="0">
              <a:solidFill>
                <a:schemeClr val="bg1"/>
              </a:solidFill>
              <a:latin typeface="Times New Roman"/>
              <a:cs typeface="Times New Roman"/>
            </a:endParaRP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Disk Mirroring</a:t>
            </a:r>
          </a:p>
          <a:p>
            <a:pPr marL="295275" indent="-285750">
              <a:spcBef>
                <a:spcPts val="821"/>
              </a:spcBef>
              <a:buFont typeface="Wingdings" panose="05000000000000000000" pitchFamily="2" charset="2"/>
              <a:buChar char="q"/>
              <a:tabLst>
                <a:tab pos="266700" algn="l"/>
              </a:tabLst>
            </a:pPr>
            <a:r>
              <a:rPr lang="en-US" dirty="0">
                <a:solidFill>
                  <a:srgbClr val="FFFFFF"/>
                </a:solidFill>
                <a:latin typeface="Times New Roman"/>
                <a:cs typeface="Times New Roman"/>
              </a:rPr>
              <a:t>Real Time Update</a:t>
            </a:r>
          </a:p>
          <a:p>
            <a:pPr marL="295275" indent="-285750">
              <a:spcBef>
                <a:spcPts val="821"/>
              </a:spcBef>
              <a:buFont typeface="Wingdings" panose="05000000000000000000" pitchFamily="2" charset="2"/>
              <a:buChar char="q"/>
              <a:tabLst>
                <a:tab pos="266700" algn="l"/>
              </a:tabLst>
            </a:pPr>
            <a:r>
              <a:rPr lang="en-US" dirty="0" err="1">
                <a:solidFill>
                  <a:srgbClr val="FFFFFF"/>
                </a:solidFill>
                <a:latin typeface="Times New Roman"/>
                <a:cs typeface="Times New Roman"/>
              </a:rPr>
              <a:t>Aminstrator</a:t>
            </a:r>
            <a:r>
              <a:rPr lang="en-US" dirty="0">
                <a:solidFill>
                  <a:srgbClr val="FFFFFF"/>
                </a:solidFill>
                <a:latin typeface="Times New Roman"/>
                <a:cs typeface="Times New Roman"/>
              </a:rPr>
              <a:t> Control</a:t>
            </a:r>
          </a:p>
          <a:p>
            <a:pPr marL="9525">
              <a:spcBef>
                <a:spcPts val="821"/>
              </a:spcBef>
              <a:tabLst>
                <a:tab pos="266700" algn="l"/>
              </a:tabLst>
            </a:pPr>
            <a:r>
              <a:rPr lang="en-US" dirty="0">
                <a:solidFill>
                  <a:srgbClr val="FFFFFF"/>
                </a:solidFill>
                <a:latin typeface="Times New Roman"/>
                <a:cs typeface="Times New Roman"/>
              </a:rPr>
              <a:t>Ex – YouTube(all can see a videos uploaded by others)</a:t>
            </a:r>
          </a:p>
          <a:p>
            <a:pPr marL="9525">
              <a:spcBef>
                <a:spcPts val="746"/>
              </a:spcBef>
              <a:tabLst>
                <a:tab pos="266700" algn="l"/>
              </a:tabLst>
            </a:pPr>
            <a:endParaRPr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47750"/>
            <a:ext cx="2895600" cy="3581400"/>
          </a:xfrm>
          <a:prstGeom prst="rect">
            <a:avLst/>
          </a:prstGeom>
        </p:spPr>
      </p:pic>
    </p:spTree>
    <p:extLst>
      <p:ext uri="{BB962C8B-B14F-4D97-AF65-F5344CB8AC3E}">
        <p14:creationId xmlns:p14="http://schemas.microsoft.com/office/powerpoint/2010/main" val="182490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58787"/>
            <a:ext cx="3124200" cy="3233547"/>
          </a:xfrm>
          <a:prstGeom prst="rect">
            <a:avLst/>
          </a:prstGeom>
        </p:spPr>
      </p:pic>
      <p:sp>
        <p:nvSpPr>
          <p:cNvPr id="5" name="TextBox 4"/>
          <p:cNvSpPr txBox="1"/>
          <p:nvPr/>
        </p:nvSpPr>
        <p:spPr>
          <a:xfrm>
            <a:off x="762000" y="2266951"/>
            <a:ext cx="3810000" cy="2215991"/>
          </a:xfrm>
          <a:prstGeom prst="rect">
            <a:avLst/>
          </a:prstGeom>
          <a:noFill/>
        </p:spPr>
        <p:txBody>
          <a:bodyPr wrap="square" rtlCol="0">
            <a:spAutoFit/>
          </a:bodyPr>
          <a:lstStyle/>
          <a:p>
            <a:r>
              <a:rPr lang="en-US" sz="2400" b="1" dirty="0"/>
              <a:t>Peer to Peer Model</a:t>
            </a:r>
          </a:p>
          <a:p>
            <a:endParaRPr lang="en-US" sz="2400" b="1" dirty="0"/>
          </a:p>
          <a:p>
            <a:r>
              <a:rPr lang="en-US" dirty="0"/>
              <a:t>All computers are connected with a switch or direct cables and there is no restriction </a:t>
            </a:r>
            <a:r>
              <a:rPr lang="en-US" dirty="0" err="1"/>
              <a:t>bw</a:t>
            </a:r>
            <a:r>
              <a:rPr lang="en-US" dirty="0"/>
              <a:t> two or more computers to access information, Independent</a:t>
            </a:r>
          </a:p>
          <a:p>
            <a:r>
              <a:rPr lang="en-US" dirty="0"/>
              <a:t>Ex- </a:t>
            </a:r>
            <a:r>
              <a:rPr lang="en-US" dirty="0" err="1"/>
              <a:t>BitTorent</a:t>
            </a:r>
            <a:r>
              <a:rPr lang="en-US" dirty="0"/>
              <a:t>, Bitcoin, Zoom</a:t>
            </a:r>
            <a:endParaRPr lang="en-IN" dirty="0"/>
          </a:p>
        </p:txBody>
      </p:sp>
    </p:spTree>
    <p:extLst>
      <p:ext uri="{BB962C8B-B14F-4D97-AF65-F5344CB8AC3E}">
        <p14:creationId xmlns:p14="http://schemas.microsoft.com/office/powerpoint/2010/main" val="32091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71550"/>
            <a:ext cx="5029200" cy="3017520"/>
          </a:xfrm>
          <a:prstGeom prst="rect">
            <a:avLst/>
          </a:prstGeom>
        </p:spPr>
      </p:pic>
      <p:sp>
        <p:nvSpPr>
          <p:cNvPr id="8" name="TextBox 7"/>
          <p:cNvSpPr txBox="1"/>
          <p:nvPr/>
        </p:nvSpPr>
        <p:spPr>
          <a:xfrm>
            <a:off x="5257800" y="2190751"/>
            <a:ext cx="3352800" cy="2031325"/>
          </a:xfrm>
          <a:prstGeom prst="rect">
            <a:avLst/>
          </a:prstGeom>
          <a:noFill/>
        </p:spPr>
        <p:txBody>
          <a:bodyPr wrap="square" rtlCol="0">
            <a:spAutoFit/>
          </a:bodyPr>
          <a:lstStyle/>
          <a:p>
            <a:r>
              <a:rPr lang="en-US" sz="2400" b="1" dirty="0"/>
              <a:t>Client-Server Model</a:t>
            </a:r>
          </a:p>
          <a:p>
            <a:endParaRPr lang="en-US" sz="2400" b="1" dirty="0"/>
          </a:p>
          <a:p>
            <a:endParaRPr lang="en-US" sz="2400" b="1" dirty="0"/>
          </a:p>
          <a:p>
            <a:r>
              <a:rPr lang="en-US" dirty="0"/>
              <a:t>It has admin, has restriction or rules, Server is leader, Dependent</a:t>
            </a:r>
          </a:p>
          <a:p>
            <a:r>
              <a:rPr lang="en-US" dirty="0"/>
              <a:t>Ex- LAN, DNS, Adult websites …</a:t>
            </a:r>
            <a:endParaRPr lang="en-IN" dirty="0"/>
          </a:p>
        </p:txBody>
      </p:sp>
    </p:spTree>
    <p:extLst>
      <p:ext uri="{BB962C8B-B14F-4D97-AF65-F5344CB8AC3E}">
        <p14:creationId xmlns:p14="http://schemas.microsoft.com/office/powerpoint/2010/main" val="195290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9BE5-54F4-3520-1582-E433506FA21F}"/>
              </a:ext>
            </a:extLst>
          </p:cNvPr>
          <p:cNvSpPr>
            <a:spLocks noGrp="1"/>
          </p:cNvSpPr>
          <p:nvPr>
            <p:ph type="title"/>
          </p:nvPr>
        </p:nvSpPr>
        <p:spPr/>
        <p:txBody>
          <a:bodyPr>
            <a:normAutofit/>
          </a:bodyPr>
          <a:lstStyle/>
          <a:p>
            <a:pPr algn="l"/>
            <a:r>
              <a:rPr lang="en-IN" sz="2800" dirty="0"/>
              <a:t>Uses of CN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24000" y="873521"/>
            <a:ext cx="5410200" cy="4064000"/>
          </a:xfrm>
        </p:spPr>
      </p:pic>
    </p:spTree>
    <p:extLst>
      <p:ext uri="{BB962C8B-B14F-4D97-AF65-F5344CB8AC3E}">
        <p14:creationId xmlns:p14="http://schemas.microsoft.com/office/powerpoint/2010/main" val="15621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00" y="438150"/>
            <a:ext cx="7848600" cy="4195491"/>
          </a:xfrm>
        </p:spPr>
      </p:pic>
    </p:spTree>
    <p:extLst>
      <p:ext uri="{BB962C8B-B14F-4D97-AF65-F5344CB8AC3E}">
        <p14:creationId xmlns:p14="http://schemas.microsoft.com/office/powerpoint/2010/main" val="356265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514350"/>
            <a:ext cx="6172200" cy="4019205"/>
          </a:xfrm>
        </p:spPr>
      </p:pic>
    </p:spTree>
    <p:extLst>
      <p:ext uri="{BB962C8B-B14F-4D97-AF65-F5344CB8AC3E}">
        <p14:creationId xmlns:p14="http://schemas.microsoft.com/office/powerpoint/2010/main" val="214520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14550"/>
            <a:ext cx="8229600" cy="857250"/>
          </a:xfrm>
        </p:spPr>
        <p:txBody>
          <a:bodyPr/>
          <a:lstStyle/>
          <a:p>
            <a:r>
              <a:rPr lang="en-US" sz="6600" b="1" dirty="0">
                <a:solidFill>
                  <a:srgbClr val="FFFF00"/>
                </a:solidFill>
                <a:effectLst>
                  <a:outerShdw blurRad="38100" dist="38100" dir="2700000" algn="tl">
                    <a:srgbClr val="000000">
                      <a:alpha val="43137"/>
                    </a:srgbClr>
                  </a:outerShdw>
                </a:effectLst>
              </a:rPr>
              <a:t>OSI  MODEL</a:t>
            </a:r>
            <a:endParaRPr lang="en-IN" sz="6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2581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61951"/>
            <a:ext cx="3581400" cy="628377"/>
          </a:xfrm>
          <a:prstGeom prst="rect">
            <a:avLst/>
          </a:prstGeom>
        </p:spPr>
        <p:txBody>
          <a:bodyPr vert="horz" wrap="square" lIns="0" tIns="12700" rIns="0" bIns="0" rtlCol="0">
            <a:spAutoFit/>
          </a:bodyPr>
          <a:lstStyle/>
          <a:p>
            <a:pPr marL="12700">
              <a:lnSpc>
                <a:spcPct val="100000"/>
              </a:lnSpc>
              <a:spcBef>
                <a:spcPts val="100"/>
              </a:spcBef>
            </a:pPr>
            <a:r>
              <a:rPr lang="en-US" sz="4000" b="1" spc="20" dirty="0">
                <a:solidFill>
                  <a:srgbClr val="92D050"/>
                </a:solidFill>
                <a:effectLst>
                  <a:outerShdw blurRad="38100" dist="38100" dir="2700000" algn="tl">
                    <a:srgbClr val="000000">
                      <a:alpha val="43137"/>
                    </a:srgbClr>
                  </a:outerShdw>
                </a:effectLst>
                <a:latin typeface="Bahnschrift" panose="020B0502040204020203" pitchFamily="34" charset="0"/>
              </a:rPr>
              <a:t>INTRODUCTION</a:t>
            </a:r>
            <a:endParaRPr sz="4000" b="1" dirty="0">
              <a:solidFill>
                <a:srgbClr val="92D05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a:spLocks noGrp="1"/>
          </p:cNvSpPr>
          <p:nvPr>
            <p:ph idx="1"/>
          </p:nvPr>
        </p:nvSpPr>
        <p:spPr>
          <a:xfrm>
            <a:off x="228600" y="1200151"/>
            <a:ext cx="8077200" cy="3336811"/>
          </a:xfrm>
          <a:prstGeom prst="rect">
            <a:avLst/>
          </a:prstGeom>
        </p:spPr>
        <p:txBody>
          <a:bodyPr vert="horz" wrap="square" lIns="0" tIns="12700" rIns="0" bIns="0" rtlCol="0">
            <a:spAutoFit/>
          </a:bodyPr>
          <a:lstStyle/>
          <a:p>
            <a:pPr marL="879475" marR="5080">
              <a:lnSpc>
                <a:spcPct val="150000"/>
              </a:lnSpc>
              <a:spcBef>
                <a:spcPts val="100"/>
              </a:spcBef>
            </a:pPr>
            <a:r>
              <a:rPr lang="en-IN" sz="1800" dirty="0">
                <a:solidFill>
                  <a:schemeClr val="bg1"/>
                </a:solidFill>
                <a:latin typeface="Bahnschrift" panose="020B0502040204020203" pitchFamily="34" charset="0"/>
              </a:rPr>
              <a:t>Open systems interconnection basic reference model (OSI  reference model or </a:t>
            </a:r>
            <a:r>
              <a:rPr lang="en-IN" sz="1800" b="1" dirty="0">
                <a:solidFill>
                  <a:schemeClr val="bg1"/>
                </a:solidFill>
                <a:latin typeface="Bahnschrift" panose="020B0502040204020203" pitchFamily="34" charset="0"/>
                <a:cs typeface="Arial"/>
              </a:rPr>
              <a:t>OSI model</a:t>
            </a:r>
            <a:r>
              <a:rPr lang="en-IN" sz="1800" dirty="0">
                <a:solidFill>
                  <a:schemeClr val="bg1"/>
                </a:solidFill>
                <a:latin typeface="Bahnschrift" panose="020B0502040204020203" pitchFamily="34" charset="0"/>
              </a:rPr>
              <a:t>) is an abstract description for  layered communications and computer network protocol design. It  was developed as part of the </a:t>
            </a:r>
            <a:r>
              <a:rPr lang="en-IN" sz="1800" b="1" dirty="0">
                <a:solidFill>
                  <a:schemeClr val="bg1"/>
                </a:solidFill>
                <a:latin typeface="Bahnschrift" panose="020B0502040204020203" pitchFamily="34" charset="0"/>
                <a:cs typeface="Arial"/>
              </a:rPr>
              <a:t>open systems interconnection  </a:t>
            </a:r>
            <a:r>
              <a:rPr lang="en-IN" sz="1800" dirty="0">
                <a:solidFill>
                  <a:schemeClr val="bg1"/>
                </a:solidFill>
                <a:latin typeface="Bahnschrift" panose="020B0502040204020203" pitchFamily="34" charset="0"/>
              </a:rPr>
              <a:t>(</a:t>
            </a:r>
            <a:r>
              <a:rPr lang="en-IN" sz="1800" b="1" dirty="0">
                <a:solidFill>
                  <a:schemeClr val="bg1"/>
                </a:solidFill>
                <a:latin typeface="Bahnschrift" panose="020B0502040204020203" pitchFamily="34" charset="0"/>
                <a:cs typeface="Arial"/>
              </a:rPr>
              <a:t>OSI</a:t>
            </a:r>
            <a:r>
              <a:rPr lang="en-IN" sz="1800" dirty="0">
                <a:solidFill>
                  <a:schemeClr val="bg1"/>
                </a:solidFill>
                <a:latin typeface="Bahnschrift" panose="020B0502040204020203" pitchFamily="34" charset="0"/>
              </a:rPr>
              <a:t>) initiative. In its most basic form, it divides network  architecture into seven layers which, from top to bottom, are the  application, presentation, session, transport, network, data-link,  and physical layers. It is therefore often referred to as the </a:t>
            </a:r>
            <a:r>
              <a:rPr lang="en-IN" sz="1800" b="1" dirty="0">
                <a:solidFill>
                  <a:schemeClr val="bg1"/>
                </a:solidFill>
                <a:latin typeface="Bahnschrift" panose="020B0502040204020203" pitchFamily="34" charset="0"/>
                <a:cs typeface="Arial"/>
              </a:rPr>
              <a:t>OSI  seven layer model</a:t>
            </a:r>
            <a:r>
              <a:rPr lang="en-IN" sz="1800" dirty="0">
                <a:solidFill>
                  <a:schemeClr val="bg1"/>
                </a:solidFill>
                <a:latin typeface="Bahnschrift" panose="020B0502040204020203" pitchFamily="34" charset="0"/>
              </a:rPr>
              <a:t>.</a:t>
            </a:r>
          </a:p>
        </p:txBody>
      </p:sp>
    </p:spTree>
    <p:extLst>
      <p:ext uri="{BB962C8B-B14F-4D97-AF65-F5344CB8AC3E}">
        <p14:creationId xmlns:p14="http://schemas.microsoft.com/office/powerpoint/2010/main" val="196600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550"/>
            <a:ext cx="8229600" cy="857250"/>
          </a:xfrm>
        </p:spPr>
        <p:txBody>
          <a:bodyPr/>
          <a:lstStyle/>
          <a:p>
            <a:r>
              <a:rPr lang="en-US" b="1" dirty="0">
                <a:solidFill>
                  <a:srgbClr val="0070C0"/>
                </a:solidFill>
                <a:effectLst>
                  <a:outerShdw blurRad="38100" dist="38100" dir="2700000" algn="tl">
                    <a:srgbClr val="000000">
                      <a:alpha val="43137"/>
                    </a:srgbClr>
                  </a:outerShdw>
                </a:effectLst>
              </a:rPr>
              <a:t>OSI MODEL</a:t>
            </a:r>
            <a:endParaRPr lang="en-IN" b="1" dirty="0">
              <a:solidFill>
                <a:srgbClr val="0070C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23951"/>
            <a:ext cx="5181600" cy="3602577"/>
          </a:xfrm>
        </p:spPr>
      </p:pic>
    </p:spTree>
    <p:extLst>
      <p:ext uri="{BB962C8B-B14F-4D97-AF65-F5344CB8AC3E}">
        <p14:creationId xmlns:p14="http://schemas.microsoft.com/office/powerpoint/2010/main" val="47023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4596" y="929947"/>
            <a:ext cx="1470025" cy="359569"/>
            <a:chOff x="681127" y="1138327"/>
            <a:chExt cx="1470025" cy="479425"/>
          </a:xfrm>
        </p:grpSpPr>
        <p:sp>
          <p:nvSpPr>
            <p:cNvPr id="3" name="object 3"/>
            <p:cNvSpPr/>
            <p:nvPr/>
          </p:nvSpPr>
          <p:spPr>
            <a:xfrm>
              <a:off x="6984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4" name="object 4"/>
            <p:cNvSpPr/>
            <p:nvPr/>
          </p:nvSpPr>
          <p:spPr>
            <a:xfrm>
              <a:off x="6984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5" name="object 5"/>
            <p:cNvSpPr/>
            <p:nvPr/>
          </p:nvSpPr>
          <p:spPr>
            <a:xfrm>
              <a:off x="1847849" y="15189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6" name="object 6"/>
            <p:cNvSpPr/>
            <p:nvPr/>
          </p:nvSpPr>
          <p:spPr>
            <a:xfrm>
              <a:off x="1847849" y="1518920"/>
              <a:ext cx="298450" cy="93980"/>
            </a:xfrm>
            <a:custGeom>
              <a:avLst/>
              <a:gdLst/>
              <a:ahLst/>
              <a:cxnLst/>
              <a:rect l="l" t="t" r="r" b="b"/>
              <a:pathLst>
                <a:path w="298450" h="93980">
                  <a:moveTo>
                    <a:pt x="0" y="93979"/>
                  </a:moveTo>
                  <a:lnTo>
                    <a:pt x="77469" y="0"/>
                  </a:lnTo>
                  <a:lnTo>
                    <a:pt x="114960" y="5364"/>
                  </a:lnTo>
                  <a:lnTo>
                    <a:pt x="144830" y="6949"/>
                  </a:lnTo>
                  <a:lnTo>
                    <a:pt x="178054"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 name="object 7"/>
            <p:cNvSpPr/>
            <p:nvPr/>
          </p:nvSpPr>
          <p:spPr>
            <a:xfrm>
              <a:off x="6857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8" name="object 8"/>
            <p:cNvSpPr/>
            <p:nvPr/>
          </p:nvSpPr>
          <p:spPr>
            <a:xfrm>
              <a:off x="6857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9" name="object 9"/>
            <p:cNvSpPr/>
            <p:nvPr/>
          </p:nvSpPr>
          <p:spPr>
            <a:xfrm>
              <a:off x="1835149" y="1506220"/>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10" name="object 10"/>
            <p:cNvSpPr/>
            <p:nvPr/>
          </p:nvSpPr>
          <p:spPr>
            <a:xfrm>
              <a:off x="1835149" y="1506220"/>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11" name="object 11"/>
          <p:cNvSpPr txBox="1"/>
          <p:nvPr/>
        </p:nvSpPr>
        <p:spPr>
          <a:xfrm>
            <a:off x="7048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12" name="object 12"/>
          <p:cNvGrpSpPr/>
          <p:nvPr/>
        </p:nvGrpSpPr>
        <p:grpSpPr>
          <a:xfrm>
            <a:off x="504596" y="1501447"/>
            <a:ext cx="1470025" cy="359569"/>
            <a:chOff x="681127" y="1900327"/>
            <a:chExt cx="1470025" cy="479425"/>
          </a:xfrm>
        </p:grpSpPr>
        <p:sp>
          <p:nvSpPr>
            <p:cNvPr id="13" name="object 13"/>
            <p:cNvSpPr/>
            <p:nvPr/>
          </p:nvSpPr>
          <p:spPr>
            <a:xfrm>
              <a:off x="6984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14" name="object 14"/>
            <p:cNvSpPr/>
            <p:nvPr/>
          </p:nvSpPr>
          <p:spPr>
            <a:xfrm>
              <a:off x="6984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5" name="object 15"/>
            <p:cNvSpPr/>
            <p:nvPr/>
          </p:nvSpPr>
          <p:spPr>
            <a:xfrm>
              <a:off x="1847849" y="22809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16" name="object 16"/>
            <p:cNvSpPr/>
            <p:nvPr/>
          </p:nvSpPr>
          <p:spPr>
            <a:xfrm>
              <a:off x="1847849" y="22809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17" name="object 17"/>
            <p:cNvSpPr/>
            <p:nvPr/>
          </p:nvSpPr>
          <p:spPr>
            <a:xfrm>
              <a:off x="6857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18" name="object 18"/>
            <p:cNvSpPr/>
            <p:nvPr/>
          </p:nvSpPr>
          <p:spPr>
            <a:xfrm>
              <a:off x="6857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9" name="object 19"/>
            <p:cNvSpPr/>
            <p:nvPr/>
          </p:nvSpPr>
          <p:spPr>
            <a:xfrm>
              <a:off x="1835149" y="2268219"/>
              <a:ext cx="298450" cy="93980"/>
            </a:xfrm>
            <a:custGeom>
              <a:avLst/>
              <a:gdLst/>
              <a:ahLst/>
              <a:cxnLst/>
              <a:rect l="l" t="t" r="r" b="b"/>
              <a:pathLst>
                <a:path w="298450" h="93980">
                  <a:moveTo>
                    <a:pt x="298450" y="0"/>
                  </a:moveTo>
                  <a:lnTo>
                    <a:pt x="160019" y="7619"/>
                  </a:lnTo>
                  <a:lnTo>
                    <a:pt x="140969" y="7619"/>
                  </a:lnTo>
                  <a:lnTo>
                    <a:pt x="121919" y="6350"/>
                  </a:lnTo>
                  <a:lnTo>
                    <a:pt x="102869" y="3809"/>
                  </a:lnTo>
                  <a:lnTo>
                    <a:pt x="77469"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20" name="object 20"/>
            <p:cNvSpPr/>
            <p:nvPr/>
          </p:nvSpPr>
          <p:spPr>
            <a:xfrm>
              <a:off x="1835149" y="2268219"/>
              <a:ext cx="298450" cy="93980"/>
            </a:xfrm>
            <a:custGeom>
              <a:avLst/>
              <a:gdLst/>
              <a:ahLst/>
              <a:cxnLst/>
              <a:rect l="l" t="t" r="r" b="b"/>
              <a:pathLst>
                <a:path w="298450" h="93980">
                  <a:moveTo>
                    <a:pt x="0" y="93979"/>
                  </a:moveTo>
                  <a:lnTo>
                    <a:pt x="77469" y="0"/>
                  </a:lnTo>
                  <a:lnTo>
                    <a:pt x="114960" y="5974"/>
                  </a:lnTo>
                  <a:lnTo>
                    <a:pt x="144830" y="7863"/>
                  </a:lnTo>
                  <a:lnTo>
                    <a:pt x="178054"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21" name="object 21"/>
          <p:cNvSpPr txBox="1"/>
          <p:nvPr/>
        </p:nvSpPr>
        <p:spPr>
          <a:xfrm>
            <a:off x="6235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22" name="object 22"/>
          <p:cNvGrpSpPr/>
          <p:nvPr/>
        </p:nvGrpSpPr>
        <p:grpSpPr>
          <a:xfrm>
            <a:off x="504596" y="2072947"/>
            <a:ext cx="1470025" cy="359569"/>
            <a:chOff x="681127" y="2662327"/>
            <a:chExt cx="1470025" cy="479425"/>
          </a:xfrm>
        </p:grpSpPr>
        <p:sp>
          <p:nvSpPr>
            <p:cNvPr id="23" name="object 23"/>
            <p:cNvSpPr/>
            <p:nvPr/>
          </p:nvSpPr>
          <p:spPr>
            <a:xfrm>
              <a:off x="698499" y="2679699"/>
              <a:ext cx="1447800" cy="457200"/>
            </a:xfrm>
            <a:custGeom>
              <a:avLst/>
              <a:gdLst/>
              <a:ahLst/>
              <a:cxnLst/>
              <a:rect l="l" t="t" r="r" b="b"/>
              <a:pathLst>
                <a:path w="1447800" h="457200">
                  <a:moveTo>
                    <a:pt x="1447800" y="0"/>
                  </a:moveTo>
                  <a:lnTo>
                    <a:pt x="0" y="0"/>
                  </a:lnTo>
                  <a:lnTo>
                    <a:pt x="0" y="457200"/>
                  </a:lnTo>
                  <a:lnTo>
                    <a:pt x="1126489"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24" name="object 24"/>
            <p:cNvSpPr/>
            <p:nvPr/>
          </p:nvSpPr>
          <p:spPr>
            <a:xfrm>
              <a:off x="698499" y="2679699"/>
              <a:ext cx="1447800" cy="457200"/>
            </a:xfrm>
            <a:custGeom>
              <a:avLst/>
              <a:gdLst/>
              <a:ahLst/>
              <a:cxnLst/>
              <a:rect l="l" t="t" r="r" b="b"/>
              <a:pathLst>
                <a:path w="1447800" h="457200">
                  <a:moveTo>
                    <a:pt x="0" y="0"/>
                  </a:moveTo>
                  <a:lnTo>
                    <a:pt x="1447800" y="0"/>
                  </a:lnTo>
                  <a:lnTo>
                    <a:pt x="1447800" y="355600"/>
                  </a:lnTo>
                  <a:lnTo>
                    <a:pt x="1126489" y="457200"/>
                  </a:lnTo>
                  <a:lnTo>
                    <a:pt x="0" y="457200"/>
                  </a:lnTo>
                  <a:lnTo>
                    <a:pt x="0" y="0"/>
                  </a:lnTo>
                  <a:close/>
                </a:path>
              </a:pathLst>
            </a:custGeom>
            <a:ln w="9344">
              <a:solidFill>
                <a:srgbClr val="5E5E5E"/>
              </a:solidFill>
            </a:ln>
          </p:spPr>
          <p:txBody>
            <a:bodyPr wrap="square" lIns="0" tIns="0" rIns="0" bIns="0" rtlCol="0"/>
            <a:lstStyle/>
            <a:p>
              <a:endParaRPr/>
            </a:p>
          </p:txBody>
        </p:sp>
        <p:sp>
          <p:nvSpPr>
            <p:cNvPr id="25" name="object 25"/>
            <p:cNvSpPr/>
            <p:nvPr/>
          </p:nvSpPr>
          <p:spPr>
            <a:xfrm>
              <a:off x="1824990" y="3035299"/>
              <a:ext cx="321310" cy="101600"/>
            </a:xfrm>
            <a:custGeom>
              <a:avLst/>
              <a:gdLst/>
              <a:ahLst/>
              <a:cxnLst/>
              <a:rect l="l" t="t" r="r" b="b"/>
              <a:pathLst>
                <a:path w="321310" h="101600">
                  <a:moveTo>
                    <a:pt x="321310" y="0"/>
                  </a:moveTo>
                  <a:lnTo>
                    <a:pt x="172720" y="7620"/>
                  </a:lnTo>
                  <a:lnTo>
                    <a:pt x="132080" y="7620"/>
                  </a:lnTo>
                  <a:lnTo>
                    <a:pt x="110490" y="5079"/>
                  </a:lnTo>
                  <a:lnTo>
                    <a:pt x="83820" y="0"/>
                  </a:lnTo>
                  <a:lnTo>
                    <a:pt x="0" y="101600"/>
                  </a:lnTo>
                  <a:lnTo>
                    <a:pt x="321310" y="0"/>
                  </a:lnTo>
                  <a:close/>
                </a:path>
              </a:pathLst>
            </a:custGeom>
            <a:solidFill>
              <a:srgbClr val="5E5E5E">
                <a:alpha val="50000"/>
              </a:srgbClr>
            </a:solidFill>
          </p:spPr>
          <p:txBody>
            <a:bodyPr wrap="square" lIns="0" tIns="0" rIns="0" bIns="0" rtlCol="0"/>
            <a:lstStyle/>
            <a:p>
              <a:endParaRPr/>
            </a:p>
          </p:txBody>
        </p:sp>
        <p:sp>
          <p:nvSpPr>
            <p:cNvPr id="26" name="object 26"/>
            <p:cNvSpPr/>
            <p:nvPr/>
          </p:nvSpPr>
          <p:spPr>
            <a:xfrm>
              <a:off x="1824990" y="3035299"/>
              <a:ext cx="321310" cy="101600"/>
            </a:xfrm>
            <a:custGeom>
              <a:avLst/>
              <a:gdLst/>
              <a:ahLst/>
              <a:cxnLst/>
              <a:rect l="l" t="t" r="r" b="b"/>
              <a:pathLst>
                <a:path w="321310" h="101600">
                  <a:moveTo>
                    <a:pt x="0" y="101600"/>
                  </a:moveTo>
                  <a:lnTo>
                    <a:pt x="83820" y="0"/>
                  </a:lnTo>
                  <a:lnTo>
                    <a:pt x="123880" y="6461"/>
                  </a:lnTo>
                  <a:lnTo>
                    <a:pt x="155895" y="8412"/>
                  </a:lnTo>
                  <a:lnTo>
                    <a:pt x="191627" y="7132"/>
                  </a:lnTo>
                  <a:lnTo>
                    <a:pt x="242844" y="3901"/>
                  </a:lnTo>
                  <a:lnTo>
                    <a:pt x="321310" y="0"/>
                  </a:lnTo>
                  <a:lnTo>
                    <a:pt x="0" y="101600"/>
                  </a:lnTo>
                  <a:close/>
                </a:path>
              </a:pathLst>
            </a:custGeom>
            <a:ln w="9344">
              <a:solidFill>
                <a:srgbClr val="5E5E5E"/>
              </a:solidFill>
            </a:ln>
          </p:spPr>
          <p:txBody>
            <a:bodyPr wrap="square" lIns="0" tIns="0" rIns="0" bIns="0" rtlCol="0"/>
            <a:lstStyle/>
            <a:p>
              <a:endParaRPr/>
            </a:p>
          </p:txBody>
        </p:sp>
        <p:sp>
          <p:nvSpPr>
            <p:cNvPr id="27" name="object 27"/>
            <p:cNvSpPr/>
            <p:nvPr/>
          </p:nvSpPr>
          <p:spPr>
            <a:xfrm>
              <a:off x="685799" y="2666999"/>
              <a:ext cx="1447800" cy="457200"/>
            </a:xfrm>
            <a:custGeom>
              <a:avLst/>
              <a:gdLst/>
              <a:ahLst/>
              <a:cxnLst/>
              <a:rect l="l" t="t" r="r" b="b"/>
              <a:pathLst>
                <a:path w="1447800" h="457200">
                  <a:moveTo>
                    <a:pt x="1447800" y="0"/>
                  </a:moveTo>
                  <a:lnTo>
                    <a:pt x="0" y="0"/>
                  </a:lnTo>
                  <a:lnTo>
                    <a:pt x="0" y="457200"/>
                  </a:lnTo>
                  <a:lnTo>
                    <a:pt x="1127760"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28" name="object 28"/>
            <p:cNvSpPr/>
            <p:nvPr/>
          </p:nvSpPr>
          <p:spPr>
            <a:xfrm>
              <a:off x="685799" y="2666999"/>
              <a:ext cx="1447800" cy="457200"/>
            </a:xfrm>
            <a:custGeom>
              <a:avLst/>
              <a:gdLst/>
              <a:ahLst/>
              <a:cxnLst/>
              <a:rect l="l" t="t" r="r" b="b"/>
              <a:pathLst>
                <a:path w="1447800" h="457200">
                  <a:moveTo>
                    <a:pt x="0" y="0"/>
                  </a:moveTo>
                  <a:lnTo>
                    <a:pt x="1447800" y="0"/>
                  </a:lnTo>
                  <a:lnTo>
                    <a:pt x="1447800" y="355600"/>
                  </a:lnTo>
                  <a:lnTo>
                    <a:pt x="1127760" y="457200"/>
                  </a:lnTo>
                  <a:lnTo>
                    <a:pt x="0" y="457200"/>
                  </a:lnTo>
                  <a:lnTo>
                    <a:pt x="0" y="0"/>
                  </a:lnTo>
                  <a:close/>
                </a:path>
              </a:pathLst>
            </a:custGeom>
            <a:ln w="9344">
              <a:solidFill>
                <a:srgbClr val="000000"/>
              </a:solidFill>
            </a:ln>
          </p:spPr>
          <p:txBody>
            <a:bodyPr wrap="square" lIns="0" tIns="0" rIns="0" bIns="0" rtlCol="0"/>
            <a:lstStyle/>
            <a:p>
              <a:endParaRPr/>
            </a:p>
          </p:txBody>
        </p:sp>
        <p:sp>
          <p:nvSpPr>
            <p:cNvPr id="29" name="object 29"/>
            <p:cNvSpPr/>
            <p:nvPr/>
          </p:nvSpPr>
          <p:spPr>
            <a:xfrm>
              <a:off x="1813559" y="3022599"/>
              <a:ext cx="320040" cy="101600"/>
            </a:xfrm>
            <a:custGeom>
              <a:avLst/>
              <a:gdLst/>
              <a:ahLst/>
              <a:cxnLst/>
              <a:rect l="l" t="t" r="r" b="b"/>
              <a:pathLst>
                <a:path w="320039" h="101600">
                  <a:moveTo>
                    <a:pt x="320039" y="0"/>
                  </a:moveTo>
                  <a:lnTo>
                    <a:pt x="171450" y="7620"/>
                  </a:lnTo>
                  <a:lnTo>
                    <a:pt x="130809" y="7620"/>
                  </a:lnTo>
                  <a:lnTo>
                    <a:pt x="109219" y="5079"/>
                  </a:lnTo>
                  <a:lnTo>
                    <a:pt x="82550" y="0"/>
                  </a:lnTo>
                  <a:lnTo>
                    <a:pt x="0" y="101600"/>
                  </a:lnTo>
                  <a:lnTo>
                    <a:pt x="320039" y="0"/>
                  </a:lnTo>
                  <a:close/>
                </a:path>
              </a:pathLst>
            </a:custGeom>
            <a:solidFill>
              <a:srgbClr val="316D27">
                <a:alpha val="50000"/>
              </a:srgbClr>
            </a:solidFill>
          </p:spPr>
          <p:txBody>
            <a:bodyPr wrap="square" lIns="0" tIns="0" rIns="0" bIns="0" rtlCol="0"/>
            <a:lstStyle/>
            <a:p>
              <a:endParaRPr/>
            </a:p>
          </p:txBody>
        </p:sp>
        <p:sp>
          <p:nvSpPr>
            <p:cNvPr id="30" name="object 30"/>
            <p:cNvSpPr/>
            <p:nvPr/>
          </p:nvSpPr>
          <p:spPr>
            <a:xfrm>
              <a:off x="1813559" y="3022599"/>
              <a:ext cx="320040" cy="101600"/>
            </a:xfrm>
            <a:custGeom>
              <a:avLst/>
              <a:gdLst/>
              <a:ahLst/>
              <a:cxnLst/>
              <a:rect l="l" t="t" r="r" b="b"/>
              <a:pathLst>
                <a:path w="320039" h="101600">
                  <a:moveTo>
                    <a:pt x="0" y="101600"/>
                  </a:moveTo>
                  <a:lnTo>
                    <a:pt x="82550" y="0"/>
                  </a:lnTo>
                  <a:lnTo>
                    <a:pt x="122610" y="6461"/>
                  </a:lnTo>
                  <a:lnTo>
                    <a:pt x="154625" y="8412"/>
                  </a:lnTo>
                  <a:lnTo>
                    <a:pt x="190357" y="7132"/>
                  </a:lnTo>
                  <a:lnTo>
                    <a:pt x="241574" y="3901"/>
                  </a:lnTo>
                  <a:lnTo>
                    <a:pt x="320039" y="0"/>
                  </a:lnTo>
                  <a:lnTo>
                    <a:pt x="0" y="1016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881376"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a:latin typeface="Arial"/>
              <a:cs typeface="Arial"/>
            </a:endParaRPr>
          </a:p>
        </p:txBody>
      </p:sp>
      <p:grpSp>
        <p:nvGrpSpPr>
          <p:cNvPr id="32" name="object 32"/>
          <p:cNvGrpSpPr/>
          <p:nvPr/>
        </p:nvGrpSpPr>
        <p:grpSpPr>
          <a:xfrm>
            <a:off x="504596" y="2644447"/>
            <a:ext cx="1470025" cy="359569"/>
            <a:chOff x="681127" y="3424327"/>
            <a:chExt cx="1470025" cy="479425"/>
          </a:xfrm>
        </p:grpSpPr>
        <p:sp>
          <p:nvSpPr>
            <p:cNvPr id="33" name="object 33"/>
            <p:cNvSpPr/>
            <p:nvPr/>
          </p:nvSpPr>
          <p:spPr>
            <a:xfrm>
              <a:off x="6984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34" name="object 34"/>
            <p:cNvSpPr/>
            <p:nvPr/>
          </p:nvSpPr>
          <p:spPr>
            <a:xfrm>
              <a:off x="6984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35" name="object 35"/>
            <p:cNvSpPr/>
            <p:nvPr/>
          </p:nvSpPr>
          <p:spPr>
            <a:xfrm>
              <a:off x="1835149" y="3801110"/>
              <a:ext cx="311150" cy="97790"/>
            </a:xfrm>
            <a:custGeom>
              <a:avLst/>
              <a:gdLst/>
              <a:ahLst/>
              <a:cxnLst/>
              <a:rect l="l" t="t" r="r" b="b"/>
              <a:pathLst>
                <a:path w="311150" h="97789">
                  <a:moveTo>
                    <a:pt x="311150" y="0"/>
                  </a:moveTo>
                  <a:lnTo>
                    <a:pt x="166369" y="6350"/>
                  </a:lnTo>
                  <a:lnTo>
                    <a:pt x="147319" y="7619"/>
                  </a:lnTo>
                  <a:lnTo>
                    <a:pt x="127000" y="6350"/>
                  </a:lnTo>
                  <a:lnTo>
                    <a:pt x="106680" y="3809"/>
                  </a:lnTo>
                  <a:lnTo>
                    <a:pt x="81280"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36" name="object 36"/>
            <p:cNvSpPr/>
            <p:nvPr/>
          </p:nvSpPr>
          <p:spPr>
            <a:xfrm>
              <a:off x="1835149" y="38011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37" name="object 37"/>
            <p:cNvSpPr/>
            <p:nvPr/>
          </p:nvSpPr>
          <p:spPr>
            <a:xfrm>
              <a:off x="6857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38" name="object 38"/>
            <p:cNvSpPr/>
            <p:nvPr/>
          </p:nvSpPr>
          <p:spPr>
            <a:xfrm>
              <a:off x="6857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822449" y="3788410"/>
              <a:ext cx="311150" cy="97790"/>
            </a:xfrm>
            <a:custGeom>
              <a:avLst/>
              <a:gdLst/>
              <a:ahLst/>
              <a:cxnLst/>
              <a:rect l="l" t="t" r="r" b="b"/>
              <a:pathLst>
                <a:path w="311150" h="97789">
                  <a:moveTo>
                    <a:pt x="311150" y="0"/>
                  </a:moveTo>
                  <a:lnTo>
                    <a:pt x="166369" y="7619"/>
                  </a:lnTo>
                  <a:lnTo>
                    <a:pt x="147319" y="7619"/>
                  </a:lnTo>
                  <a:lnTo>
                    <a:pt x="128269" y="6350"/>
                  </a:lnTo>
                  <a:lnTo>
                    <a:pt x="106680" y="3809"/>
                  </a:lnTo>
                  <a:lnTo>
                    <a:pt x="81280"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40" name="object 40"/>
            <p:cNvSpPr/>
            <p:nvPr/>
          </p:nvSpPr>
          <p:spPr>
            <a:xfrm>
              <a:off x="1822449" y="3788410"/>
              <a:ext cx="311150" cy="97790"/>
            </a:xfrm>
            <a:custGeom>
              <a:avLst/>
              <a:gdLst/>
              <a:ahLst/>
              <a:cxnLst/>
              <a:rect l="l" t="t" r="r" b="b"/>
              <a:pathLst>
                <a:path w="311150" h="97789">
                  <a:moveTo>
                    <a:pt x="0" y="97789"/>
                  </a:moveTo>
                  <a:lnTo>
                    <a:pt x="81280"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41" name="object 41"/>
          <p:cNvSpPr txBox="1"/>
          <p:nvPr/>
        </p:nvSpPr>
        <p:spPr>
          <a:xfrm>
            <a:off x="746758"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a:latin typeface="Arial"/>
              <a:cs typeface="Arial"/>
            </a:endParaRPr>
          </a:p>
        </p:txBody>
      </p:sp>
      <p:grpSp>
        <p:nvGrpSpPr>
          <p:cNvPr id="42" name="object 42"/>
          <p:cNvGrpSpPr/>
          <p:nvPr/>
        </p:nvGrpSpPr>
        <p:grpSpPr>
          <a:xfrm>
            <a:off x="504596" y="3215947"/>
            <a:ext cx="1470025" cy="359569"/>
            <a:chOff x="681127" y="4186327"/>
            <a:chExt cx="1470025" cy="479425"/>
          </a:xfrm>
        </p:grpSpPr>
        <p:sp>
          <p:nvSpPr>
            <p:cNvPr id="43" name="object 43"/>
            <p:cNvSpPr/>
            <p:nvPr/>
          </p:nvSpPr>
          <p:spPr>
            <a:xfrm>
              <a:off x="698499" y="4203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44" name="object 44"/>
            <p:cNvSpPr/>
            <p:nvPr/>
          </p:nvSpPr>
          <p:spPr>
            <a:xfrm>
              <a:off x="698499" y="4203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45" name="object 45"/>
            <p:cNvSpPr/>
            <p:nvPr/>
          </p:nvSpPr>
          <p:spPr>
            <a:xfrm>
              <a:off x="1781809" y="45453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46" name="object 46"/>
            <p:cNvSpPr/>
            <p:nvPr/>
          </p:nvSpPr>
          <p:spPr>
            <a:xfrm>
              <a:off x="1781809" y="45453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47" name="object 47"/>
            <p:cNvSpPr/>
            <p:nvPr/>
          </p:nvSpPr>
          <p:spPr>
            <a:xfrm>
              <a:off x="685799" y="4191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48" name="object 48"/>
            <p:cNvSpPr/>
            <p:nvPr/>
          </p:nvSpPr>
          <p:spPr>
            <a:xfrm>
              <a:off x="685799" y="4191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1769109" y="4532630"/>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DAAE">
                <a:alpha val="79998"/>
              </a:srgbClr>
            </a:solidFill>
          </p:spPr>
          <p:txBody>
            <a:bodyPr wrap="square" lIns="0" tIns="0" rIns="0" bIns="0" rtlCol="0"/>
            <a:lstStyle/>
            <a:p>
              <a:endParaRPr/>
            </a:p>
          </p:txBody>
        </p:sp>
        <p:sp>
          <p:nvSpPr>
            <p:cNvPr id="50" name="object 50"/>
            <p:cNvSpPr/>
            <p:nvPr/>
          </p:nvSpPr>
          <p:spPr>
            <a:xfrm>
              <a:off x="1769109" y="4532630"/>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51" name="object 51"/>
          <p:cNvSpPr txBox="1"/>
          <p:nvPr/>
        </p:nvSpPr>
        <p:spPr>
          <a:xfrm>
            <a:off x="8280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52" name="object 52"/>
          <p:cNvGrpSpPr/>
          <p:nvPr/>
        </p:nvGrpSpPr>
        <p:grpSpPr>
          <a:xfrm>
            <a:off x="504596" y="3787447"/>
            <a:ext cx="1470025" cy="359569"/>
            <a:chOff x="681127" y="4948327"/>
            <a:chExt cx="1470025" cy="479425"/>
          </a:xfrm>
        </p:grpSpPr>
        <p:sp>
          <p:nvSpPr>
            <p:cNvPr id="53" name="object 53"/>
            <p:cNvSpPr/>
            <p:nvPr/>
          </p:nvSpPr>
          <p:spPr>
            <a:xfrm>
              <a:off x="698499" y="49657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54" name="object 54"/>
            <p:cNvSpPr/>
            <p:nvPr/>
          </p:nvSpPr>
          <p:spPr>
            <a:xfrm>
              <a:off x="698499" y="49657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5E5E5E"/>
              </a:solidFill>
            </a:ln>
          </p:spPr>
          <p:txBody>
            <a:bodyPr wrap="square" lIns="0" tIns="0" rIns="0" bIns="0" rtlCol="0"/>
            <a:lstStyle/>
            <a:p>
              <a:endParaRPr/>
            </a:p>
          </p:txBody>
        </p:sp>
        <p:sp>
          <p:nvSpPr>
            <p:cNvPr id="55" name="object 55"/>
            <p:cNvSpPr/>
            <p:nvPr/>
          </p:nvSpPr>
          <p:spPr>
            <a:xfrm>
              <a:off x="1794509" y="5311140"/>
              <a:ext cx="351790" cy="111760"/>
            </a:xfrm>
            <a:custGeom>
              <a:avLst/>
              <a:gdLst/>
              <a:ahLst/>
              <a:cxnLst/>
              <a:rect l="l" t="t" r="r" b="b"/>
              <a:pathLst>
                <a:path w="351789" h="111760">
                  <a:moveTo>
                    <a:pt x="351789" y="0"/>
                  </a:moveTo>
                  <a:lnTo>
                    <a:pt x="187959" y="8890"/>
                  </a:lnTo>
                  <a:lnTo>
                    <a:pt x="165100" y="8890"/>
                  </a:lnTo>
                  <a:lnTo>
                    <a:pt x="143509" y="7620"/>
                  </a:lnTo>
                  <a:lnTo>
                    <a:pt x="119379" y="5080"/>
                  </a:lnTo>
                  <a:lnTo>
                    <a:pt x="91439" y="0"/>
                  </a:lnTo>
                  <a:lnTo>
                    <a:pt x="0" y="111760"/>
                  </a:lnTo>
                  <a:lnTo>
                    <a:pt x="351789" y="0"/>
                  </a:lnTo>
                  <a:close/>
                </a:path>
              </a:pathLst>
            </a:custGeom>
            <a:solidFill>
              <a:srgbClr val="5E5E5E">
                <a:alpha val="50000"/>
              </a:srgbClr>
            </a:solidFill>
          </p:spPr>
          <p:txBody>
            <a:bodyPr wrap="square" lIns="0" tIns="0" rIns="0" bIns="0" rtlCol="0"/>
            <a:lstStyle/>
            <a:p>
              <a:endParaRPr/>
            </a:p>
          </p:txBody>
        </p:sp>
        <p:sp>
          <p:nvSpPr>
            <p:cNvPr id="56" name="object 56"/>
            <p:cNvSpPr/>
            <p:nvPr/>
          </p:nvSpPr>
          <p:spPr>
            <a:xfrm>
              <a:off x="1794509" y="53111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5E5E5E"/>
              </a:solidFill>
            </a:ln>
          </p:spPr>
          <p:txBody>
            <a:bodyPr wrap="square" lIns="0" tIns="0" rIns="0" bIns="0" rtlCol="0"/>
            <a:lstStyle/>
            <a:p>
              <a:endParaRPr/>
            </a:p>
          </p:txBody>
        </p:sp>
        <p:sp>
          <p:nvSpPr>
            <p:cNvPr id="57" name="object 57"/>
            <p:cNvSpPr/>
            <p:nvPr/>
          </p:nvSpPr>
          <p:spPr>
            <a:xfrm>
              <a:off x="685799" y="4953000"/>
              <a:ext cx="1447800" cy="457200"/>
            </a:xfrm>
            <a:custGeom>
              <a:avLst/>
              <a:gdLst/>
              <a:ahLst/>
              <a:cxnLst/>
              <a:rect l="l" t="t" r="r" b="b"/>
              <a:pathLst>
                <a:path w="1447800" h="457200">
                  <a:moveTo>
                    <a:pt x="1447800" y="0"/>
                  </a:moveTo>
                  <a:lnTo>
                    <a:pt x="0" y="0"/>
                  </a:lnTo>
                  <a:lnTo>
                    <a:pt x="0" y="457200"/>
                  </a:lnTo>
                  <a:lnTo>
                    <a:pt x="1096010"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58" name="object 58"/>
            <p:cNvSpPr/>
            <p:nvPr/>
          </p:nvSpPr>
          <p:spPr>
            <a:xfrm>
              <a:off x="685799" y="4953000"/>
              <a:ext cx="1447800" cy="457200"/>
            </a:xfrm>
            <a:custGeom>
              <a:avLst/>
              <a:gdLst/>
              <a:ahLst/>
              <a:cxnLst/>
              <a:rect l="l" t="t" r="r" b="b"/>
              <a:pathLst>
                <a:path w="1447800" h="457200">
                  <a:moveTo>
                    <a:pt x="0" y="0"/>
                  </a:moveTo>
                  <a:lnTo>
                    <a:pt x="1447800" y="0"/>
                  </a:lnTo>
                  <a:lnTo>
                    <a:pt x="1447800" y="345440"/>
                  </a:lnTo>
                  <a:lnTo>
                    <a:pt x="1096010" y="457200"/>
                  </a:lnTo>
                  <a:lnTo>
                    <a:pt x="0" y="457200"/>
                  </a:lnTo>
                  <a:lnTo>
                    <a:pt x="0" y="0"/>
                  </a:lnTo>
                  <a:close/>
                </a:path>
              </a:pathLst>
            </a:custGeom>
            <a:ln w="9344">
              <a:solidFill>
                <a:srgbClr val="000000"/>
              </a:solidFill>
            </a:ln>
          </p:spPr>
          <p:txBody>
            <a:bodyPr wrap="square" lIns="0" tIns="0" rIns="0" bIns="0" rtlCol="0"/>
            <a:lstStyle/>
            <a:p>
              <a:endParaRPr/>
            </a:p>
          </p:txBody>
        </p:sp>
        <p:sp>
          <p:nvSpPr>
            <p:cNvPr id="59" name="object 59"/>
            <p:cNvSpPr/>
            <p:nvPr/>
          </p:nvSpPr>
          <p:spPr>
            <a:xfrm>
              <a:off x="1781809" y="5298440"/>
              <a:ext cx="351790" cy="111760"/>
            </a:xfrm>
            <a:custGeom>
              <a:avLst/>
              <a:gdLst/>
              <a:ahLst/>
              <a:cxnLst/>
              <a:rect l="l" t="t" r="r" b="b"/>
              <a:pathLst>
                <a:path w="351789" h="111760">
                  <a:moveTo>
                    <a:pt x="351789" y="0"/>
                  </a:moveTo>
                  <a:lnTo>
                    <a:pt x="187959" y="8890"/>
                  </a:lnTo>
                  <a:lnTo>
                    <a:pt x="166369" y="8890"/>
                  </a:lnTo>
                  <a:lnTo>
                    <a:pt x="144779" y="7620"/>
                  </a:lnTo>
                  <a:lnTo>
                    <a:pt x="120650" y="5080"/>
                  </a:lnTo>
                  <a:lnTo>
                    <a:pt x="91439" y="0"/>
                  </a:lnTo>
                  <a:lnTo>
                    <a:pt x="0" y="111760"/>
                  </a:lnTo>
                  <a:lnTo>
                    <a:pt x="351789" y="0"/>
                  </a:lnTo>
                  <a:close/>
                </a:path>
              </a:pathLst>
            </a:custGeom>
            <a:solidFill>
              <a:srgbClr val="82AEDA">
                <a:alpha val="79998"/>
              </a:srgbClr>
            </a:solidFill>
          </p:spPr>
          <p:txBody>
            <a:bodyPr wrap="square" lIns="0" tIns="0" rIns="0" bIns="0" rtlCol="0"/>
            <a:lstStyle/>
            <a:p>
              <a:endParaRPr/>
            </a:p>
          </p:txBody>
        </p:sp>
        <p:sp>
          <p:nvSpPr>
            <p:cNvPr id="60" name="object 60"/>
            <p:cNvSpPr/>
            <p:nvPr/>
          </p:nvSpPr>
          <p:spPr>
            <a:xfrm>
              <a:off x="1781809" y="5298440"/>
              <a:ext cx="351790" cy="111760"/>
            </a:xfrm>
            <a:custGeom>
              <a:avLst/>
              <a:gdLst/>
              <a:ahLst/>
              <a:cxnLst/>
              <a:rect l="l" t="t" r="r" b="b"/>
              <a:pathLst>
                <a:path w="351789" h="111760">
                  <a:moveTo>
                    <a:pt x="0" y="111760"/>
                  </a:moveTo>
                  <a:lnTo>
                    <a:pt x="91439" y="0"/>
                  </a:lnTo>
                  <a:lnTo>
                    <a:pt x="135219" y="7071"/>
                  </a:lnTo>
                  <a:lnTo>
                    <a:pt x="170098" y="9326"/>
                  </a:lnTo>
                  <a:lnTo>
                    <a:pt x="209123" y="8046"/>
                  </a:lnTo>
                  <a:lnTo>
                    <a:pt x="265338" y="4511"/>
                  </a:lnTo>
                  <a:lnTo>
                    <a:pt x="351789" y="0"/>
                  </a:lnTo>
                  <a:lnTo>
                    <a:pt x="0" y="111760"/>
                  </a:lnTo>
                  <a:close/>
                </a:path>
              </a:pathLst>
            </a:custGeom>
            <a:ln w="9344">
              <a:solidFill>
                <a:srgbClr val="000000"/>
              </a:solidFill>
            </a:ln>
          </p:spPr>
          <p:txBody>
            <a:bodyPr wrap="square" lIns="0" tIns="0" rIns="0" bIns="0" rtlCol="0"/>
            <a:lstStyle/>
            <a:p>
              <a:endParaRPr/>
            </a:p>
          </p:txBody>
        </p:sp>
      </p:grpSp>
      <p:sp>
        <p:nvSpPr>
          <p:cNvPr id="61" name="object 61"/>
          <p:cNvSpPr txBox="1"/>
          <p:nvPr/>
        </p:nvSpPr>
        <p:spPr>
          <a:xfrm>
            <a:off x="810255"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62" name="object 62"/>
          <p:cNvGrpSpPr/>
          <p:nvPr/>
        </p:nvGrpSpPr>
        <p:grpSpPr>
          <a:xfrm>
            <a:off x="504506" y="4358879"/>
            <a:ext cx="1470025" cy="359569"/>
            <a:chOff x="681037" y="5710237"/>
            <a:chExt cx="1470025" cy="479425"/>
          </a:xfrm>
        </p:grpSpPr>
        <p:sp>
          <p:nvSpPr>
            <p:cNvPr id="63" name="object 63"/>
            <p:cNvSpPr/>
            <p:nvPr/>
          </p:nvSpPr>
          <p:spPr>
            <a:xfrm>
              <a:off x="698500" y="57277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64" name="object 64"/>
            <p:cNvSpPr/>
            <p:nvPr/>
          </p:nvSpPr>
          <p:spPr>
            <a:xfrm>
              <a:off x="698500" y="57277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5E5E5E"/>
              </a:solidFill>
            </a:ln>
          </p:spPr>
          <p:txBody>
            <a:bodyPr wrap="square" lIns="0" tIns="0" rIns="0" bIns="0" rtlCol="0"/>
            <a:lstStyle/>
            <a:p>
              <a:endParaRPr/>
            </a:p>
          </p:txBody>
        </p:sp>
        <p:sp>
          <p:nvSpPr>
            <p:cNvPr id="65" name="object 65"/>
            <p:cNvSpPr/>
            <p:nvPr/>
          </p:nvSpPr>
          <p:spPr>
            <a:xfrm>
              <a:off x="1781810" y="6069329"/>
              <a:ext cx="364490" cy="115570"/>
            </a:xfrm>
            <a:custGeom>
              <a:avLst/>
              <a:gdLst/>
              <a:ahLst/>
              <a:cxnLst/>
              <a:rect l="l" t="t" r="r" b="b"/>
              <a:pathLst>
                <a:path w="364489" h="115570">
                  <a:moveTo>
                    <a:pt x="364489" y="0"/>
                  </a:moveTo>
                  <a:lnTo>
                    <a:pt x="195579" y="8890"/>
                  </a:lnTo>
                  <a:lnTo>
                    <a:pt x="171450" y="8890"/>
                  </a:lnTo>
                  <a:lnTo>
                    <a:pt x="149859" y="7620"/>
                  </a:lnTo>
                  <a:lnTo>
                    <a:pt x="124459" y="5080"/>
                  </a:lnTo>
                  <a:lnTo>
                    <a:pt x="93979" y="0"/>
                  </a:lnTo>
                  <a:lnTo>
                    <a:pt x="0" y="115570"/>
                  </a:lnTo>
                  <a:lnTo>
                    <a:pt x="364489" y="0"/>
                  </a:lnTo>
                  <a:close/>
                </a:path>
              </a:pathLst>
            </a:custGeom>
            <a:solidFill>
              <a:srgbClr val="5E5E5E">
                <a:alpha val="50000"/>
              </a:srgbClr>
            </a:solidFill>
          </p:spPr>
          <p:txBody>
            <a:bodyPr wrap="square" lIns="0" tIns="0" rIns="0" bIns="0" rtlCol="0"/>
            <a:lstStyle/>
            <a:p>
              <a:endParaRPr/>
            </a:p>
          </p:txBody>
        </p:sp>
        <p:sp>
          <p:nvSpPr>
            <p:cNvPr id="66" name="object 66"/>
            <p:cNvSpPr/>
            <p:nvPr/>
          </p:nvSpPr>
          <p:spPr>
            <a:xfrm>
              <a:off x="1781810" y="60693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5E5E5E"/>
              </a:solidFill>
            </a:ln>
          </p:spPr>
          <p:txBody>
            <a:bodyPr wrap="square" lIns="0" tIns="0" rIns="0" bIns="0" rtlCol="0"/>
            <a:lstStyle/>
            <a:p>
              <a:endParaRPr/>
            </a:p>
          </p:txBody>
        </p:sp>
        <p:sp>
          <p:nvSpPr>
            <p:cNvPr id="67" name="object 67"/>
            <p:cNvSpPr/>
            <p:nvPr/>
          </p:nvSpPr>
          <p:spPr>
            <a:xfrm>
              <a:off x="685800" y="5715000"/>
              <a:ext cx="1447800" cy="457200"/>
            </a:xfrm>
            <a:custGeom>
              <a:avLst/>
              <a:gdLst/>
              <a:ahLst/>
              <a:cxnLst/>
              <a:rect l="l" t="t" r="r" b="b"/>
              <a:pathLst>
                <a:path w="1447800" h="457200">
                  <a:moveTo>
                    <a:pt x="1447800" y="0"/>
                  </a:moveTo>
                  <a:lnTo>
                    <a:pt x="0" y="0"/>
                  </a:lnTo>
                  <a:lnTo>
                    <a:pt x="0" y="457200"/>
                  </a:lnTo>
                  <a:lnTo>
                    <a:pt x="1083310"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68" name="object 68"/>
            <p:cNvSpPr/>
            <p:nvPr/>
          </p:nvSpPr>
          <p:spPr>
            <a:xfrm>
              <a:off x="685800" y="5715000"/>
              <a:ext cx="1447800" cy="457200"/>
            </a:xfrm>
            <a:custGeom>
              <a:avLst/>
              <a:gdLst/>
              <a:ahLst/>
              <a:cxnLst/>
              <a:rect l="l" t="t" r="r" b="b"/>
              <a:pathLst>
                <a:path w="1447800" h="457200">
                  <a:moveTo>
                    <a:pt x="0" y="0"/>
                  </a:moveTo>
                  <a:lnTo>
                    <a:pt x="1447800" y="0"/>
                  </a:lnTo>
                  <a:lnTo>
                    <a:pt x="1447800" y="341630"/>
                  </a:lnTo>
                  <a:lnTo>
                    <a:pt x="1083310" y="457200"/>
                  </a:lnTo>
                  <a:lnTo>
                    <a:pt x="0" y="457200"/>
                  </a:lnTo>
                  <a:lnTo>
                    <a:pt x="0" y="0"/>
                  </a:lnTo>
                  <a:close/>
                </a:path>
              </a:pathLst>
            </a:custGeom>
            <a:ln w="9344">
              <a:solidFill>
                <a:srgbClr val="000000"/>
              </a:solidFill>
            </a:ln>
          </p:spPr>
          <p:txBody>
            <a:bodyPr wrap="square" lIns="0" tIns="0" rIns="0" bIns="0" rtlCol="0"/>
            <a:lstStyle/>
            <a:p>
              <a:endParaRPr/>
            </a:p>
          </p:txBody>
        </p:sp>
        <p:sp>
          <p:nvSpPr>
            <p:cNvPr id="69" name="object 69"/>
            <p:cNvSpPr/>
            <p:nvPr/>
          </p:nvSpPr>
          <p:spPr>
            <a:xfrm>
              <a:off x="1769110" y="6056629"/>
              <a:ext cx="364490" cy="115570"/>
            </a:xfrm>
            <a:custGeom>
              <a:avLst/>
              <a:gdLst/>
              <a:ahLst/>
              <a:cxnLst/>
              <a:rect l="l" t="t" r="r" b="b"/>
              <a:pathLst>
                <a:path w="364489" h="115570">
                  <a:moveTo>
                    <a:pt x="364489" y="0"/>
                  </a:moveTo>
                  <a:lnTo>
                    <a:pt x="195579" y="8890"/>
                  </a:lnTo>
                  <a:lnTo>
                    <a:pt x="149859" y="8890"/>
                  </a:lnTo>
                  <a:lnTo>
                    <a:pt x="124459" y="5080"/>
                  </a:lnTo>
                  <a:lnTo>
                    <a:pt x="93979" y="0"/>
                  </a:lnTo>
                  <a:lnTo>
                    <a:pt x="0" y="115570"/>
                  </a:lnTo>
                  <a:lnTo>
                    <a:pt x="364489" y="0"/>
                  </a:lnTo>
                  <a:close/>
                </a:path>
              </a:pathLst>
            </a:custGeom>
            <a:solidFill>
              <a:srgbClr val="AE82DA">
                <a:alpha val="79998"/>
              </a:srgbClr>
            </a:solidFill>
          </p:spPr>
          <p:txBody>
            <a:bodyPr wrap="square" lIns="0" tIns="0" rIns="0" bIns="0" rtlCol="0"/>
            <a:lstStyle/>
            <a:p>
              <a:endParaRPr/>
            </a:p>
          </p:txBody>
        </p:sp>
        <p:sp>
          <p:nvSpPr>
            <p:cNvPr id="70" name="object 70"/>
            <p:cNvSpPr/>
            <p:nvPr/>
          </p:nvSpPr>
          <p:spPr>
            <a:xfrm>
              <a:off x="1769110" y="6056629"/>
              <a:ext cx="364490" cy="115570"/>
            </a:xfrm>
            <a:custGeom>
              <a:avLst/>
              <a:gdLst/>
              <a:ahLst/>
              <a:cxnLst/>
              <a:rect l="l" t="t" r="r" b="b"/>
              <a:pathLst>
                <a:path w="364489" h="115570">
                  <a:moveTo>
                    <a:pt x="0" y="115570"/>
                  </a:moveTo>
                  <a:lnTo>
                    <a:pt x="93979" y="0"/>
                  </a:lnTo>
                  <a:lnTo>
                    <a:pt x="133067" y="6261"/>
                  </a:lnTo>
                  <a:lnTo>
                    <a:pt x="164112" y="9031"/>
                  </a:lnTo>
                  <a:lnTo>
                    <a:pt x="194944" y="9048"/>
                  </a:lnTo>
                  <a:lnTo>
                    <a:pt x="233397" y="7055"/>
                  </a:lnTo>
                  <a:lnTo>
                    <a:pt x="287302" y="3792"/>
                  </a:lnTo>
                  <a:lnTo>
                    <a:pt x="364489" y="0"/>
                  </a:lnTo>
                  <a:lnTo>
                    <a:pt x="0" y="115570"/>
                  </a:lnTo>
                  <a:close/>
                </a:path>
              </a:pathLst>
            </a:custGeom>
            <a:ln w="9344">
              <a:solidFill>
                <a:srgbClr val="000000"/>
              </a:solidFill>
            </a:ln>
          </p:spPr>
          <p:txBody>
            <a:bodyPr wrap="square" lIns="0" tIns="0" rIns="0" bIns="0" rtlCol="0"/>
            <a:lstStyle/>
            <a:p>
              <a:endParaRPr/>
            </a:p>
          </p:txBody>
        </p:sp>
      </p:grpSp>
      <p:sp>
        <p:nvSpPr>
          <p:cNvPr id="71" name="object 71"/>
          <p:cNvSpPr txBox="1"/>
          <p:nvPr/>
        </p:nvSpPr>
        <p:spPr>
          <a:xfrm>
            <a:off x="8356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grpSp>
        <p:nvGrpSpPr>
          <p:cNvPr id="72" name="object 72"/>
          <p:cNvGrpSpPr/>
          <p:nvPr/>
        </p:nvGrpSpPr>
        <p:grpSpPr>
          <a:xfrm>
            <a:off x="6905396" y="929947"/>
            <a:ext cx="1470025" cy="359569"/>
            <a:chOff x="7081927" y="1138327"/>
            <a:chExt cx="1470025" cy="479425"/>
          </a:xfrm>
        </p:grpSpPr>
        <p:sp>
          <p:nvSpPr>
            <p:cNvPr id="73" name="object 73"/>
            <p:cNvSpPr/>
            <p:nvPr/>
          </p:nvSpPr>
          <p:spPr>
            <a:xfrm>
              <a:off x="7099299" y="11557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74" name="object 74"/>
            <p:cNvSpPr/>
            <p:nvPr/>
          </p:nvSpPr>
          <p:spPr>
            <a:xfrm>
              <a:off x="7099299" y="11557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75" name="object 75"/>
            <p:cNvSpPr/>
            <p:nvPr/>
          </p:nvSpPr>
          <p:spPr>
            <a:xfrm>
              <a:off x="8248649" y="15189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76" name="object 76"/>
            <p:cNvSpPr/>
            <p:nvPr/>
          </p:nvSpPr>
          <p:spPr>
            <a:xfrm>
              <a:off x="8248649" y="1518920"/>
              <a:ext cx="298450" cy="93980"/>
            </a:xfrm>
            <a:custGeom>
              <a:avLst/>
              <a:gdLst/>
              <a:ahLst/>
              <a:cxnLst/>
              <a:rect l="l" t="t" r="r" b="b"/>
              <a:pathLst>
                <a:path w="298450" h="93980">
                  <a:moveTo>
                    <a:pt x="0" y="93979"/>
                  </a:moveTo>
                  <a:lnTo>
                    <a:pt x="77470" y="0"/>
                  </a:lnTo>
                  <a:lnTo>
                    <a:pt x="114960" y="5364"/>
                  </a:lnTo>
                  <a:lnTo>
                    <a:pt x="144830" y="6949"/>
                  </a:lnTo>
                  <a:lnTo>
                    <a:pt x="178053" y="5852"/>
                  </a:lnTo>
                  <a:lnTo>
                    <a:pt x="225602" y="3169"/>
                  </a:lnTo>
                  <a:lnTo>
                    <a:pt x="298450" y="0"/>
                  </a:lnTo>
                  <a:lnTo>
                    <a:pt x="0" y="93979"/>
                  </a:lnTo>
                  <a:close/>
                </a:path>
              </a:pathLst>
            </a:custGeom>
            <a:ln w="9344">
              <a:solidFill>
                <a:srgbClr val="5E5E5E"/>
              </a:solidFill>
            </a:ln>
          </p:spPr>
          <p:txBody>
            <a:bodyPr wrap="square" lIns="0" tIns="0" rIns="0" bIns="0" rtlCol="0"/>
            <a:lstStyle/>
            <a:p>
              <a:endParaRPr/>
            </a:p>
          </p:txBody>
        </p:sp>
        <p:sp>
          <p:nvSpPr>
            <p:cNvPr id="77" name="object 77"/>
            <p:cNvSpPr/>
            <p:nvPr/>
          </p:nvSpPr>
          <p:spPr>
            <a:xfrm>
              <a:off x="7086599" y="1143000"/>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6600">
                <a:alpha val="84997"/>
              </a:srgbClr>
            </a:solidFill>
          </p:spPr>
          <p:txBody>
            <a:bodyPr wrap="square" lIns="0" tIns="0" rIns="0" bIns="0" rtlCol="0"/>
            <a:lstStyle/>
            <a:p>
              <a:endParaRPr/>
            </a:p>
          </p:txBody>
        </p:sp>
        <p:sp>
          <p:nvSpPr>
            <p:cNvPr id="78" name="object 78"/>
            <p:cNvSpPr/>
            <p:nvPr/>
          </p:nvSpPr>
          <p:spPr>
            <a:xfrm>
              <a:off x="7086599" y="1143000"/>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79" name="object 79"/>
            <p:cNvSpPr/>
            <p:nvPr/>
          </p:nvSpPr>
          <p:spPr>
            <a:xfrm>
              <a:off x="8235949" y="1506220"/>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5600">
                <a:alpha val="84997"/>
              </a:srgbClr>
            </a:solidFill>
          </p:spPr>
          <p:txBody>
            <a:bodyPr wrap="square" lIns="0" tIns="0" rIns="0" bIns="0" rtlCol="0"/>
            <a:lstStyle/>
            <a:p>
              <a:endParaRPr/>
            </a:p>
          </p:txBody>
        </p:sp>
        <p:sp>
          <p:nvSpPr>
            <p:cNvPr id="80" name="object 80"/>
            <p:cNvSpPr/>
            <p:nvPr/>
          </p:nvSpPr>
          <p:spPr>
            <a:xfrm>
              <a:off x="8235949" y="1506220"/>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81" name="object 81"/>
          <p:cNvSpPr txBox="1"/>
          <p:nvPr/>
        </p:nvSpPr>
        <p:spPr>
          <a:xfrm>
            <a:off x="7105646" y="993457"/>
            <a:ext cx="105918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APPLICATION</a:t>
            </a:r>
            <a:endParaRPr sz="1200">
              <a:latin typeface="Arial"/>
              <a:cs typeface="Arial"/>
            </a:endParaRPr>
          </a:p>
        </p:txBody>
      </p:sp>
      <p:grpSp>
        <p:nvGrpSpPr>
          <p:cNvPr id="82" name="object 82"/>
          <p:cNvGrpSpPr/>
          <p:nvPr/>
        </p:nvGrpSpPr>
        <p:grpSpPr>
          <a:xfrm>
            <a:off x="6905396" y="1501447"/>
            <a:ext cx="1470025" cy="359569"/>
            <a:chOff x="7081927" y="1900327"/>
            <a:chExt cx="1470025" cy="479425"/>
          </a:xfrm>
        </p:grpSpPr>
        <p:sp>
          <p:nvSpPr>
            <p:cNvPr id="83" name="object 83"/>
            <p:cNvSpPr/>
            <p:nvPr/>
          </p:nvSpPr>
          <p:spPr>
            <a:xfrm>
              <a:off x="7099299" y="19176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5E5E5E">
                <a:alpha val="50000"/>
              </a:srgbClr>
            </a:solidFill>
          </p:spPr>
          <p:txBody>
            <a:bodyPr wrap="square" lIns="0" tIns="0" rIns="0" bIns="0" rtlCol="0"/>
            <a:lstStyle/>
            <a:p>
              <a:endParaRPr/>
            </a:p>
          </p:txBody>
        </p:sp>
        <p:sp>
          <p:nvSpPr>
            <p:cNvPr id="84" name="object 84"/>
            <p:cNvSpPr/>
            <p:nvPr/>
          </p:nvSpPr>
          <p:spPr>
            <a:xfrm>
              <a:off x="7099299" y="19176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5E5E5E"/>
              </a:solidFill>
            </a:ln>
          </p:spPr>
          <p:txBody>
            <a:bodyPr wrap="square" lIns="0" tIns="0" rIns="0" bIns="0" rtlCol="0"/>
            <a:lstStyle/>
            <a:p>
              <a:endParaRPr/>
            </a:p>
          </p:txBody>
        </p:sp>
        <p:sp>
          <p:nvSpPr>
            <p:cNvPr id="85" name="object 85"/>
            <p:cNvSpPr/>
            <p:nvPr/>
          </p:nvSpPr>
          <p:spPr>
            <a:xfrm>
              <a:off x="8248649" y="22809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5E5E5E">
                <a:alpha val="50000"/>
              </a:srgbClr>
            </a:solidFill>
          </p:spPr>
          <p:txBody>
            <a:bodyPr wrap="square" lIns="0" tIns="0" rIns="0" bIns="0" rtlCol="0"/>
            <a:lstStyle/>
            <a:p>
              <a:endParaRPr/>
            </a:p>
          </p:txBody>
        </p:sp>
        <p:sp>
          <p:nvSpPr>
            <p:cNvPr id="86" name="object 86"/>
            <p:cNvSpPr/>
            <p:nvPr/>
          </p:nvSpPr>
          <p:spPr>
            <a:xfrm>
              <a:off x="8248649" y="22809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5E5E5E"/>
              </a:solidFill>
            </a:ln>
          </p:spPr>
          <p:txBody>
            <a:bodyPr wrap="square" lIns="0" tIns="0" rIns="0" bIns="0" rtlCol="0"/>
            <a:lstStyle/>
            <a:p>
              <a:endParaRPr/>
            </a:p>
          </p:txBody>
        </p:sp>
        <p:sp>
          <p:nvSpPr>
            <p:cNvPr id="87" name="object 87"/>
            <p:cNvSpPr/>
            <p:nvPr/>
          </p:nvSpPr>
          <p:spPr>
            <a:xfrm>
              <a:off x="7086599" y="1904999"/>
              <a:ext cx="1447800" cy="457200"/>
            </a:xfrm>
            <a:custGeom>
              <a:avLst/>
              <a:gdLst/>
              <a:ahLst/>
              <a:cxnLst/>
              <a:rect l="l" t="t" r="r" b="b"/>
              <a:pathLst>
                <a:path w="1447800" h="457200">
                  <a:moveTo>
                    <a:pt x="1447800" y="0"/>
                  </a:moveTo>
                  <a:lnTo>
                    <a:pt x="0" y="0"/>
                  </a:lnTo>
                  <a:lnTo>
                    <a:pt x="0" y="457200"/>
                  </a:lnTo>
                  <a:lnTo>
                    <a:pt x="1149350" y="457200"/>
                  </a:lnTo>
                  <a:lnTo>
                    <a:pt x="1447800" y="363220"/>
                  </a:lnTo>
                  <a:lnTo>
                    <a:pt x="1447800" y="0"/>
                  </a:lnTo>
                  <a:close/>
                </a:path>
              </a:pathLst>
            </a:custGeom>
            <a:solidFill>
              <a:srgbClr val="98CC00">
                <a:alpha val="68998"/>
              </a:srgbClr>
            </a:solidFill>
          </p:spPr>
          <p:txBody>
            <a:bodyPr wrap="square" lIns="0" tIns="0" rIns="0" bIns="0" rtlCol="0"/>
            <a:lstStyle/>
            <a:p>
              <a:endParaRPr/>
            </a:p>
          </p:txBody>
        </p:sp>
        <p:sp>
          <p:nvSpPr>
            <p:cNvPr id="88" name="object 88"/>
            <p:cNvSpPr/>
            <p:nvPr/>
          </p:nvSpPr>
          <p:spPr>
            <a:xfrm>
              <a:off x="7086599" y="1904999"/>
              <a:ext cx="1447800" cy="457200"/>
            </a:xfrm>
            <a:custGeom>
              <a:avLst/>
              <a:gdLst/>
              <a:ahLst/>
              <a:cxnLst/>
              <a:rect l="l" t="t" r="r" b="b"/>
              <a:pathLst>
                <a:path w="1447800" h="457200">
                  <a:moveTo>
                    <a:pt x="0" y="0"/>
                  </a:moveTo>
                  <a:lnTo>
                    <a:pt x="1447800" y="0"/>
                  </a:lnTo>
                  <a:lnTo>
                    <a:pt x="1447800" y="363220"/>
                  </a:lnTo>
                  <a:lnTo>
                    <a:pt x="1149350" y="457200"/>
                  </a:lnTo>
                  <a:lnTo>
                    <a:pt x="0" y="457200"/>
                  </a:lnTo>
                  <a:lnTo>
                    <a:pt x="0" y="0"/>
                  </a:lnTo>
                  <a:close/>
                </a:path>
              </a:pathLst>
            </a:custGeom>
            <a:ln w="9344">
              <a:solidFill>
                <a:srgbClr val="000000"/>
              </a:solidFill>
            </a:ln>
          </p:spPr>
          <p:txBody>
            <a:bodyPr wrap="square" lIns="0" tIns="0" rIns="0" bIns="0" rtlCol="0"/>
            <a:lstStyle/>
            <a:p>
              <a:endParaRPr/>
            </a:p>
          </p:txBody>
        </p:sp>
        <p:sp>
          <p:nvSpPr>
            <p:cNvPr id="89" name="object 89"/>
            <p:cNvSpPr/>
            <p:nvPr/>
          </p:nvSpPr>
          <p:spPr>
            <a:xfrm>
              <a:off x="8235949" y="2268219"/>
              <a:ext cx="298450" cy="93980"/>
            </a:xfrm>
            <a:custGeom>
              <a:avLst/>
              <a:gdLst/>
              <a:ahLst/>
              <a:cxnLst/>
              <a:rect l="l" t="t" r="r" b="b"/>
              <a:pathLst>
                <a:path w="298450" h="93980">
                  <a:moveTo>
                    <a:pt x="298450" y="0"/>
                  </a:moveTo>
                  <a:lnTo>
                    <a:pt x="160020" y="7619"/>
                  </a:lnTo>
                  <a:lnTo>
                    <a:pt x="140970" y="7619"/>
                  </a:lnTo>
                  <a:lnTo>
                    <a:pt x="121920" y="6350"/>
                  </a:lnTo>
                  <a:lnTo>
                    <a:pt x="102870" y="3809"/>
                  </a:lnTo>
                  <a:lnTo>
                    <a:pt x="77470" y="0"/>
                  </a:lnTo>
                  <a:lnTo>
                    <a:pt x="0" y="93979"/>
                  </a:lnTo>
                  <a:lnTo>
                    <a:pt x="298450" y="0"/>
                  </a:lnTo>
                  <a:close/>
                </a:path>
              </a:pathLst>
            </a:custGeom>
            <a:solidFill>
              <a:srgbClr val="82AE00">
                <a:alpha val="68998"/>
              </a:srgbClr>
            </a:solidFill>
          </p:spPr>
          <p:txBody>
            <a:bodyPr wrap="square" lIns="0" tIns="0" rIns="0" bIns="0" rtlCol="0"/>
            <a:lstStyle/>
            <a:p>
              <a:endParaRPr/>
            </a:p>
          </p:txBody>
        </p:sp>
        <p:sp>
          <p:nvSpPr>
            <p:cNvPr id="90" name="object 90"/>
            <p:cNvSpPr/>
            <p:nvPr/>
          </p:nvSpPr>
          <p:spPr>
            <a:xfrm>
              <a:off x="8235949" y="2268219"/>
              <a:ext cx="298450" cy="93980"/>
            </a:xfrm>
            <a:custGeom>
              <a:avLst/>
              <a:gdLst/>
              <a:ahLst/>
              <a:cxnLst/>
              <a:rect l="l" t="t" r="r" b="b"/>
              <a:pathLst>
                <a:path w="298450" h="93980">
                  <a:moveTo>
                    <a:pt x="0" y="93979"/>
                  </a:moveTo>
                  <a:lnTo>
                    <a:pt x="77470" y="0"/>
                  </a:lnTo>
                  <a:lnTo>
                    <a:pt x="114960" y="5974"/>
                  </a:lnTo>
                  <a:lnTo>
                    <a:pt x="144830" y="7863"/>
                  </a:lnTo>
                  <a:lnTo>
                    <a:pt x="178053" y="6766"/>
                  </a:lnTo>
                  <a:lnTo>
                    <a:pt x="225602" y="3779"/>
                  </a:lnTo>
                  <a:lnTo>
                    <a:pt x="298450" y="0"/>
                  </a:lnTo>
                  <a:lnTo>
                    <a:pt x="0" y="93979"/>
                  </a:lnTo>
                  <a:close/>
                </a:path>
              </a:pathLst>
            </a:custGeom>
            <a:ln w="9344">
              <a:solidFill>
                <a:srgbClr val="000000"/>
              </a:solidFill>
            </a:ln>
          </p:spPr>
          <p:txBody>
            <a:bodyPr wrap="square" lIns="0" tIns="0" rIns="0" bIns="0" rtlCol="0"/>
            <a:lstStyle/>
            <a:p>
              <a:endParaRPr/>
            </a:p>
          </p:txBody>
        </p:sp>
      </p:grpSp>
      <p:sp>
        <p:nvSpPr>
          <p:cNvPr id="91" name="object 91"/>
          <p:cNvSpPr txBox="1"/>
          <p:nvPr/>
        </p:nvSpPr>
        <p:spPr>
          <a:xfrm>
            <a:off x="7024366" y="1565910"/>
            <a:ext cx="1220470"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PRESENTATION</a:t>
            </a:r>
            <a:endParaRPr sz="1200">
              <a:latin typeface="Arial"/>
              <a:cs typeface="Arial"/>
            </a:endParaRPr>
          </a:p>
        </p:txBody>
      </p:sp>
      <p:grpSp>
        <p:nvGrpSpPr>
          <p:cNvPr id="92" name="object 92"/>
          <p:cNvGrpSpPr/>
          <p:nvPr/>
        </p:nvGrpSpPr>
        <p:grpSpPr>
          <a:xfrm>
            <a:off x="6905396" y="2072947"/>
            <a:ext cx="1470025" cy="359569"/>
            <a:chOff x="7081927" y="2662327"/>
            <a:chExt cx="1470025" cy="479425"/>
          </a:xfrm>
        </p:grpSpPr>
        <p:sp>
          <p:nvSpPr>
            <p:cNvPr id="93" name="object 93"/>
            <p:cNvSpPr/>
            <p:nvPr/>
          </p:nvSpPr>
          <p:spPr>
            <a:xfrm>
              <a:off x="7099299" y="2679699"/>
              <a:ext cx="1447800" cy="457200"/>
            </a:xfrm>
            <a:custGeom>
              <a:avLst/>
              <a:gdLst/>
              <a:ahLst/>
              <a:cxnLst/>
              <a:rect l="l" t="t" r="r" b="b"/>
              <a:pathLst>
                <a:path w="1447800" h="457200">
                  <a:moveTo>
                    <a:pt x="1447800" y="0"/>
                  </a:moveTo>
                  <a:lnTo>
                    <a:pt x="0" y="0"/>
                  </a:lnTo>
                  <a:lnTo>
                    <a:pt x="0" y="457200"/>
                  </a:lnTo>
                  <a:lnTo>
                    <a:pt x="1126490" y="457200"/>
                  </a:lnTo>
                  <a:lnTo>
                    <a:pt x="1447800" y="355600"/>
                  </a:lnTo>
                  <a:lnTo>
                    <a:pt x="1447800" y="0"/>
                  </a:lnTo>
                  <a:close/>
                </a:path>
              </a:pathLst>
            </a:custGeom>
            <a:solidFill>
              <a:srgbClr val="5E5E5E">
                <a:alpha val="50000"/>
              </a:srgbClr>
            </a:solidFill>
          </p:spPr>
          <p:txBody>
            <a:bodyPr wrap="square" lIns="0" tIns="0" rIns="0" bIns="0" rtlCol="0"/>
            <a:lstStyle/>
            <a:p>
              <a:endParaRPr/>
            </a:p>
          </p:txBody>
        </p:sp>
        <p:sp>
          <p:nvSpPr>
            <p:cNvPr id="94" name="object 94"/>
            <p:cNvSpPr/>
            <p:nvPr/>
          </p:nvSpPr>
          <p:spPr>
            <a:xfrm>
              <a:off x="7099299" y="2679699"/>
              <a:ext cx="1447800" cy="457200"/>
            </a:xfrm>
            <a:custGeom>
              <a:avLst/>
              <a:gdLst/>
              <a:ahLst/>
              <a:cxnLst/>
              <a:rect l="l" t="t" r="r" b="b"/>
              <a:pathLst>
                <a:path w="1447800" h="457200">
                  <a:moveTo>
                    <a:pt x="0" y="0"/>
                  </a:moveTo>
                  <a:lnTo>
                    <a:pt x="1447800" y="0"/>
                  </a:lnTo>
                  <a:lnTo>
                    <a:pt x="1447800" y="355600"/>
                  </a:lnTo>
                  <a:lnTo>
                    <a:pt x="1126490" y="457200"/>
                  </a:lnTo>
                  <a:lnTo>
                    <a:pt x="0" y="457200"/>
                  </a:lnTo>
                  <a:lnTo>
                    <a:pt x="0" y="0"/>
                  </a:lnTo>
                  <a:close/>
                </a:path>
              </a:pathLst>
            </a:custGeom>
            <a:ln w="9344">
              <a:solidFill>
                <a:srgbClr val="5E5E5E"/>
              </a:solidFill>
            </a:ln>
          </p:spPr>
          <p:txBody>
            <a:bodyPr wrap="square" lIns="0" tIns="0" rIns="0" bIns="0" rtlCol="0"/>
            <a:lstStyle/>
            <a:p>
              <a:endParaRPr/>
            </a:p>
          </p:txBody>
        </p:sp>
        <p:sp>
          <p:nvSpPr>
            <p:cNvPr id="95" name="object 95"/>
            <p:cNvSpPr/>
            <p:nvPr/>
          </p:nvSpPr>
          <p:spPr>
            <a:xfrm>
              <a:off x="8225789" y="3035299"/>
              <a:ext cx="321310" cy="101600"/>
            </a:xfrm>
            <a:custGeom>
              <a:avLst/>
              <a:gdLst/>
              <a:ahLst/>
              <a:cxnLst/>
              <a:rect l="l" t="t" r="r" b="b"/>
              <a:pathLst>
                <a:path w="321309" h="101600">
                  <a:moveTo>
                    <a:pt x="321309" y="0"/>
                  </a:moveTo>
                  <a:lnTo>
                    <a:pt x="172719" y="7620"/>
                  </a:lnTo>
                  <a:lnTo>
                    <a:pt x="132079" y="7620"/>
                  </a:lnTo>
                  <a:lnTo>
                    <a:pt x="110489" y="5079"/>
                  </a:lnTo>
                  <a:lnTo>
                    <a:pt x="83819" y="0"/>
                  </a:lnTo>
                  <a:lnTo>
                    <a:pt x="0" y="101600"/>
                  </a:lnTo>
                  <a:lnTo>
                    <a:pt x="321309" y="0"/>
                  </a:lnTo>
                  <a:close/>
                </a:path>
              </a:pathLst>
            </a:custGeom>
            <a:solidFill>
              <a:srgbClr val="5E5E5E">
                <a:alpha val="50000"/>
              </a:srgbClr>
            </a:solidFill>
          </p:spPr>
          <p:txBody>
            <a:bodyPr wrap="square" lIns="0" tIns="0" rIns="0" bIns="0" rtlCol="0"/>
            <a:lstStyle/>
            <a:p>
              <a:endParaRPr/>
            </a:p>
          </p:txBody>
        </p:sp>
        <p:sp>
          <p:nvSpPr>
            <p:cNvPr id="96" name="object 96"/>
            <p:cNvSpPr/>
            <p:nvPr/>
          </p:nvSpPr>
          <p:spPr>
            <a:xfrm>
              <a:off x="8225789" y="3035299"/>
              <a:ext cx="321310" cy="101600"/>
            </a:xfrm>
            <a:custGeom>
              <a:avLst/>
              <a:gdLst/>
              <a:ahLst/>
              <a:cxnLst/>
              <a:rect l="l" t="t" r="r" b="b"/>
              <a:pathLst>
                <a:path w="321309" h="101600">
                  <a:moveTo>
                    <a:pt x="0" y="101600"/>
                  </a:moveTo>
                  <a:lnTo>
                    <a:pt x="83819" y="0"/>
                  </a:lnTo>
                  <a:lnTo>
                    <a:pt x="123880" y="6461"/>
                  </a:lnTo>
                  <a:lnTo>
                    <a:pt x="155895" y="8412"/>
                  </a:lnTo>
                  <a:lnTo>
                    <a:pt x="191627" y="7132"/>
                  </a:lnTo>
                  <a:lnTo>
                    <a:pt x="242844" y="3901"/>
                  </a:lnTo>
                  <a:lnTo>
                    <a:pt x="321309" y="0"/>
                  </a:lnTo>
                  <a:lnTo>
                    <a:pt x="0" y="101600"/>
                  </a:lnTo>
                  <a:close/>
                </a:path>
              </a:pathLst>
            </a:custGeom>
            <a:ln w="9344">
              <a:solidFill>
                <a:srgbClr val="5E5E5E"/>
              </a:solidFill>
            </a:ln>
          </p:spPr>
          <p:txBody>
            <a:bodyPr wrap="square" lIns="0" tIns="0" rIns="0" bIns="0" rtlCol="0"/>
            <a:lstStyle/>
            <a:p>
              <a:endParaRPr/>
            </a:p>
          </p:txBody>
        </p:sp>
        <p:sp>
          <p:nvSpPr>
            <p:cNvPr id="97" name="object 97"/>
            <p:cNvSpPr/>
            <p:nvPr/>
          </p:nvSpPr>
          <p:spPr>
            <a:xfrm>
              <a:off x="7086599" y="2666999"/>
              <a:ext cx="1447800" cy="457200"/>
            </a:xfrm>
            <a:custGeom>
              <a:avLst/>
              <a:gdLst/>
              <a:ahLst/>
              <a:cxnLst/>
              <a:rect l="l" t="t" r="r" b="b"/>
              <a:pathLst>
                <a:path w="1447800" h="457200">
                  <a:moveTo>
                    <a:pt x="1447800" y="0"/>
                  </a:moveTo>
                  <a:lnTo>
                    <a:pt x="0" y="0"/>
                  </a:lnTo>
                  <a:lnTo>
                    <a:pt x="0" y="457200"/>
                  </a:lnTo>
                  <a:lnTo>
                    <a:pt x="1127759" y="457200"/>
                  </a:lnTo>
                  <a:lnTo>
                    <a:pt x="1447800" y="355600"/>
                  </a:lnTo>
                  <a:lnTo>
                    <a:pt x="1447800" y="0"/>
                  </a:lnTo>
                  <a:close/>
                </a:path>
              </a:pathLst>
            </a:custGeom>
            <a:solidFill>
              <a:srgbClr val="3A802E">
                <a:alpha val="50000"/>
              </a:srgbClr>
            </a:solidFill>
          </p:spPr>
          <p:txBody>
            <a:bodyPr wrap="square" lIns="0" tIns="0" rIns="0" bIns="0" rtlCol="0"/>
            <a:lstStyle/>
            <a:p>
              <a:endParaRPr/>
            </a:p>
          </p:txBody>
        </p:sp>
        <p:sp>
          <p:nvSpPr>
            <p:cNvPr id="98" name="object 98"/>
            <p:cNvSpPr/>
            <p:nvPr/>
          </p:nvSpPr>
          <p:spPr>
            <a:xfrm>
              <a:off x="7086599" y="2666999"/>
              <a:ext cx="1447800" cy="457200"/>
            </a:xfrm>
            <a:custGeom>
              <a:avLst/>
              <a:gdLst/>
              <a:ahLst/>
              <a:cxnLst/>
              <a:rect l="l" t="t" r="r" b="b"/>
              <a:pathLst>
                <a:path w="1447800" h="457200">
                  <a:moveTo>
                    <a:pt x="0" y="0"/>
                  </a:moveTo>
                  <a:lnTo>
                    <a:pt x="1447800" y="0"/>
                  </a:lnTo>
                  <a:lnTo>
                    <a:pt x="1447800" y="355600"/>
                  </a:lnTo>
                  <a:lnTo>
                    <a:pt x="1127759" y="457200"/>
                  </a:lnTo>
                  <a:lnTo>
                    <a:pt x="0" y="457200"/>
                  </a:lnTo>
                  <a:lnTo>
                    <a:pt x="0" y="0"/>
                  </a:lnTo>
                  <a:close/>
                </a:path>
              </a:pathLst>
            </a:custGeom>
            <a:ln w="9344">
              <a:solidFill>
                <a:srgbClr val="000000"/>
              </a:solidFill>
            </a:ln>
          </p:spPr>
          <p:txBody>
            <a:bodyPr wrap="square" lIns="0" tIns="0" rIns="0" bIns="0" rtlCol="0"/>
            <a:lstStyle/>
            <a:p>
              <a:endParaRPr/>
            </a:p>
          </p:txBody>
        </p:sp>
        <p:sp>
          <p:nvSpPr>
            <p:cNvPr id="99" name="object 99"/>
            <p:cNvSpPr/>
            <p:nvPr/>
          </p:nvSpPr>
          <p:spPr>
            <a:xfrm>
              <a:off x="8214359" y="3022599"/>
              <a:ext cx="320040" cy="101600"/>
            </a:xfrm>
            <a:custGeom>
              <a:avLst/>
              <a:gdLst/>
              <a:ahLst/>
              <a:cxnLst/>
              <a:rect l="l" t="t" r="r" b="b"/>
              <a:pathLst>
                <a:path w="320040" h="101600">
                  <a:moveTo>
                    <a:pt x="320040" y="0"/>
                  </a:moveTo>
                  <a:lnTo>
                    <a:pt x="171450" y="7620"/>
                  </a:lnTo>
                  <a:lnTo>
                    <a:pt x="130810" y="7620"/>
                  </a:lnTo>
                  <a:lnTo>
                    <a:pt x="109220" y="5079"/>
                  </a:lnTo>
                  <a:lnTo>
                    <a:pt x="82550" y="0"/>
                  </a:lnTo>
                  <a:lnTo>
                    <a:pt x="0" y="101600"/>
                  </a:lnTo>
                  <a:lnTo>
                    <a:pt x="320040" y="0"/>
                  </a:lnTo>
                  <a:close/>
                </a:path>
              </a:pathLst>
            </a:custGeom>
            <a:solidFill>
              <a:srgbClr val="316D27">
                <a:alpha val="50000"/>
              </a:srgbClr>
            </a:solidFill>
          </p:spPr>
          <p:txBody>
            <a:bodyPr wrap="square" lIns="0" tIns="0" rIns="0" bIns="0" rtlCol="0"/>
            <a:lstStyle/>
            <a:p>
              <a:endParaRPr/>
            </a:p>
          </p:txBody>
        </p:sp>
        <p:sp>
          <p:nvSpPr>
            <p:cNvPr id="100" name="object 100"/>
            <p:cNvSpPr/>
            <p:nvPr/>
          </p:nvSpPr>
          <p:spPr>
            <a:xfrm>
              <a:off x="8214359" y="3022599"/>
              <a:ext cx="320040" cy="101600"/>
            </a:xfrm>
            <a:custGeom>
              <a:avLst/>
              <a:gdLst/>
              <a:ahLst/>
              <a:cxnLst/>
              <a:rect l="l" t="t" r="r" b="b"/>
              <a:pathLst>
                <a:path w="320040" h="101600">
                  <a:moveTo>
                    <a:pt x="0" y="101600"/>
                  </a:moveTo>
                  <a:lnTo>
                    <a:pt x="82550" y="0"/>
                  </a:lnTo>
                  <a:lnTo>
                    <a:pt x="122610" y="6461"/>
                  </a:lnTo>
                  <a:lnTo>
                    <a:pt x="154625" y="8412"/>
                  </a:lnTo>
                  <a:lnTo>
                    <a:pt x="190357" y="7132"/>
                  </a:lnTo>
                  <a:lnTo>
                    <a:pt x="241574" y="3901"/>
                  </a:lnTo>
                  <a:lnTo>
                    <a:pt x="320040" y="0"/>
                  </a:lnTo>
                  <a:lnTo>
                    <a:pt x="0" y="101600"/>
                  </a:lnTo>
                  <a:close/>
                </a:path>
              </a:pathLst>
            </a:custGeom>
            <a:ln w="9344">
              <a:solidFill>
                <a:srgbClr val="000000"/>
              </a:solidFill>
            </a:ln>
          </p:spPr>
          <p:txBody>
            <a:bodyPr wrap="square" lIns="0" tIns="0" rIns="0" bIns="0" rtlCol="0"/>
            <a:lstStyle/>
            <a:p>
              <a:endParaRPr/>
            </a:p>
          </p:txBody>
        </p:sp>
      </p:grpSp>
      <p:sp>
        <p:nvSpPr>
          <p:cNvPr id="101" name="object 101"/>
          <p:cNvSpPr txBox="1"/>
          <p:nvPr/>
        </p:nvSpPr>
        <p:spPr>
          <a:xfrm>
            <a:off x="7282175" y="2134553"/>
            <a:ext cx="70485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SE</a:t>
            </a:r>
            <a:r>
              <a:rPr sz="1200" b="1" spc="5" dirty="0">
                <a:latin typeface="Arial"/>
                <a:cs typeface="Arial"/>
              </a:rPr>
              <a:t>S</a:t>
            </a:r>
            <a:r>
              <a:rPr sz="1200" b="1" dirty="0">
                <a:latin typeface="Arial"/>
                <a:cs typeface="Arial"/>
              </a:rPr>
              <a:t>S</a:t>
            </a:r>
            <a:r>
              <a:rPr sz="1200" b="1" spc="5" dirty="0">
                <a:latin typeface="Arial"/>
                <a:cs typeface="Arial"/>
              </a:rPr>
              <a:t>I</a:t>
            </a:r>
            <a:r>
              <a:rPr sz="1200" b="1" spc="-5" dirty="0">
                <a:latin typeface="Arial"/>
                <a:cs typeface="Arial"/>
              </a:rPr>
              <a:t>O</a:t>
            </a:r>
            <a:r>
              <a:rPr sz="1200" b="1" dirty="0">
                <a:latin typeface="Arial"/>
                <a:cs typeface="Arial"/>
              </a:rPr>
              <a:t>N</a:t>
            </a:r>
            <a:endParaRPr sz="1200" dirty="0">
              <a:latin typeface="Arial"/>
              <a:cs typeface="Arial"/>
            </a:endParaRPr>
          </a:p>
        </p:txBody>
      </p:sp>
      <p:grpSp>
        <p:nvGrpSpPr>
          <p:cNvPr id="102" name="object 102"/>
          <p:cNvGrpSpPr/>
          <p:nvPr/>
        </p:nvGrpSpPr>
        <p:grpSpPr>
          <a:xfrm>
            <a:off x="6905396" y="2644447"/>
            <a:ext cx="1470025" cy="359569"/>
            <a:chOff x="7081927" y="3424327"/>
            <a:chExt cx="1470025" cy="479425"/>
          </a:xfrm>
        </p:grpSpPr>
        <p:sp>
          <p:nvSpPr>
            <p:cNvPr id="103" name="object 103"/>
            <p:cNvSpPr/>
            <p:nvPr/>
          </p:nvSpPr>
          <p:spPr>
            <a:xfrm>
              <a:off x="7099299" y="34417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5E5E5E">
                <a:alpha val="50000"/>
              </a:srgbClr>
            </a:solidFill>
          </p:spPr>
          <p:txBody>
            <a:bodyPr wrap="square" lIns="0" tIns="0" rIns="0" bIns="0" rtlCol="0"/>
            <a:lstStyle/>
            <a:p>
              <a:endParaRPr/>
            </a:p>
          </p:txBody>
        </p:sp>
        <p:sp>
          <p:nvSpPr>
            <p:cNvPr id="104" name="object 104"/>
            <p:cNvSpPr/>
            <p:nvPr/>
          </p:nvSpPr>
          <p:spPr>
            <a:xfrm>
              <a:off x="7099299" y="34417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5E5E5E"/>
              </a:solidFill>
            </a:ln>
          </p:spPr>
          <p:txBody>
            <a:bodyPr wrap="square" lIns="0" tIns="0" rIns="0" bIns="0" rtlCol="0"/>
            <a:lstStyle/>
            <a:p>
              <a:endParaRPr/>
            </a:p>
          </p:txBody>
        </p:sp>
        <p:sp>
          <p:nvSpPr>
            <p:cNvPr id="105" name="object 105"/>
            <p:cNvSpPr/>
            <p:nvPr/>
          </p:nvSpPr>
          <p:spPr>
            <a:xfrm>
              <a:off x="8235949" y="3801110"/>
              <a:ext cx="311150" cy="97790"/>
            </a:xfrm>
            <a:custGeom>
              <a:avLst/>
              <a:gdLst/>
              <a:ahLst/>
              <a:cxnLst/>
              <a:rect l="l" t="t" r="r" b="b"/>
              <a:pathLst>
                <a:path w="311150" h="97789">
                  <a:moveTo>
                    <a:pt x="311150" y="0"/>
                  </a:moveTo>
                  <a:lnTo>
                    <a:pt x="166370" y="6350"/>
                  </a:lnTo>
                  <a:lnTo>
                    <a:pt x="147320" y="7619"/>
                  </a:lnTo>
                  <a:lnTo>
                    <a:pt x="127000" y="6350"/>
                  </a:lnTo>
                  <a:lnTo>
                    <a:pt x="106679" y="3809"/>
                  </a:lnTo>
                  <a:lnTo>
                    <a:pt x="81279" y="0"/>
                  </a:lnTo>
                  <a:lnTo>
                    <a:pt x="0" y="97789"/>
                  </a:lnTo>
                  <a:lnTo>
                    <a:pt x="311150" y="0"/>
                  </a:lnTo>
                  <a:close/>
                </a:path>
              </a:pathLst>
            </a:custGeom>
            <a:solidFill>
              <a:srgbClr val="5E5E5E">
                <a:alpha val="50000"/>
              </a:srgbClr>
            </a:solidFill>
          </p:spPr>
          <p:txBody>
            <a:bodyPr wrap="square" lIns="0" tIns="0" rIns="0" bIns="0" rtlCol="0"/>
            <a:lstStyle/>
            <a:p>
              <a:endParaRPr/>
            </a:p>
          </p:txBody>
        </p:sp>
        <p:sp>
          <p:nvSpPr>
            <p:cNvPr id="106" name="object 106"/>
            <p:cNvSpPr/>
            <p:nvPr/>
          </p:nvSpPr>
          <p:spPr>
            <a:xfrm>
              <a:off x="8235949" y="38011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5E5E5E"/>
              </a:solidFill>
            </a:ln>
          </p:spPr>
          <p:txBody>
            <a:bodyPr wrap="square" lIns="0" tIns="0" rIns="0" bIns="0" rtlCol="0"/>
            <a:lstStyle/>
            <a:p>
              <a:endParaRPr/>
            </a:p>
          </p:txBody>
        </p:sp>
        <p:sp>
          <p:nvSpPr>
            <p:cNvPr id="107" name="object 107"/>
            <p:cNvSpPr/>
            <p:nvPr/>
          </p:nvSpPr>
          <p:spPr>
            <a:xfrm>
              <a:off x="7086599" y="3429000"/>
              <a:ext cx="1447800" cy="457200"/>
            </a:xfrm>
            <a:custGeom>
              <a:avLst/>
              <a:gdLst/>
              <a:ahLst/>
              <a:cxnLst/>
              <a:rect l="l" t="t" r="r" b="b"/>
              <a:pathLst>
                <a:path w="1447800" h="457200">
                  <a:moveTo>
                    <a:pt x="1447800" y="0"/>
                  </a:moveTo>
                  <a:lnTo>
                    <a:pt x="0" y="0"/>
                  </a:lnTo>
                  <a:lnTo>
                    <a:pt x="0" y="457200"/>
                  </a:lnTo>
                  <a:lnTo>
                    <a:pt x="1136650" y="457200"/>
                  </a:lnTo>
                  <a:lnTo>
                    <a:pt x="1447800" y="359410"/>
                  </a:lnTo>
                  <a:lnTo>
                    <a:pt x="1447800" y="0"/>
                  </a:lnTo>
                  <a:close/>
                </a:path>
              </a:pathLst>
            </a:custGeom>
            <a:solidFill>
              <a:srgbClr val="FFCC98">
                <a:alpha val="79998"/>
              </a:srgbClr>
            </a:solidFill>
          </p:spPr>
          <p:txBody>
            <a:bodyPr wrap="square" lIns="0" tIns="0" rIns="0" bIns="0" rtlCol="0"/>
            <a:lstStyle/>
            <a:p>
              <a:endParaRPr/>
            </a:p>
          </p:txBody>
        </p:sp>
        <p:sp>
          <p:nvSpPr>
            <p:cNvPr id="108" name="object 108"/>
            <p:cNvSpPr/>
            <p:nvPr/>
          </p:nvSpPr>
          <p:spPr>
            <a:xfrm>
              <a:off x="7086599" y="3429000"/>
              <a:ext cx="1447800" cy="457200"/>
            </a:xfrm>
            <a:custGeom>
              <a:avLst/>
              <a:gdLst/>
              <a:ahLst/>
              <a:cxnLst/>
              <a:rect l="l" t="t" r="r" b="b"/>
              <a:pathLst>
                <a:path w="1447800" h="457200">
                  <a:moveTo>
                    <a:pt x="0" y="0"/>
                  </a:moveTo>
                  <a:lnTo>
                    <a:pt x="1447800" y="0"/>
                  </a:lnTo>
                  <a:lnTo>
                    <a:pt x="1447800" y="359410"/>
                  </a:lnTo>
                  <a:lnTo>
                    <a:pt x="1136650" y="457200"/>
                  </a:lnTo>
                  <a:lnTo>
                    <a:pt x="0" y="457200"/>
                  </a:lnTo>
                  <a:lnTo>
                    <a:pt x="0" y="0"/>
                  </a:lnTo>
                  <a:close/>
                </a:path>
              </a:pathLst>
            </a:custGeom>
            <a:ln w="9344">
              <a:solidFill>
                <a:srgbClr val="000000"/>
              </a:solidFill>
            </a:ln>
          </p:spPr>
          <p:txBody>
            <a:bodyPr wrap="square" lIns="0" tIns="0" rIns="0" bIns="0" rtlCol="0"/>
            <a:lstStyle/>
            <a:p>
              <a:endParaRPr/>
            </a:p>
          </p:txBody>
        </p:sp>
        <p:sp>
          <p:nvSpPr>
            <p:cNvPr id="109" name="object 109"/>
            <p:cNvSpPr/>
            <p:nvPr/>
          </p:nvSpPr>
          <p:spPr>
            <a:xfrm>
              <a:off x="8223249" y="3788410"/>
              <a:ext cx="311150" cy="97790"/>
            </a:xfrm>
            <a:custGeom>
              <a:avLst/>
              <a:gdLst/>
              <a:ahLst/>
              <a:cxnLst/>
              <a:rect l="l" t="t" r="r" b="b"/>
              <a:pathLst>
                <a:path w="311150" h="97789">
                  <a:moveTo>
                    <a:pt x="311150" y="0"/>
                  </a:moveTo>
                  <a:lnTo>
                    <a:pt x="166370" y="7619"/>
                  </a:lnTo>
                  <a:lnTo>
                    <a:pt x="147320" y="7619"/>
                  </a:lnTo>
                  <a:lnTo>
                    <a:pt x="128270" y="6350"/>
                  </a:lnTo>
                  <a:lnTo>
                    <a:pt x="106679" y="3809"/>
                  </a:lnTo>
                  <a:lnTo>
                    <a:pt x="81279" y="0"/>
                  </a:lnTo>
                  <a:lnTo>
                    <a:pt x="0" y="97789"/>
                  </a:lnTo>
                  <a:lnTo>
                    <a:pt x="311150" y="0"/>
                  </a:lnTo>
                  <a:close/>
                </a:path>
              </a:pathLst>
            </a:custGeom>
            <a:solidFill>
              <a:srgbClr val="DAAE82">
                <a:alpha val="79998"/>
              </a:srgbClr>
            </a:solidFill>
          </p:spPr>
          <p:txBody>
            <a:bodyPr wrap="square" lIns="0" tIns="0" rIns="0" bIns="0" rtlCol="0"/>
            <a:lstStyle/>
            <a:p>
              <a:endParaRPr/>
            </a:p>
          </p:txBody>
        </p:sp>
        <p:sp>
          <p:nvSpPr>
            <p:cNvPr id="110" name="object 110"/>
            <p:cNvSpPr/>
            <p:nvPr/>
          </p:nvSpPr>
          <p:spPr>
            <a:xfrm>
              <a:off x="8223249" y="3788410"/>
              <a:ext cx="311150" cy="97790"/>
            </a:xfrm>
            <a:custGeom>
              <a:avLst/>
              <a:gdLst/>
              <a:ahLst/>
              <a:cxnLst/>
              <a:rect l="l" t="t" r="r" b="b"/>
              <a:pathLst>
                <a:path w="311150" h="97789">
                  <a:moveTo>
                    <a:pt x="0" y="97789"/>
                  </a:moveTo>
                  <a:lnTo>
                    <a:pt x="81279" y="0"/>
                  </a:lnTo>
                  <a:lnTo>
                    <a:pt x="120060" y="5852"/>
                  </a:lnTo>
                  <a:lnTo>
                    <a:pt x="151038" y="7498"/>
                  </a:lnTo>
                  <a:lnTo>
                    <a:pt x="185613" y="6217"/>
                  </a:lnTo>
                  <a:lnTo>
                    <a:pt x="235183" y="3291"/>
                  </a:lnTo>
                  <a:lnTo>
                    <a:pt x="311150" y="0"/>
                  </a:lnTo>
                  <a:lnTo>
                    <a:pt x="0" y="97789"/>
                  </a:lnTo>
                  <a:close/>
                </a:path>
              </a:pathLst>
            </a:custGeom>
            <a:ln w="9344">
              <a:solidFill>
                <a:srgbClr val="000000"/>
              </a:solidFill>
            </a:ln>
          </p:spPr>
          <p:txBody>
            <a:bodyPr wrap="square" lIns="0" tIns="0" rIns="0" bIns="0" rtlCol="0"/>
            <a:lstStyle/>
            <a:p>
              <a:endParaRPr/>
            </a:p>
          </p:txBody>
        </p:sp>
      </p:grpSp>
      <p:sp>
        <p:nvSpPr>
          <p:cNvPr id="111" name="object 111"/>
          <p:cNvSpPr txBox="1"/>
          <p:nvPr/>
        </p:nvSpPr>
        <p:spPr>
          <a:xfrm>
            <a:off x="7147559" y="2707005"/>
            <a:ext cx="973455" cy="19749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TRANSPORT</a:t>
            </a:r>
            <a:endParaRPr sz="1200" dirty="0">
              <a:latin typeface="Arial"/>
              <a:cs typeface="Arial"/>
            </a:endParaRPr>
          </a:p>
        </p:txBody>
      </p:sp>
      <p:grpSp>
        <p:nvGrpSpPr>
          <p:cNvPr id="112" name="object 112"/>
          <p:cNvGrpSpPr/>
          <p:nvPr/>
        </p:nvGrpSpPr>
        <p:grpSpPr>
          <a:xfrm>
            <a:off x="6905396" y="3215947"/>
            <a:ext cx="1470025" cy="359569"/>
            <a:chOff x="7081927" y="4186327"/>
            <a:chExt cx="1470025" cy="479425"/>
          </a:xfrm>
        </p:grpSpPr>
        <p:sp>
          <p:nvSpPr>
            <p:cNvPr id="113" name="object 113"/>
            <p:cNvSpPr/>
            <p:nvPr/>
          </p:nvSpPr>
          <p:spPr>
            <a:xfrm>
              <a:off x="7099299" y="4203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14" name="object 114"/>
            <p:cNvSpPr/>
            <p:nvPr/>
          </p:nvSpPr>
          <p:spPr>
            <a:xfrm>
              <a:off x="7099299" y="4203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15" name="object 115"/>
            <p:cNvSpPr/>
            <p:nvPr/>
          </p:nvSpPr>
          <p:spPr>
            <a:xfrm>
              <a:off x="8182609" y="45453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16" name="object 116"/>
            <p:cNvSpPr/>
            <p:nvPr/>
          </p:nvSpPr>
          <p:spPr>
            <a:xfrm>
              <a:off x="8182609" y="45453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17" name="object 117"/>
            <p:cNvSpPr/>
            <p:nvPr/>
          </p:nvSpPr>
          <p:spPr>
            <a:xfrm>
              <a:off x="7086599" y="4191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FFCC">
                <a:alpha val="79998"/>
              </a:srgbClr>
            </a:solidFill>
          </p:spPr>
          <p:txBody>
            <a:bodyPr wrap="square" lIns="0" tIns="0" rIns="0" bIns="0" rtlCol="0"/>
            <a:lstStyle/>
            <a:p>
              <a:endParaRPr/>
            </a:p>
          </p:txBody>
        </p:sp>
        <p:sp>
          <p:nvSpPr>
            <p:cNvPr id="118" name="object 118"/>
            <p:cNvSpPr/>
            <p:nvPr/>
          </p:nvSpPr>
          <p:spPr>
            <a:xfrm>
              <a:off x="7086599" y="4191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19" name="object 119"/>
            <p:cNvSpPr/>
            <p:nvPr/>
          </p:nvSpPr>
          <p:spPr>
            <a:xfrm>
              <a:off x="8169909" y="4532630"/>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DAAE">
                <a:alpha val="79998"/>
              </a:srgbClr>
            </a:solidFill>
          </p:spPr>
          <p:txBody>
            <a:bodyPr wrap="square" lIns="0" tIns="0" rIns="0" bIns="0" rtlCol="0"/>
            <a:lstStyle/>
            <a:p>
              <a:endParaRPr/>
            </a:p>
          </p:txBody>
        </p:sp>
        <p:sp>
          <p:nvSpPr>
            <p:cNvPr id="120" name="object 120"/>
            <p:cNvSpPr/>
            <p:nvPr/>
          </p:nvSpPr>
          <p:spPr>
            <a:xfrm>
              <a:off x="8169909" y="4532630"/>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21" name="object 121"/>
          <p:cNvSpPr txBox="1"/>
          <p:nvPr/>
        </p:nvSpPr>
        <p:spPr>
          <a:xfrm>
            <a:off x="7228835" y="3272791"/>
            <a:ext cx="812800"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333300"/>
                </a:solidFill>
                <a:latin typeface="Arial"/>
                <a:cs typeface="Arial"/>
              </a:rPr>
              <a:t>N</a:t>
            </a:r>
            <a:r>
              <a:rPr sz="1200" b="1" dirty="0">
                <a:solidFill>
                  <a:srgbClr val="333300"/>
                </a:solidFill>
                <a:latin typeface="Arial"/>
                <a:cs typeface="Arial"/>
              </a:rPr>
              <a:t>E</a:t>
            </a:r>
            <a:r>
              <a:rPr sz="1200" b="1" spc="5" dirty="0">
                <a:solidFill>
                  <a:srgbClr val="333300"/>
                </a:solidFill>
                <a:latin typeface="Arial"/>
                <a:cs typeface="Arial"/>
              </a:rPr>
              <a:t>T</a:t>
            </a:r>
            <a:r>
              <a:rPr sz="1200" b="1" spc="-5" dirty="0">
                <a:solidFill>
                  <a:srgbClr val="333300"/>
                </a:solidFill>
                <a:latin typeface="Arial"/>
                <a:cs typeface="Arial"/>
              </a:rPr>
              <a:t>WO</a:t>
            </a:r>
            <a:r>
              <a:rPr sz="1200" b="1" dirty="0">
                <a:solidFill>
                  <a:srgbClr val="333300"/>
                </a:solidFill>
                <a:latin typeface="Arial"/>
                <a:cs typeface="Arial"/>
              </a:rPr>
              <a:t>RK</a:t>
            </a:r>
            <a:endParaRPr sz="1200">
              <a:latin typeface="Arial"/>
              <a:cs typeface="Arial"/>
            </a:endParaRPr>
          </a:p>
        </p:txBody>
      </p:sp>
      <p:grpSp>
        <p:nvGrpSpPr>
          <p:cNvPr id="122" name="object 122"/>
          <p:cNvGrpSpPr/>
          <p:nvPr/>
        </p:nvGrpSpPr>
        <p:grpSpPr>
          <a:xfrm>
            <a:off x="6905396" y="3787447"/>
            <a:ext cx="1470025" cy="359569"/>
            <a:chOff x="7081927" y="4948327"/>
            <a:chExt cx="1470025" cy="479425"/>
          </a:xfrm>
        </p:grpSpPr>
        <p:sp>
          <p:nvSpPr>
            <p:cNvPr id="123" name="object 123"/>
            <p:cNvSpPr/>
            <p:nvPr/>
          </p:nvSpPr>
          <p:spPr>
            <a:xfrm>
              <a:off x="7099299" y="49657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5E5E5E">
                <a:alpha val="50000"/>
              </a:srgbClr>
            </a:solidFill>
          </p:spPr>
          <p:txBody>
            <a:bodyPr wrap="square" lIns="0" tIns="0" rIns="0" bIns="0" rtlCol="0"/>
            <a:lstStyle/>
            <a:p>
              <a:endParaRPr/>
            </a:p>
          </p:txBody>
        </p:sp>
        <p:sp>
          <p:nvSpPr>
            <p:cNvPr id="124" name="object 124"/>
            <p:cNvSpPr/>
            <p:nvPr/>
          </p:nvSpPr>
          <p:spPr>
            <a:xfrm>
              <a:off x="7099299" y="49657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25" name="object 125"/>
            <p:cNvSpPr/>
            <p:nvPr/>
          </p:nvSpPr>
          <p:spPr>
            <a:xfrm>
              <a:off x="8195309" y="5311140"/>
              <a:ext cx="351790" cy="111760"/>
            </a:xfrm>
            <a:custGeom>
              <a:avLst/>
              <a:gdLst/>
              <a:ahLst/>
              <a:cxnLst/>
              <a:rect l="l" t="t" r="r" b="b"/>
              <a:pathLst>
                <a:path w="351790" h="111760">
                  <a:moveTo>
                    <a:pt x="351790" y="0"/>
                  </a:moveTo>
                  <a:lnTo>
                    <a:pt x="187960" y="8890"/>
                  </a:lnTo>
                  <a:lnTo>
                    <a:pt x="165100" y="8890"/>
                  </a:lnTo>
                  <a:lnTo>
                    <a:pt x="143510" y="7620"/>
                  </a:lnTo>
                  <a:lnTo>
                    <a:pt x="119380" y="5080"/>
                  </a:lnTo>
                  <a:lnTo>
                    <a:pt x="91440" y="0"/>
                  </a:lnTo>
                  <a:lnTo>
                    <a:pt x="0" y="111760"/>
                  </a:lnTo>
                  <a:lnTo>
                    <a:pt x="351790" y="0"/>
                  </a:lnTo>
                  <a:close/>
                </a:path>
              </a:pathLst>
            </a:custGeom>
            <a:solidFill>
              <a:srgbClr val="5E5E5E">
                <a:alpha val="50000"/>
              </a:srgbClr>
            </a:solidFill>
          </p:spPr>
          <p:txBody>
            <a:bodyPr wrap="square" lIns="0" tIns="0" rIns="0" bIns="0" rtlCol="0"/>
            <a:lstStyle/>
            <a:p>
              <a:endParaRPr/>
            </a:p>
          </p:txBody>
        </p:sp>
        <p:sp>
          <p:nvSpPr>
            <p:cNvPr id="126" name="object 126"/>
            <p:cNvSpPr/>
            <p:nvPr/>
          </p:nvSpPr>
          <p:spPr>
            <a:xfrm>
              <a:off x="8195309" y="53111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5E5E5E"/>
              </a:solidFill>
            </a:ln>
          </p:spPr>
          <p:txBody>
            <a:bodyPr wrap="square" lIns="0" tIns="0" rIns="0" bIns="0" rtlCol="0"/>
            <a:lstStyle/>
            <a:p>
              <a:endParaRPr/>
            </a:p>
          </p:txBody>
        </p:sp>
        <p:sp>
          <p:nvSpPr>
            <p:cNvPr id="127" name="object 127"/>
            <p:cNvSpPr/>
            <p:nvPr/>
          </p:nvSpPr>
          <p:spPr>
            <a:xfrm>
              <a:off x="7086599" y="4953000"/>
              <a:ext cx="1447800" cy="457200"/>
            </a:xfrm>
            <a:custGeom>
              <a:avLst/>
              <a:gdLst/>
              <a:ahLst/>
              <a:cxnLst/>
              <a:rect l="l" t="t" r="r" b="b"/>
              <a:pathLst>
                <a:path w="1447800" h="457200">
                  <a:moveTo>
                    <a:pt x="1447800" y="0"/>
                  </a:moveTo>
                  <a:lnTo>
                    <a:pt x="0" y="0"/>
                  </a:lnTo>
                  <a:lnTo>
                    <a:pt x="0" y="457200"/>
                  </a:lnTo>
                  <a:lnTo>
                    <a:pt x="1096009" y="457200"/>
                  </a:lnTo>
                  <a:lnTo>
                    <a:pt x="1447800" y="345440"/>
                  </a:lnTo>
                  <a:lnTo>
                    <a:pt x="1447800" y="0"/>
                  </a:lnTo>
                  <a:close/>
                </a:path>
              </a:pathLst>
            </a:custGeom>
            <a:solidFill>
              <a:srgbClr val="98CCFF">
                <a:alpha val="79998"/>
              </a:srgbClr>
            </a:solidFill>
          </p:spPr>
          <p:txBody>
            <a:bodyPr wrap="square" lIns="0" tIns="0" rIns="0" bIns="0" rtlCol="0"/>
            <a:lstStyle/>
            <a:p>
              <a:endParaRPr/>
            </a:p>
          </p:txBody>
        </p:sp>
        <p:sp>
          <p:nvSpPr>
            <p:cNvPr id="128" name="object 128"/>
            <p:cNvSpPr/>
            <p:nvPr/>
          </p:nvSpPr>
          <p:spPr>
            <a:xfrm>
              <a:off x="7086599" y="4953000"/>
              <a:ext cx="1447800" cy="457200"/>
            </a:xfrm>
            <a:custGeom>
              <a:avLst/>
              <a:gdLst/>
              <a:ahLst/>
              <a:cxnLst/>
              <a:rect l="l" t="t" r="r" b="b"/>
              <a:pathLst>
                <a:path w="1447800" h="457200">
                  <a:moveTo>
                    <a:pt x="0" y="0"/>
                  </a:moveTo>
                  <a:lnTo>
                    <a:pt x="1447800" y="0"/>
                  </a:lnTo>
                  <a:lnTo>
                    <a:pt x="1447800" y="345440"/>
                  </a:lnTo>
                  <a:lnTo>
                    <a:pt x="10960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29" name="object 129"/>
            <p:cNvSpPr/>
            <p:nvPr/>
          </p:nvSpPr>
          <p:spPr>
            <a:xfrm>
              <a:off x="8182609" y="5298440"/>
              <a:ext cx="351790" cy="111760"/>
            </a:xfrm>
            <a:custGeom>
              <a:avLst/>
              <a:gdLst/>
              <a:ahLst/>
              <a:cxnLst/>
              <a:rect l="l" t="t" r="r" b="b"/>
              <a:pathLst>
                <a:path w="351790" h="111760">
                  <a:moveTo>
                    <a:pt x="351790" y="0"/>
                  </a:moveTo>
                  <a:lnTo>
                    <a:pt x="187960" y="8890"/>
                  </a:lnTo>
                  <a:lnTo>
                    <a:pt x="166370" y="8890"/>
                  </a:lnTo>
                  <a:lnTo>
                    <a:pt x="144780" y="7620"/>
                  </a:lnTo>
                  <a:lnTo>
                    <a:pt x="120650" y="5080"/>
                  </a:lnTo>
                  <a:lnTo>
                    <a:pt x="91440" y="0"/>
                  </a:lnTo>
                  <a:lnTo>
                    <a:pt x="0" y="111760"/>
                  </a:lnTo>
                  <a:lnTo>
                    <a:pt x="351790" y="0"/>
                  </a:lnTo>
                  <a:close/>
                </a:path>
              </a:pathLst>
            </a:custGeom>
            <a:solidFill>
              <a:srgbClr val="82AEDA">
                <a:alpha val="79998"/>
              </a:srgbClr>
            </a:solidFill>
          </p:spPr>
          <p:txBody>
            <a:bodyPr wrap="square" lIns="0" tIns="0" rIns="0" bIns="0" rtlCol="0"/>
            <a:lstStyle/>
            <a:p>
              <a:endParaRPr/>
            </a:p>
          </p:txBody>
        </p:sp>
        <p:sp>
          <p:nvSpPr>
            <p:cNvPr id="130" name="object 130"/>
            <p:cNvSpPr/>
            <p:nvPr/>
          </p:nvSpPr>
          <p:spPr>
            <a:xfrm>
              <a:off x="8182609" y="5298440"/>
              <a:ext cx="351790" cy="111760"/>
            </a:xfrm>
            <a:custGeom>
              <a:avLst/>
              <a:gdLst/>
              <a:ahLst/>
              <a:cxnLst/>
              <a:rect l="l" t="t" r="r" b="b"/>
              <a:pathLst>
                <a:path w="351790" h="111760">
                  <a:moveTo>
                    <a:pt x="0" y="111760"/>
                  </a:moveTo>
                  <a:lnTo>
                    <a:pt x="91440" y="0"/>
                  </a:lnTo>
                  <a:lnTo>
                    <a:pt x="135219" y="7071"/>
                  </a:lnTo>
                  <a:lnTo>
                    <a:pt x="170098" y="9326"/>
                  </a:lnTo>
                  <a:lnTo>
                    <a:pt x="209123" y="8046"/>
                  </a:lnTo>
                  <a:lnTo>
                    <a:pt x="265338" y="4511"/>
                  </a:lnTo>
                  <a:lnTo>
                    <a:pt x="351790" y="0"/>
                  </a:lnTo>
                  <a:lnTo>
                    <a:pt x="0" y="111760"/>
                  </a:lnTo>
                  <a:close/>
                </a:path>
              </a:pathLst>
            </a:custGeom>
            <a:ln w="9344">
              <a:solidFill>
                <a:srgbClr val="000000"/>
              </a:solidFill>
            </a:ln>
          </p:spPr>
          <p:txBody>
            <a:bodyPr wrap="square" lIns="0" tIns="0" rIns="0" bIns="0" rtlCol="0"/>
            <a:lstStyle/>
            <a:p>
              <a:endParaRPr/>
            </a:p>
          </p:txBody>
        </p:sp>
      </p:grpSp>
      <p:sp>
        <p:nvSpPr>
          <p:cNvPr id="131" name="object 131"/>
          <p:cNvSpPr txBox="1"/>
          <p:nvPr/>
        </p:nvSpPr>
        <p:spPr>
          <a:xfrm>
            <a:off x="7211056" y="3845243"/>
            <a:ext cx="847090"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98"/>
                </a:solidFill>
                <a:latin typeface="Arial"/>
                <a:cs typeface="Arial"/>
              </a:rPr>
              <a:t>DATA</a:t>
            </a:r>
            <a:r>
              <a:rPr sz="1200" b="1" spc="-75" dirty="0">
                <a:solidFill>
                  <a:srgbClr val="000098"/>
                </a:solidFill>
                <a:latin typeface="Arial"/>
                <a:cs typeface="Arial"/>
              </a:rPr>
              <a:t> </a:t>
            </a:r>
            <a:r>
              <a:rPr sz="1200" b="1" dirty="0">
                <a:solidFill>
                  <a:srgbClr val="000098"/>
                </a:solidFill>
                <a:latin typeface="Arial"/>
                <a:cs typeface="Arial"/>
              </a:rPr>
              <a:t>LINK</a:t>
            </a:r>
            <a:endParaRPr sz="1200">
              <a:latin typeface="Arial"/>
              <a:cs typeface="Arial"/>
            </a:endParaRPr>
          </a:p>
        </p:txBody>
      </p:sp>
      <p:grpSp>
        <p:nvGrpSpPr>
          <p:cNvPr id="132" name="object 132"/>
          <p:cNvGrpSpPr/>
          <p:nvPr/>
        </p:nvGrpSpPr>
        <p:grpSpPr>
          <a:xfrm>
            <a:off x="6905306" y="4358879"/>
            <a:ext cx="1470025" cy="359569"/>
            <a:chOff x="7081837" y="5710237"/>
            <a:chExt cx="1470025" cy="479425"/>
          </a:xfrm>
        </p:grpSpPr>
        <p:sp>
          <p:nvSpPr>
            <p:cNvPr id="133" name="object 133"/>
            <p:cNvSpPr/>
            <p:nvPr/>
          </p:nvSpPr>
          <p:spPr>
            <a:xfrm>
              <a:off x="7099300" y="57277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5E5E5E">
                <a:alpha val="50000"/>
              </a:srgbClr>
            </a:solidFill>
          </p:spPr>
          <p:txBody>
            <a:bodyPr wrap="square" lIns="0" tIns="0" rIns="0" bIns="0" rtlCol="0"/>
            <a:lstStyle/>
            <a:p>
              <a:endParaRPr/>
            </a:p>
          </p:txBody>
        </p:sp>
        <p:sp>
          <p:nvSpPr>
            <p:cNvPr id="134" name="object 134"/>
            <p:cNvSpPr/>
            <p:nvPr/>
          </p:nvSpPr>
          <p:spPr>
            <a:xfrm>
              <a:off x="7099300" y="57277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5E5E5E"/>
              </a:solidFill>
            </a:ln>
          </p:spPr>
          <p:txBody>
            <a:bodyPr wrap="square" lIns="0" tIns="0" rIns="0" bIns="0" rtlCol="0"/>
            <a:lstStyle/>
            <a:p>
              <a:endParaRPr/>
            </a:p>
          </p:txBody>
        </p:sp>
        <p:sp>
          <p:nvSpPr>
            <p:cNvPr id="135" name="object 135"/>
            <p:cNvSpPr/>
            <p:nvPr/>
          </p:nvSpPr>
          <p:spPr>
            <a:xfrm>
              <a:off x="8182610" y="6069329"/>
              <a:ext cx="364490" cy="115570"/>
            </a:xfrm>
            <a:custGeom>
              <a:avLst/>
              <a:gdLst/>
              <a:ahLst/>
              <a:cxnLst/>
              <a:rect l="l" t="t" r="r" b="b"/>
              <a:pathLst>
                <a:path w="364490" h="115570">
                  <a:moveTo>
                    <a:pt x="364490" y="0"/>
                  </a:moveTo>
                  <a:lnTo>
                    <a:pt x="195580" y="8890"/>
                  </a:lnTo>
                  <a:lnTo>
                    <a:pt x="171450" y="8890"/>
                  </a:lnTo>
                  <a:lnTo>
                    <a:pt x="149860" y="7620"/>
                  </a:lnTo>
                  <a:lnTo>
                    <a:pt x="124460" y="5080"/>
                  </a:lnTo>
                  <a:lnTo>
                    <a:pt x="93980" y="0"/>
                  </a:lnTo>
                  <a:lnTo>
                    <a:pt x="0" y="115570"/>
                  </a:lnTo>
                  <a:lnTo>
                    <a:pt x="364490" y="0"/>
                  </a:lnTo>
                  <a:close/>
                </a:path>
              </a:pathLst>
            </a:custGeom>
            <a:solidFill>
              <a:srgbClr val="5E5E5E">
                <a:alpha val="50000"/>
              </a:srgbClr>
            </a:solidFill>
          </p:spPr>
          <p:txBody>
            <a:bodyPr wrap="square" lIns="0" tIns="0" rIns="0" bIns="0" rtlCol="0"/>
            <a:lstStyle/>
            <a:p>
              <a:endParaRPr/>
            </a:p>
          </p:txBody>
        </p:sp>
        <p:sp>
          <p:nvSpPr>
            <p:cNvPr id="136" name="object 136"/>
            <p:cNvSpPr/>
            <p:nvPr/>
          </p:nvSpPr>
          <p:spPr>
            <a:xfrm>
              <a:off x="8182610" y="60693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5E5E5E"/>
              </a:solidFill>
            </a:ln>
          </p:spPr>
          <p:txBody>
            <a:bodyPr wrap="square" lIns="0" tIns="0" rIns="0" bIns="0" rtlCol="0"/>
            <a:lstStyle/>
            <a:p>
              <a:endParaRPr/>
            </a:p>
          </p:txBody>
        </p:sp>
        <p:sp>
          <p:nvSpPr>
            <p:cNvPr id="137" name="object 137"/>
            <p:cNvSpPr/>
            <p:nvPr/>
          </p:nvSpPr>
          <p:spPr>
            <a:xfrm>
              <a:off x="7086600" y="5715000"/>
              <a:ext cx="1447800" cy="457200"/>
            </a:xfrm>
            <a:custGeom>
              <a:avLst/>
              <a:gdLst/>
              <a:ahLst/>
              <a:cxnLst/>
              <a:rect l="l" t="t" r="r" b="b"/>
              <a:pathLst>
                <a:path w="1447800" h="457200">
                  <a:moveTo>
                    <a:pt x="1447800" y="0"/>
                  </a:moveTo>
                  <a:lnTo>
                    <a:pt x="0" y="0"/>
                  </a:lnTo>
                  <a:lnTo>
                    <a:pt x="0" y="457200"/>
                  </a:lnTo>
                  <a:lnTo>
                    <a:pt x="1083309" y="457200"/>
                  </a:lnTo>
                  <a:lnTo>
                    <a:pt x="1447800" y="341630"/>
                  </a:lnTo>
                  <a:lnTo>
                    <a:pt x="1447800" y="0"/>
                  </a:lnTo>
                  <a:close/>
                </a:path>
              </a:pathLst>
            </a:custGeom>
            <a:solidFill>
              <a:srgbClr val="CC98FF">
                <a:alpha val="79998"/>
              </a:srgbClr>
            </a:solidFill>
          </p:spPr>
          <p:txBody>
            <a:bodyPr wrap="square" lIns="0" tIns="0" rIns="0" bIns="0" rtlCol="0"/>
            <a:lstStyle/>
            <a:p>
              <a:endParaRPr/>
            </a:p>
          </p:txBody>
        </p:sp>
        <p:sp>
          <p:nvSpPr>
            <p:cNvPr id="138" name="object 138"/>
            <p:cNvSpPr/>
            <p:nvPr/>
          </p:nvSpPr>
          <p:spPr>
            <a:xfrm>
              <a:off x="7086600" y="5715000"/>
              <a:ext cx="1447800" cy="457200"/>
            </a:xfrm>
            <a:custGeom>
              <a:avLst/>
              <a:gdLst/>
              <a:ahLst/>
              <a:cxnLst/>
              <a:rect l="l" t="t" r="r" b="b"/>
              <a:pathLst>
                <a:path w="1447800" h="457200">
                  <a:moveTo>
                    <a:pt x="0" y="0"/>
                  </a:moveTo>
                  <a:lnTo>
                    <a:pt x="1447800" y="0"/>
                  </a:lnTo>
                  <a:lnTo>
                    <a:pt x="1447800" y="341630"/>
                  </a:lnTo>
                  <a:lnTo>
                    <a:pt x="1083309" y="457200"/>
                  </a:lnTo>
                  <a:lnTo>
                    <a:pt x="0" y="457200"/>
                  </a:lnTo>
                  <a:lnTo>
                    <a:pt x="0" y="0"/>
                  </a:lnTo>
                  <a:close/>
                </a:path>
              </a:pathLst>
            </a:custGeom>
            <a:ln w="9344">
              <a:solidFill>
                <a:srgbClr val="000000"/>
              </a:solidFill>
            </a:ln>
          </p:spPr>
          <p:txBody>
            <a:bodyPr wrap="square" lIns="0" tIns="0" rIns="0" bIns="0" rtlCol="0"/>
            <a:lstStyle/>
            <a:p>
              <a:endParaRPr/>
            </a:p>
          </p:txBody>
        </p:sp>
        <p:sp>
          <p:nvSpPr>
            <p:cNvPr id="139" name="object 139"/>
            <p:cNvSpPr/>
            <p:nvPr/>
          </p:nvSpPr>
          <p:spPr>
            <a:xfrm>
              <a:off x="8169910" y="6056629"/>
              <a:ext cx="364490" cy="115570"/>
            </a:xfrm>
            <a:custGeom>
              <a:avLst/>
              <a:gdLst/>
              <a:ahLst/>
              <a:cxnLst/>
              <a:rect l="l" t="t" r="r" b="b"/>
              <a:pathLst>
                <a:path w="364490" h="115570">
                  <a:moveTo>
                    <a:pt x="364490" y="0"/>
                  </a:moveTo>
                  <a:lnTo>
                    <a:pt x="195580" y="8890"/>
                  </a:lnTo>
                  <a:lnTo>
                    <a:pt x="149860" y="8890"/>
                  </a:lnTo>
                  <a:lnTo>
                    <a:pt x="124460" y="5080"/>
                  </a:lnTo>
                  <a:lnTo>
                    <a:pt x="93980" y="0"/>
                  </a:lnTo>
                  <a:lnTo>
                    <a:pt x="0" y="115570"/>
                  </a:lnTo>
                  <a:lnTo>
                    <a:pt x="364490" y="0"/>
                  </a:lnTo>
                  <a:close/>
                </a:path>
              </a:pathLst>
            </a:custGeom>
            <a:solidFill>
              <a:srgbClr val="AE82DA">
                <a:alpha val="79998"/>
              </a:srgbClr>
            </a:solidFill>
          </p:spPr>
          <p:txBody>
            <a:bodyPr wrap="square" lIns="0" tIns="0" rIns="0" bIns="0" rtlCol="0"/>
            <a:lstStyle/>
            <a:p>
              <a:endParaRPr/>
            </a:p>
          </p:txBody>
        </p:sp>
        <p:sp>
          <p:nvSpPr>
            <p:cNvPr id="140" name="object 140"/>
            <p:cNvSpPr/>
            <p:nvPr/>
          </p:nvSpPr>
          <p:spPr>
            <a:xfrm>
              <a:off x="8169910" y="6056629"/>
              <a:ext cx="364490" cy="115570"/>
            </a:xfrm>
            <a:custGeom>
              <a:avLst/>
              <a:gdLst/>
              <a:ahLst/>
              <a:cxnLst/>
              <a:rect l="l" t="t" r="r" b="b"/>
              <a:pathLst>
                <a:path w="364490" h="115570">
                  <a:moveTo>
                    <a:pt x="0" y="115570"/>
                  </a:moveTo>
                  <a:lnTo>
                    <a:pt x="93980" y="0"/>
                  </a:lnTo>
                  <a:lnTo>
                    <a:pt x="133067" y="6261"/>
                  </a:lnTo>
                  <a:lnTo>
                    <a:pt x="164112" y="9031"/>
                  </a:lnTo>
                  <a:lnTo>
                    <a:pt x="194945" y="9048"/>
                  </a:lnTo>
                  <a:lnTo>
                    <a:pt x="233397" y="7055"/>
                  </a:lnTo>
                  <a:lnTo>
                    <a:pt x="287302" y="3792"/>
                  </a:lnTo>
                  <a:lnTo>
                    <a:pt x="364490" y="0"/>
                  </a:lnTo>
                  <a:lnTo>
                    <a:pt x="0" y="115570"/>
                  </a:lnTo>
                  <a:close/>
                </a:path>
              </a:pathLst>
            </a:custGeom>
            <a:ln w="9344">
              <a:solidFill>
                <a:srgbClr val="000000"/>
              </a:solidFill>
            </a:ln>
          </p:spPr>
          <p:txBody>
            <a:bodyPr wrap="square" lIns="0" tIns="0" rIns="0" bIns="0" rtlCol="0"/>
            <a:lstStyle/>
            <a:p>
              <a:endParaRPr/>
            </a:p>
          </p:txBody>
        </p:sp>
      </p:grpSp>
      <p:sp>
        <p:nvSpPr>
          <p:cNvPr id="141" name="object 141"/>
          <p:cNvSpPr txBox="1"/>
          <p:nvPr/>
        </p:nvSpPr>
        <p:spPr>
          <a:xfrm>
            <a:off x="7236458" y="4415791"/>
            <a:ext cx="79692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7F007F"/>
                </a:solidFill>
                <a:latin typeface="Arial"/>
                <a:cs typeface="Arial"/>
              </a:rPr>
              <a:t>PHYSICAL</a:t>
            </a:r>
            <a:endParaRPr sz="1200">
              <a:latin typeface="Arial"/>
              <a:cs typeface="Arial"/>
            </a:endParaRPr>
          </a:p>
        </p:txBody>
      </p:sp>
      <p:sp>
        <p:nvSpPr>
          <p:cNvPr id="142" name="object 142"/>
          <p:cNvSpPr/>
          <p:nvPr/>
        </p:nvSpPr>
        <p:spPr>
          <a:xfrm>
            <a:off x="2100576"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3" name="object 143"/>
          <p:cNvSpPr/>
          <p:nvPr/>
        </p:nvSpPr>
        <p:spPr>
          <a:xfrm>
            <a:off x="2100576"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4" name="object 144"/>
          <p:cNvSpPr/>
          <p:nvPr/>
        </p:nvSpPr>
        <p:spPr>
          <a:xfrm>
            <a:off x="2100576"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5" name="object 145"/>
          <p:cNvSpPr/>
          <p:nvPr/>
        </p:nvSpPr>
        <p:spPr>
          <a:xfrm>
            <a:off x="2100576"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6" name="object 146"/>
          <p:cNvSpPr/>
          <p:nvPr/>
        </p:nvSpPr>
        <p:spPr>
          <a:xfrm>
            <a:off x="2100576"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7" name="object 147"/>
          <p:cNvSpPr/>
          <p:nvPr/>
        </p:nvSpPr>
        <p:spPr>
          <a:xfrm>
            <a:off x="2100576"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8" name="object 148"/>
          <p:cNvSpPr/>
          <p:nvPr/>
        </p:nvSpPr>
        <p:spPr>
          <a:xfrm>
            <a:off x="2100576"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49" name="object 149"/>
          <p:cNvSpPr/>
          <p:nvPr/>
        </p:nvSpPr>
        <p:spPr>
          <a:xfrm>
            <a:off x="2100576"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0" name="object 150"/>
          <p:cNvSpPr/>
          <p:nvPr/>
        </p:nvSpPr>
        <p:spPr>
          <a:xfrm>
            <a:off x="2100576"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1" name="object 151"/>
          <p:cNvSpPr/>
          <p:nvPr/>
        </p:nvSpPr>
        <p:spPr>
          <a:xfrm>
            <a:off x="2100576"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2" name="object 152"/>
          <p:cNvSpPr/>
          <p:nvPr/>
        </p:nvSpPr>
        <p:spPr>
          <a:xfrm>
            <a:off x="2100576"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3" name="object 153"/>
          <p:cNvSpPr/>
          <p:nvPr/>
        </p:nvSpPr>
        <p:spPr>
          <a:xfrm>
            <a:off x="2100576"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4" name="object 154"/>
          <p:cNvSpPr/>
          <p:nvPr/>
        </p:nvSpPr>
        <p:spPr>
          <a:xfrm>
            <a:off x="2100576"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5" name="object 155"/>
          <p:cNvSpPr/>
          <p:nvPr/>
        </p:nvSpPr>
        <p:spPr>
          <a:xfrm>
            <a:off x="2100576"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6" name="object 156"/>
          <p:cNvSpPr/>
          <p:nvPr/>
        </p:nvSpPr>
        <p:spPr>
          <a:xfrm>
            <a:off x="2100576"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7" name="object 157"/>
          <p:cNvSpPr/>
          <p:nvPr/>
        </p:nvSpPr>
        <p:spPr>
          <a:xfrm>
            <a:off x="2100576"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8" name="object 158"/>
          <p:cNvSpPr/>
          <p:nvPr/>
        </p:nvSpPr>
        <p:spPr>
          <a:xfrm>
            <a:off x="2100576"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59" name="object 159"/>
          <p:cNvSpPr/>
          <p:nvPr/>
        </p:nvSpPr>
        <p:spPr>
          <a:xfrm>
            <a:off x="2100576"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0" name="object 160"/>
          <p:cNvSpPr/>
          <p:nvPr/>
        </p:nvSpPr>
        <p:spPr>
          <a:xfrm>
            <a:off x="2100576"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1" name="object 161"/>
          <p:cNvSpPr/>
          <p:nvPr/>
        </p:nvSpPr>
        <p:spPr>
          <a:xfrm>
            <a:off x="2100576"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2" name="object 162"/>
          <p:cNvSpPr/>
          <p:nvPr/>
        </p:nvSpPr>
        <p:spPr>
          <a:xfrm>
            <a:off x="2100576"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3" name="object 163"/>
          <p:cNvSpPr/>
          <p:nvPr/>
        </p:nvSpPr>
        <p:spPr>
          <a:xfrm>
            <a:off x="2100576"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4" name="object 164"/>
          <p:cNvSpPr/>
          <p:nvPr/>
        </p:nvSpPr>
        <p:spPr>
          <a:xfrm>
            <a:off x="2100576"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5" name="object 165"/>
          <p:cNvSpPr/>
          <p:nvPr/>
        </p:nvSpPr>
        <p:spPr>
          <a:xfrm>
            <a:off x="2100576"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6" name="object 166"/>
          <p:cNvSpPr/>
          <p:nvPr/>
        </p:nvSpPr>
        <p:spPr>
          <a:xfrm>
            <a:off x="2100576"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7" name="object 167"/>
          <p:cNvSpPr/>
          <p:nvPr/>
        </p:nvSpPr>
        <p:spPr>
          <a:xfrm>
            <a:off x="2100576"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8" name="object 168"/>
          <p:cNvSpPr/>
          <p:nvPr/>
        </p:nvSpPr>
        <p:spPr>
          <a:xfrm>
            <a:off x="2100576"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69" name="object 169"/>
          <p:cNvSpPr/>
          <p:nvPr/>
        </p:nvSpPr>
        <p:spPr>
          <a:xfrm>
            <a:off x="2100576"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0" name="object 170"/>
          <p:cNvSpPr/>
          <p:nvPr/>
        </p:nvSpPr>
        <p:spPr>
          <a:xfrm>
            <a:off x="2100576"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1" name="object 171"/>
          <p:cNvSpPr/>
          <p:nvPr/>
        </p:nvSpPr>
        <p:spPr>
          <a:xfrm>
            <a:off x="2100576"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2" name="object 172"/>
          <p:cNvSpPr/>
          <p:nvPr/>
        </p:nvSpPr>
        <p:spPr>
          <a:xfrm>
            <a:off x="2100576"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3" name="object 173"/>
          <p:cNvSpPr/>
          <p:nvPr/>
        </p:nvSpPr>
        <p:spPr>
          <a:xfrm>
            <a:off x="2100576"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4" name="object 174"/>
          <p:cNvSpPr/>
          <p:nvPr/>
        </p:nvSpPr>
        <p:spPr>
          <a:xfrm>
            <a:off x="2100576"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5" name="object 175"/>
          <p:cNvSpPr/>
          <p:nvPr/>
        </p:nvSpPr>
        <p:spPr>
          <a:xfrm>
            <a:off x="2100576"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6" name="object 176"/>
          <p:cNvSpPr/>
          <p:nvPr/>
        </p:nvSpPr>
        <p:spPr>
          <a:xfrm>
            <a:off x="2100576"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7" name="object 177"/>
          <p:cNvSpPr/>
          <p:nvPr/>
        </p:nvSpPr>
        <p:spPr>
          <a:xfrm>
            <a:off x="2100576"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8" name="object 178"/>
          <p:cNvSpPr/>
          <p:nvPr/>
        </p:nvSpPr>
        <p:spPr>
          <a:xfrm>
            <a:off x="2100576"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79" name="object 179"/>
          <p:cNvSpPr/>
          <p:nvPr/>
        </p:nvSpPr>
        <p:spPr>
          <a:xfrm>
            <a:off x="2100576"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0" name="object 180"/>
          <p:cNvSpPr/>
          <p:nvPr/>
        </p:nvSpPr>
        <p:spPr>
          <a:xfrm>
            <a:off x="2100576"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1" name="object 181"/>
          <p:cNvSpPr/>
          <p:nvPr/>
        </p:nvSpPr>
        <p:spPr>
          <a:xfrm>
            <a:off x="2100576"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2" name="object 182"/>
          <p:cNvSpPr/>
          <p:nvPr/>
        </p:nvSpPr>
        <p:spPr>
          <a:xfrm>
            <a:off x="2100576"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3" name="object 183"/>
          <p:cNvSpPr/>
          <p:nvPr/>
        </p:nvSpPr>
        <p:spPr>
          <a:xfrm>
            <a:off x="2100576"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4" name="object 184"/>
          <p:cNvSpPr/>
          <p:nvPr/>
        </p:nvSpPr>
        <p:spPr>
          <a:xfrm>
            <a:off x="2100576"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5" name="object 185"/>
          <p:cNvSpPr/>
          <p:nvPr/>
        </p:nvSpPr>
        <p:spPr>
          <a:xfrm>
            <a:off x="6748775" y="87630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6" name="object 186"/>
          <p:cNvSpPr/>
          <p:nvPr/>
        </p:nvSpPr>
        <p:spPr>
          <a:xfrm>
            <a:off x="6748775" y="932498"/>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7" name="object 187"/>
          <p:cNvSpPr/>
          <p:nvPr/>
        </p:nvSpPr>
        <p:spPr>
          <a:xfrm>
            <a:off x="6748775" y="103251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8" name="object 188"/>
          <p:cNvSpPr/>
          <p:nvPr/>
        </p:nvSpPr>
        <p:spPr>
          <a:xfrm>
            <a:off x="6748775" y="1089661"/>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89" name="object 189"/>
          <p:cNvSpPr/>
          <p:nvPr/>
        </p:nvSpPr>
        <p:spPr>
          <a:xfrm>
            <a:off x="6748775" y="118872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0" name="object 190"/>
          <p:cNvSpPr/>
          <p:nvPr/>
        </p:nvSpPr>
        <p:spPr>
          <a:xfrm>
            <a:off x="6748775" y="1245871"/>
            <a:ext cx="19050" cy="56198"/>
          </a:xfrm>
          <a:custGeom>
            <a:avLst/>
            <a:gdLst/>
            <a:ahLst/>
            <a:cxnLst/>
            <a:rect l="l" t="t" r="r" b="b"/>
            <a:pathLst>
              <a:path w="19050" h="74930">
                <a:moveTo>
                  <a:pt x="19050" y="0"/>
                </a:moveTo>
                <a:lnTo>
                  <a:pt x="0" y="0"/>
                </a:lnTo>
                <a:lnTo>
                  <a:pt x="0" y="74929"/>
                </a:lnTo>
                <a:lnTo>
                  <a:pt x="19050" y="7492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1" name="object 191"/>
          <p:cNvSpPr/>
          <p:nvPr/>
        </p:nvSpPr>
        <p:spPr>
          <a:xfrm>
            <a:off x="6748775" y="1344930"/>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2" name="object 192"/>
          <p:cNvSpPr/>
          <p:nvPr/>
        </p:nvSpPr>
        <p:spPr>
          <a:xfrm>
            <a:off x="6748775" y="140207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3" name="object 193"/>
          <p:cNvSpPr/>
          <p:nvPr/>
        </p:nvSpPr>
        <p:spPr>
          <a:xfrm>
            <a:off x="6748775" y="1501141"/>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4" name="object 194"/>
          <p:cNvSpPr/>
          <p:nvPr/>
        </p:nvSpPr>
        <p:spPr>
          <a:xfrm>
            <a:off x="6748775" y="155829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5" name="object 195"/>
          <p:cNvSpPr/>
          <p:nvPr/>
        </p:nvSpPr>
        <p:spPr>
          <a:xfrm>
            <a:off x="6748775" y="165830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6" name="object 196"/>
          <p:cNvSpPr/>
          <p:nvPr/>
        </p:nvSpPr>
        <p:spPr>
          <a:xfrm>
            <a:off x="6748775" y="171450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7" name="object 197"/>
          <p:cNvSpPr/>
          <p:nvPr/>
        </p:nvSpPr>
        <p:spPr>
          <a:xfrm>
            <a:off x="6748775" y="1814513"/>
            <a:ext cx="19050" cy="13335"/>
          </a:xfrm>
          <a:custGeom>
            <a:avLst/>
            <a:gdLst/>
            <a:ahLst/>
            <a:cxnLst/>
            <a:rect l="l" t="t" r="r" b="b"/>
            <a:pathLst>
              <a:path w="19050" h="17780">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8" name="object 198"/>
          <p:cNvSpPr/>
          <p:nvPr/>
        </p:nvSpPr>
        <p:spPr>
          <a:xfrm>
            <a:off x="6748775" y="187070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199" name="object 199"/>
          <p:cNvSpPr/>
          <p:nvPr/>
        </p:nvSpPr>
        <p:spPr>
          <a:xfrm>
            <a:off x="6748775" y="197072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0" name="object 200"/>
          <p:cNvSpPr/>
          <p:nvPr/>
        </p:nvSpPr>
        <p:spPr>
          <a:xfrm>
            <a:off x="6748775" y="2026920"/>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1" name="object 201"/>
          <p:cNvSpPr/>
          <p:nvPr/>
        </p:nvSpPr>
        <p:spPr>
          <a:xfrm>
            <a:off x="6748775" y="212693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2" name="object 202"/>
          <p:cNvSpPr/>
          <p:nvPr/>
        </p:nvSpPr>
        <p:spPr>
          <a:xfrm>
            <a:off x="6748775" y="2183129"/>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3" name="object 203"/>
          <p:cNvSpPr/>
          <p:nvPr/>
        </p:nvSpPr>
        <p:spPr>
          <a:xfrm>
            <a:off x="6748775" y="228314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4" name="object 204"/>
          <p:cNvSpPr/>
          <p:nvPr/>
        </p:nvSpPr>
        <p:spPr>
          <a:xfrm>
            <a:off x="6748775" y="2340292"/>
            <a:ext cx="19050" cy="56198"/>
          </a:xfrm>
          <a:custGeom>
            <a:avLst/>
            <a:gdLst/>
            <a:ahLst/>
            <a:cxnLst/>
            <a:rect l="l" t="t" r="r" b="b"/>
            <a:pathLst>
              <a:path w="19050" h="74930">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5" name="object 205"/>
          <p:cNvSpPr/>
          <p:nvPr/>
        </p:nvSpPr>
        <p:spPr>
          <a:xfrm>
            <a:off x="6748775" y="243935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6" name="object 206"/>
          <p:cNvSpPr/>
          <p:nvPr/>
        </p:nvSpPr>
        <p:spPr>
          <a:xfrm>
            <a:off x="6748775" y="249650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7" name="object 207"/>
          <p:cNvSpPr/>
          <p:nvPr/>
        </p:nvSpPr>
        <p:spPr>
          <a:xfrm>
            <a:off x="6748775" y="259556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8" name="object 208"/>
          <p:cNvSpPr/>
          <p:nvPr/>
        </p:nvSpPr>
        <p:spPr>
          <a:xfrm>
            <a:off x="6748775" y="265271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09" name="object 209"/>
          <p:cNvSpPr/>
          <p:nvPr/>
        </p:nvSpPr>
        <p:spPr>
          <a:xfrm>
            <a:off x="6748775" y="2751772"/>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0" name="object 210"/>
          <p:cNvSpPr/>
          <p:nvPr/>
        </p:nvSpPr>
        <p:spPr>
          <a:xfrm>
            <a:off x="6748775" y="280892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1" name="object 211"/>
          <p:cNvSpPr/>
          <p:nvPr/>
        </p:nvSpPr>
        <p:spPr>
          <a:xfrm>
            <a:off x="6748775" y="2908934"/>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2" name="object 212"/>
          <p:cNvSpPr/>
          <p:nvPr/>
        </p:nvSpPr>
        <p:spPr>
          <a:xfrm>
            <a:off x="6748775" y="2965132"/>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3" name="object 213"/>
          <p:cNvSpPr/>
          <p:nvPr/>
        </p:nvSpPr>
        <p:spPr>
          <a:xfrm>
            <a:off x="6748775" y="3065144"/>
            <a:ext cx="19050" cy="13335"/>
          </a:xfrm>
          <a:custGeom>
            <a:avLst/>
            <a:gdLst/>
            <a:ahLst/>
            <a:cxnLst/>
            <a:rect l="l" t="t" r="r" b="b"/>
            <a:pathLst>
              <a:path w="19050" h="17779">
                <a:moveTo>
                  <a:pt x="19050" y="0"/>
                </a:moveTo>
                <a:lnTo>
                  <a:pt x="0" y="0"/>
                </a:lnTo>
                <a:lnTo>
                  <a:pt x="0" y="17779"/>
                </a:lnTo>
                <a:lnTo>
                  <a:pt x="19050" y="1777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4" name="object 214"/>
          <p:cNvSpPr/>
          <p:nvPr/>
        </p:nvSpPr>
        <p:spPr>
          <a:xfrm>
            <a:off x="6748775" y="312134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5" name="object 215"/>
          <p:cNvSpPr/>
          <p:nvPr/>
        </p:nvSpPr>
        <p:spPr>
          <a:xfrm>
            <a:off x="6748775" y="322135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6" name="object 216"/>
          <p:cNvSpPr/>
          <p:nvPr/>
        </p:nvSpPr>
        <p:spPr>
          <a:xfrm>
            <a:off x="6748775" y="3277553"/>
            <a:ext cx="19050" cy="57150"/>
          </a:xfrm>
          <a:custGeom>
            <a:avLst/>
            <a:gdLst/>
            <a:ahLst/>
            <a:cxnLst/>
            <a:rect l="l" t="t" r="r" b="b"/>
            <a:pathLst>
              <a:path w="19050" h="76200">
                <a:moveTo>
                  <a:pt x="19050" y="0"/>
                </a:moveTo>
                <a:lnTo>
                  <a:pt x="0" y="0"/>
                </a:lnTo>
                <a:lnTo>
                  <a:pt x="0" y="76199"/>
                </a:lnTo>
                <a:lnTo>
                  <a:pt x="19050" y="7619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7" name="object 217"/>
          <p:cNvSpPr/>
          <p:nvPr/>
        </p:nvSpPr>
        <p:spPr>
          <a:xfrm>
            <a:off x="6748775" y="3377566"/>
            <a:ext cx="19050" cy="14288"/>
          </a:xfrm>
          <a:custGeom>
            <a:avLst/>
            <a:gdLst/>
            <a:ahLst/>
            <a:cxnLst/>
            <a:rect l="l" t="t" r="r" b="b"/>
            <a:pathLst>
              <a:path w="19050" h="19050">
                <a:moveTo>
                  <a:pt x="19050" y="0"/>
                </a:moveTo>
                <a:lnTo>
                  <a:pt x="0" y="0"/>
                </a:lnTo>
                <a:lnTo>
                  <a:pt x="0" y="19049"/>
                </a:lnTo>
                <a:lnTo>
                  <a:pt x="19050" y="19049"/>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8" name="object 218"/>
          <p:cNvSpPr/>
          <p:nvPr/>
        </p:nvSpPr>
        <p:spPr>
          <a:xfrm>
            <a:off x="6748775" y="3433763"/>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19" name="object 219"/>
          <p:cNvSpPr/>
          <p:nvPr/>
        </p:nvSpPr>
        <p:spPr>
          <a:xfrm>
            <a:off x="6748775" y="353377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0" name="object 220"/>
          <p:cNvSpPr/>
          <p:nvPr/>
        </p:nvSpPr>
        <p:spPr>
          <a:xfrm>
            <a:off x="6748775" y="3590925"/>
            <a:ext cx="19050" cy="56198"/>
          </a:xfrm>
          <a:custGeom>
            <a:avLst/>
            <a:gdLst/>
            <a:ahLst/>
            <a:cxnLst/>
            <a:rect l="l" t="t" r="r" b="b"/>
            <a:pathLst>
              <a:path w="19050" h="74929">
                <a:moveTo>
                  <a:pt x="19050" y="0"/>
                </a:moveTo>
                <a:lnTo>
                  <a:pt x="0" y="0"/>
                </a:lnTo>
                <a:lnTo>
                  <a:pt x="0" y="74930"/>
                </a:lnTo>
                <a:lnTo>
                  <a:pt x="19050" y="7493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1" name="object 221"/>
          <p:cNvSpPr/>
          <p:nvPr/>
        </p:nvSpPr>
        <p:spPr>
          <a:xfrm>
            <a:off x="6748775" y="368998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2" name="object 222"/>
          <p:cNvSpPr/>
          <p:nvPr/>
        </p:nvSpPr>
        <p:spPr>
          <a:xfrm>
            <a:off x="6748775" y="374713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3" name="object 223"/>
          <p:cNvSpPr/>
          <p:nvPr/>
        </p:nvSpPr>
        <p:spPr>
          <a:xfrm>
            <a:off x="6748775" y="3846195"/>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4" name="object 224"/>
          <p:cNvSpPr/>
          <p:nvPr/>
        </p:nvSpPr>
        <p:spPr>
          <a:xfrm>
            <a:off x="6748775" y="3903344"/>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5" name="object 225"/>
          <p:cNvSpPr/>
          <p:nvPr/>
        </p:nvSpPr>
        <p:spPr>
          <a:xfrm>
            <a:off x="6748775" y="4002406"/>
            <a:ext cx="19050" cy="14288"/>
          </a:xfrm>
          <a:custGeom>
            <a:avLst/>
            <a:gdLst/>
            <a:ahLst/>
            <a:cxnLst/>
            <a:rect l="l" t="t" r="r" b="b"/>
            <a:pathLst>
              <a:path w="19050" h="19050">
                <a:moveTo>
                  <a:pt x="19050" y="0"/>
                </a:moveTo>
                <a:lnTo>
                  <a:pt x="0" y="0"/>
                </a:lnTo>
                <a:lnTo>
                  <a:pt x="0" y="19050"/>
                </a:lnTo>
                <a:lnTo>
                  <a:pt x="19050" y="1905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6" name="object 226"/>
          <p:cNvSpPr/>
          <p:nvPr/>
        </p:nvSpPr>
        <p:spPr>
          <a:xfrm>
            <a:off x="6748775" y="4059555"/>
            <a:ext cx="19050" cy="57150"/>
          </a:xfrm>
          <a:custGeom>
            <a:avLst/>
            <a:gdLst/>
            <a:ahLst/>
            <a:cxnLst/>
            <a:rect l="l" t="t" r="r" b="b"/>
            <a:pathLst>
              <a:path w="19050" h="76200">
                <a:moveTo>
                  <a:pt x="19050" y="0"/>
                </a:moveTo>
                <a:lnTo>
                  <a:pt x="0" y="0"/>
                </a:lnTo>
                <a:lnTo>
                  <a:pt x="0" y="76200"/>
                </a:lnTo>
                <a:lnTo>
                  <a:pt x="19050" y="7620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27" name="object 227"/>
          <p:cNvSpPr/>
          <p:nvPr/>
        </p:nvSpPr>
        <p:spPr>
          <a:xfrm>
            <a:off x="6748775" y="4159568"/>
            <a:ext cx="19050" cy="13335"/>
          </a:xfrm>
          <a:custGeom>
            <a:avLst/>
            <a:gdLst/>
            <a:ahLst/>
            <a:cxnLst/>
            <a:rect l="l" t="t" r="r" b="b"/>
            <a:pathLst>
              <a:path w="19050" h="17779">
                <a:moveTo>
                  <a:pt x="19050" y="0"/>
                </a:moveTo>
                <a:lnTo>
                  <a:pt x="0" y="0"/>
                </a:lnTo>
                <a:lnTo>
                  <a:pt x="0" y="17780"/>
                </a:lnTo>
                <a:lnTo>
                  <a:pt x="19050" y="17780"/>
                </a:lnTo>
                <a:lnTo>
                  <a:pt x="19050" y="0"/>
                </a:lnTo>
                <a:close/>
              </a:path>
            </a:pathLst>
          </a:custGeom>
          <a:solidFill>
            <a:srgbClr val="000000"/>
          </a:solidFill>
        </p:spPr>
        <p:txBody>
          <a:bodyPr wrap="square" lIns="0" tIns="0" rIns="0" bIns="0" rtlCol="0"/>
          <a:lstStyle/>
          <a:p>
            <a:endParaRPr>
              <a:solidFill>
                <a:schemeClr val="bg1"/>
              </a:solidFill>
            </a:endParaRPr>
          </a:p>
        </p:txBody>
      </p:sp>
      <p:sp>
        <p:nvSpPr>
          <p:cNvPr id="230" name="object 230"/>
          <p:cNvSpPr/>
          <p:nvPr/>
        </p:nvSpPr>
        <p:spPr>
          <a:xfrm>
            <a:off x="2261866" y="1076324"/>
            <a:ext cx="4343400" cy="5715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grpSp>
        <p:nvGrpSpPr>
          <p:cNvPr id="231" name="object 231"/>
          <p:cNvGrpSpPr/>
          <p:nvPr/>
        </p:nvGrpSpPr>
        <p:grpSpPr>
          <a:xfrm>
            <a:off x="2261866" y="1501447"/>
            <a:ext cx="4343400" cy="234791"/>
            <a:chOff x="2438400" y="1900327"/>
            <a:chExt cx="4343400" cy="313055"/>
          </a:xfrm>
        </p:grpSpPr>
        <p:sp>
          <p:nvSpPr>
            <p:cNvPr id="232" name="object 232"/>
            <p:cNvSpPr/>
            <p:nvPr/>
          </p:nvSpPr>
          <p:spPr>
            <a:xfrm>
              <a:off x="2438400" y="20192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3" name="object 233"/>
            <p:cNvSpPr/>
            <p:nvPr/>
          </p:nvSpPr>
          <p:spPr>
            <a:xfrm>
              <a:off x="3429000" y="19049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34" name="object 234"/>
            <p:cNvSpPr/>
            <p:nvPr/>
          </p:nvSpPr>
          <p:spPr>
            <a:xfrm>
              <a:off x="3429000" y="19049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35" name="object 235"/>
            <p:cNvSpPr/>
            <p:nvPr/>
          </p:nvSpPr>
          <p:spPr>
            <a:xfrm>
              <a:off x="5334000" y="19049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36" name="object 236"/>
            <p:cNvSpPr/>
            <p:nvPr/>
          </p:nvSpPr>
          <p:spPr>
            <a:xfrm>
              <a:off x="5334000" y="19049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grpSp>
        <p:nvGrpSpPr>
          <p:cNvPr id="237" name="object 237"/>
          <p:cNvGrpSpPr/>
          <p:nvPr/>
        </p:nvGrpSpPr>
        <p:grpSpPr>
          <a:xfrm>
            <a:off x="2261866" y="2130097"/>
            <a:ext cx="4343400" cy="234791"/>
            <a:chOff x="2438400" y="2738527"/>
            <a:chExt cx="4343400" cy="313055"/>
          </a:xfrm>
        </p:grpSpPr>
        <p:sp>
          <p:nvSpPr>
            <p:cNvPr id="238" name="object 238"/>
            <p:cNvSpPr/>
            <p:nvPr/>
          </p:nvSpPr>
          <p:spPr>
            <a:xfrm>
              <a:off x="2438400" y="285749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39" name="object 239"/>
            <p:cNvSpPr/>
            <p:nvPr/>
          </p:nvSpPr>
          <p:spPr>
            <a:xfrm>
              <a:off x="3429000" y="2743199"/>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575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0" name="object 240"/>
            <p:cNvSpPr/>
            <p:nvPr/>
          </p:nvSpPr>
          <p:spPr>
            <a:xfrm>
              <a:off x="3429000" y="2743199"/>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144"/>
                  </a:lnTo>
                  <a:lnTo>
                    <a:pt x="29368" y="295116"/>
                  </a:lnTo>
                  <a:lnTo>
                    <a:pt x="14982" y="290849"/>
                  </a:lnTo>
                  <a:lnTo>
                    <a:pt x="0" y="28575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1" name="object 241"/>
            <p:cNvSpPr/>
            <p:nvPr/>
          </p:nvSpPr>
          <p:spPr>
            <a:xfrm>
              <a:off x="5334000" y="2743199"/>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5750"/>
                  </a:lnTo>
                  <a:lnTo>
                    <a:pt x="30479" y="294639"/>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2" name="object 242"/>
            <p:cNvSpPr/>
            <p:nvPr/>
          </p:nvSpPr>
          <p:spPr>
            <a:xfrm>
              <a:off x="5334000" y="2743199"/>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144"/>
                  </a:lnTo>
                  <a:lnTo>
                    <a:pt x="30003" y="295116"/>
                  </a:lnTo>
                  <a:lnTo>
                    <a:pt x="15537" y="290849"/>
                  </a:lnTo>
                  <a:lnTo>
                    <a:pt x="0" y="28575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3" name="object 243"/>
          <p:cNvSpPr txBox="1"/>
          <p:nvPr/>
        </p:nvSpPr>
        <p:spPr>
          <a:xfrm>
            <a:off x="3634736" y="959167"/>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44" name="object 244"/>
          <p:cNvGrpSpPr/>
          <p:nvPr/>
        </p:nvGrpSpPr>
        <p:grpSpPr>
          <a:xfrm>
            <a:off x="3247796" y="987097"/>
            <a:ext cx="2219325" cy="234791"/>
            <a:chOff x="3424327" y="1214527"/>
            <a:chExt cx="2219325" cy="313055"/>
          </a:xfrm>
        </p:grpSpPr>
        <p:sp>
          <p:nvSpPr>
            <p:cNvPr id="245" name="object 245"/>
            <p:cNvSpPr/>
            <p:nvPr/>
          </p:nvSpPr>
          <p:spPr>
            <a:xfrm>
              <a:off x="3429000" y="1219200"/>
              <a:ext cx="304800" cy="303530"/>
            </a:xfrm>
            <a:custGeom>
              <a:avLst/>
              <a:gdLst/>
              <a:ahLst/>
              <a:cxnLst/>
              <a:rect l="l" t="t" r="r" b="b"/>
              <a:pathLst>
                <a:path w="304800" h="303530">
                  <a:moveTo>
                    <a:pt x="304800" y="0"/>
                  </a:moveTo>
                  <a:lnTo>
                    <a:pt x="41910" y="0"/>
                  </a:lnTo>
                  <a:lnTo>
                    <a:pt x="41910" y="25400"/>
                  </a:lnTo>
                  <a:lnTo>
                    <a:pt x="20320" y="25400"/>
                  </a:lnTo>
                  <a:lnTo>
                    <a:pt x="20320" y="50800"/>
                  </a:lnTo>
                  <a:lnTo>
                    <a:pt x="0" y="50800"/>
                  </a:lnTo>
                  <a:lnTo>
                    <a:pt x="0" y="287020"/>
                  </a:lnTo>
                  <a:lnTo>
                    <a:pt x="29210" y="295910"/>
                  </a:lnTo>
                  <a:lnTo>
                    <a:pt x="45720" y="299720"/>
                  </a:lnTo>
                  <a:lnTo>
                    <a:pt x="67310" y="303529"/>
                  </a:lnTo>
                  <a:lnTo>
                    <a:pt x="83820" y="302260"/>
                  </a:lnTo>
                  <a:lnTo>
                    <a:pt x="99060" y="298450"/>
                  </a:lnTo>
                  <a:lnTo>
                    <a:pt x="111760" y="295910"/>
                  </a:lnTo>
                  <a:lnTo>
                    <a:pt x="124460" y="292100"/>
                  </a:lnTo>
                  <a:lnTo>
                    <a:pt x="144779" y="283210"/>
                  </a:lnTo>
                  <a:lnTo>
                    <a:pt x="162560" y="274320"/>
                  </a:lnTo>
                  <a:lnTo>
                    <a:pt x="181610" y="266700"/>
                  </a:lnTo>
                  <a:lnTo>
                    <a:pt x="191770" y="262889"/>
                  </a:lnTo>
                  <a:lnTo>
                    <a:pt x="203200" y="26035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FF">
                <a:alpha val="48997"/>
              </a:srgbClr>
            </a:solidFill>
          </p:spPr>
          <p:txBody>
            <a:bodyPr wrap="square" lIns="0" tIns="0" rIns="0" bIns="0" rtlCol="0"/>
            <a:lstStyle/>
            <a:p>
              <a:endParaRPr>
                <a:solidFill>
                  <a:schemeClr val="bg1"/>
                </a:solidFill>
              </a:endParaRPr>
            </a:p>
          </p:txBody>
        </p:sp>
        <p:sp>
          <p:nvSpPr>
            <p:cNvPr id="246" name="object 246"/>
            <p:cNvSpPr/>
            <p:nvPr/>
          </p:nvSpPr>
          <p:spPr>
            <a:xfrm>
              <a:off x="3429000" y="1219200"/>
              <a:ext cx="304800" cy="303530"/>
            </a:xfrm>
            <a:custGeom>
              <a:avLst/>
              <a:gdLst/>
              <a:ahLst/>
              <a:cxnLst/>
              <a:rect l="l" t="t" r="r" b="b"/>
              <a:pathLst>
                <a:path w="304800" h="303530">
                  <a:moveTo>
                    <a:pt x="0" y="50800"/>
                  </a:moveTo>
                  <a:lnTo>
                    <a:pt x="20320" y="50800"/>
                  </a:lnTo>
                  <a:lnTo>
                    <a:pt x="20320" y="25400"/>
                  </a:lnTo>
                  <a:lnTo>
                    <a:pt x="41910" y="25400"/>
                  </a:lnTo>
                  <a:lnTo>
                    <a:pt x="41910" y="0"/>
                  </a:lnTo>
                  <a:lnTo>
                    <a:pt x="304800" y="0"/>
                  </a:lnTo>
                  <a:lnTo>
                    <a:pt x="304800" y="203200"/>
                  </a:lnTo>
                  <a:lnTo>
                    <a:pt x="283210" y="203200"/>
                  </a:lnTo>
                  <a:lnTo>
                    <a:pt x="283210" y="228600"/>
                  </a:lnTo>
                  <a:lnTo>
                    <a:pt x="262889" y="228600"/>
                  </a:lnTo>
                  <a:lnTo>
                    <a:pt x="262889" y="254000"/>
                  </a:lnTo>
                  <a:lnTo>
                    <a:pt x="213532" y="257810"/>
                  </a:lnTo>
                  <a:lnTo>
                    <a:pt x="178318" y="268325"/>
                  </a:lnTo>
                  <a:lnTo>
                    <a:pt x="148224" y="281889"/>
                  </a:lnTo>
                  <a:lnTo>
                    <a:pt x="114228" y="294843"/>
                  </a:lnTo>
                  <a:lnTo>
                    <a:pt x="67310" y="303529"/>
                  </a:lnTo>
                  <a:lnTo>
                    <a:pt x="45898" y="299700"/>
                  </a:lnTo>
                  <a:lnTo>
                    <a:pt x="29368" y="295751"/>
                  </a:lnTo>
                  <a:lnTo>
                    <a:pt x="14982" y="291564"/>
                  </a:lnTo>
                  <a:lnTo>
                    <a:pt x="0" y="287020"/>
                  </a:lnTo>
                  <a:lnTo>
                    <a:pt x="0" y="50800"/>
                  </a:lnTo>
                  <a:close/>
                </a:path>
                <a:path w="304800" h="303530">
                  <a:moveTo>
                    <a:pt x="20320"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sp>
          <p:nvSpPr>
            <p:cNvPr id="247" name="object 247"/>
            <p:cNvSpPr/>
            <p:nvPr/>
          </p:nvSpPr>
          <p:spPr>
            <a:xfrm>
              <a:off x="5334000" y="1219200"/>
              <a:ext cx="304800" cy="303530"/>
            </a:xfrm>
            <a:custGeom>
              <a:avLst/>
              <a:gdLst/>
              <a:ahLst/>
              <a:cxnLst/>
              <a:rect l="l" t="t" r="r" b="b"/>
              <a:pathLst>
                <a:path w="304800" h="303530">
                  <a:moveTo>
                    <a:pt x="304800" y="0"/>
                  </a:moveTo>
                  <a:lnTo>
                    <a:pt x="41910" y="0"/>
                  </a:lnTo>
                  <a:lnTo>
                    <a:pt x="41910" y="25400"/>
                  </a:lnTo>
                  <a:lnTo>
                    <a:pt x="21589" y="25400"/>
                  </a:lnTo>
                  <a:lnTo>
                    <a:pt x="21589" y="50800"/>
                  </a:lnTo>
                  <a:lnTo>
                    <a:pt x="0" y="50800"/>
                  </a:lnTo>
                  <a:lnTo>
                    <a:pt x="0" y="287020"/>
                  </a:lnTo>
                  <a:lnTo>
                    <a:pt x="30479" y="295910"/>
                  </a:lnTo>
                  <a:lnTo>
                    <a:pt x="46989" y="299720"/>
                  </a:lnTo>
                  <a:lnTo>
                    <a:pt x="68579" y="303529"/>
                  </a:lnTo>
                  <a:lnTo>
                    <a:pt x="85089" y="302260"/>
                  </a:lnTo>
                  <a:lnTo>
                    <a:pt x="99060" y="298450"/>
                  </a:lnTo>
                  <a:lnTo>
                    <a:pt x="113029" y="295910"/>
                  </a:lnTo>
                  <a:lnTo>
                    <a:pt x="124460" y="292100"/>
                  </a:lnTo>
                  <a:lnTo>
                    <a:pt x="144779" y="283210"/>
                  </a:lnTo>
                  <a:lnTo>
                    <a:pt x="163829" y="274320"/>
                  </a:lnTo>
                  <a:lnTo>
                    <a:pt x="182879" y="266700"/>
                  </a:lnTo>
                  <a:lnTo>
                    <a:pt x="193039" y="262889"/>
                  </a:lnTo>
                  <a:lnTo>
                    <a:pt x="215900" y="257810"/>
                  </a:lnTo>
                  <a:lnTo>
                    <a:pt x="229870" y="255270"/>
                  </a:lnTo>
                  <a:lnTo>
                    <a:pt x="245110" y="254000"/>
                  </a:lnTo>
                  <a:lnTo>
                    <a:pt x="262889" y="254000"/>
                  </a:lnTo>
                  <a:lnTo>
                    <a:pt x="262889" y="228600"/>
                  </a:lnTo>
                  <a:lnTo>
                    <a:pt x="283210" y="228600"/>
                  </a:lnTo>
                  <a:lnTo>
                    <a:pt x="283210" y="203200"/>
                  </a:lnTo>
                  <a:lnTo>
                    <a:pt x="304800" y="203200"/>
                  </a:lnTo>
                  <a:lnTo>
                    <a:pt x="304800" y="0"/>
                  </a:lnTo>
                  <a:close/>
                </a:path>
              </a:pathLst>
            </a:custGeom>
            <a:solidFill>
              <a:srgbClr val="CCFFCC">
                <a:alpha val="48997"/>
              </a:srgbClr>
            </a:solidFill>
          </p:spPr>
          <p:txBody>
            <a:bodyPr wrap="square" lIns="0" tIns="0" rIns="0" bIns="0" rtlCol="0"/>
            <a:lstStyle/>
            <a:p>
              <a:endParaRPr>
                <a:solidFill>
                  <a:schemeClr val="bg1"/>
                </a:solidFill>
              </a:endParaRPr>
            </a:p>
          </p:txBody>
        </p:sp>
        <p:sp>
          <p:nvSpPr>
            <p:cNvPr id="248" name="object 248"/>
            <p:cNvSpPr/>
            <p:nvPr/>
          </p:nvSpPr>
          <p:spPr>
            <a:xfrm>
              <a:off x="5334000" y="1219200"/>
              <a:ext cx="304800" cy="303530"/>
            </a:xfrm>
            <a:custGeom>
              <a:avLst/>
              <a:gdLst/>
              <a:ahLst/>
              <a:cxnLst/>
              <a:rect l="l" t="t" r="r" b="b"/>
              <a:pathLst>
                <a:path w="304800" h="303530">
                  <a:moveTo>
                    <a:pt x="0" y="50800"/>
                  </a:moveTo>
                  <a:lnTo>
                    <a:pt x="21589" y="50800"/>
                  </a:lnTo>
                  <a:lnTo>
                    <a:pt x="21589" y="25400"/>
                  </a:lnTo>
                  <a:lnTo>
                    <a:pt x="41910" y="25400"/>
                  </a:lnTo>
                  <a:lnTo>
                    <a:pt x="41910" y="0"/>
                  </a:lnTo>
                  <a:lnTo>
                    <a:pt x="304800" y="0"/>
                  </a:lnTo>
                  <a:lnTo>
                    <a:pt x="304800" y="203200"/>
                  </a:lnTo>
                  <a:lnTo>
                    <a:pt x="283210" y="203200"/>
                  </a:lnTo>
                  <a:lnTo>
                    <a:pt x="283210" y="228600"/>
                  </a:lnTo>
                  <a:lnTo>
                    <a:pt x="262889" y="228600"/>
                  </a:lnTo>
                  <a:lnTo>
                    <a:pt x="262889" y="254000"/>
                  </a:lnTo>
                  <a:lnTo>
                    <a:pt x="213542" y="257810"/>
                  </a:lnTo>
                  <a:lnTo>
                    <a:pt x="178399" y="268325"/>
                  </a:lnTo>
                  <a:lnTo>
                    <a:pt x="148498" y="281889"/>
                  </a:lnTo>
                  <a:lnTo>
                    <a:pt x="114879" y="294843"/>
                  </a:lnTo>
                  <a:lnTo>
                    <a:pt x="68579" y="303529"/>
                  </a:lnTo>
                  <a:lnTo>
                    <a:pt x="46612" y="299700"/>
                  </a:lnTo>
                  <a:lnTo>
                    <a:pt x="30003" y="295751"/>
                  </a:lnTo>
                  <a:lnTo>
                    <a:pt x="15537" y="291564"/>
                  </a:lnTo>
                  <a:lnTo>
                    <a:pt x="0" y="287020"/>
                  </a:lnTo>
                  <a:lnTo>
                    <a:pt x="0" y="50800"/>
                  </a:lnTo>
                  <a:close/>
                </a:path>
                <a:path w="304800" h="303530">
                  <a:moveTo>
                    <a:pt x="21589" y="50800"/>
                  </a:moveTo>
                  <a:lnTo>
                    <a:pt x="262889" y="50800"/>
                  </a:lnTo>
                  <a:lnTo>
                    <a:pt x="262889" y="228600"/>
                  </a:lnTo>
                </a:path>
                <a:path w="304800" h="303530">
                  <a:moveTo>
                    <a:pt x="41910" y="25400"/>
                  </a:moveTo>
                  <a:lnTo>
                    <a:pt x="283210" y="25400"/>
                  </a:lnTo>
                  <a:lnTo>
                    <a:pt x="283210" y="203200"/>
                  </a:lnTo>
                </a:path>
              </a:pathLst>
            </a:custGeom>
            <a:ln w="9344">
              <a:solidFill>
                <a:srgbClr val="000000"/>
              </a:solidFill>
            </a:ln>
          </p:spPr>
          <p:txBody>
            <a:bodyPr wrap="square" lIns="0" tIns="0" rIns="0" bIns="0" rtlCol="0"/>
            <a:lstStyle/>
            <a:p>
              <a:endParaRPr>
                <a:solidFill>
                  <a:schemeClr val="bg1"/>
                </a:solidFill>
              </a:endParaRPr>
            </a:p>
          </p:txBody>
        </p:sp>
      </p:grpSp>
      <p:sp>
        <p:nvSpPr>
          <p:cNvPr id="249" name="object 249"/>
          <p:cNvSpPr txBox="1"/>
          <p:nvPr/>
        </p:nvSpPr>
        <p:spPr>
          <a:xfrm>
            <a:off x="3634736" y="147351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sp>
        <p:nvSpPr>
          <p:cNvPr id="250" name="object 250"/>
          <p:cNvSpPr txBox="1"/>
          <p:nvPr/>
        </p:nvSpPr>
        <p:spPr>
          <a:xfrm>
            <a:off x="3634736" y="2102168"/>
            <a:ext cx="1432560" cy="166712"/>
          </a:xfrm>
          <a:prstGeom prst="rect">
            <a:avLst/>
          </a:prstGeom>
        </p:spPr>
        <p:txBody>
          <a:bodyPr vert="horz" wrap="square" lIns="0" tIns="12700" rIns="0" bIns="0" rtlCol="0">
            <a:spAutoFit/>
          </a:bodyPr>
          <a:lstStyle/>
          <a:p>
            <a:pPr marL="12700">
              <a:lnSpc>
                <a:spcPct val="100000"/>
              </a:lnSpc>
              <a:spcBef>
                <a:spcPts val="100"/>
              </a:spcBef>
            </a:pPr>
            <a:r>
              <a:rPr sz="1000" spc="-10" dirty="0">
                <a:solidFill>
                  <a:schemeClr val="bg1"/>
                </a:solidFill>
                <a:latin typeface="Arial"/>
                <a:cs typeface="Arial"/>
              </a:rPr>
              <a:t>Application </a:t>
            </a:r>
            <a:r>
              <a:rPr sz="1000" dirty="0">
                <a:solidFill>
                  <a:schemeClr val="bg1"/>
                </a:solidFill>
                <a:latin typeface="Arial"/>
                <a:cs typeface="Arial"/>
              </a:rPr>
              <a:t>to</a:t>
            </a:r>
            <a:r>
              <a:rPr sz="1000" spc="-30" dirty="0">
                <a:solidFill>
                  <a:schemeClr val="bg1"/>
                </a:solidFill>
                <a:latin typeface="Arial"/>
                <a:cs typeface="Arial"/>
              </a:rPr>
              <a:t> </a:t>
            </a:r>
            <a:r>
              <a:rPr sz="1000" spc="-10" dirty="0">
                <a:solidFill>
                  <a:schemeClr val="bg1"/>
                </a:solidFill>
                <a:latin typeface="Arial"/>
                <a:cs typeface="Arial"/>
              </a:rPr>
              <a:t>Application</a:t>
            </a:r>
            <a:endParaRPr sz="1000">
              <a:solidFill>
                <a:schemeClr val="bg1"/>
              </a:solidFill>
              <a:latin typeface="Arial"/>
              <a:cs typeface="Arial"/>
            </a:endParaRPr>
          </a:p>
        </p:txBody>
      </p:sp>
      <p:grpSp>
        <p:nvGrpSpPr>
          <p:cNvPr id="251" name="object 251"/>
          <p:cNvGrpSpPr/>
          <p:nvPr/>
        </p:nvGrpSpPr>
        <p:grpSpPr>
          <a:xfrm>
            <a:off x="2261866" y="2730171"/>
            <a:ext cx="4343400" cy="178594"/>
            <a:chOff x="2438400" y="3538627"/>
            <a:chExt cx="4343400" cy="238125"/>
          </a:xfrm>
        </p:grpSpPr>
        <p:sp>
          <p:nvSpPr>
            <p:cNvPr id="252" name="object 252"/>
            <p:cNvSpPr/>
            <p:nvPr/>
          </p:nvSpPr>
          <p:spPr>
            <a:xfrm>
              <a:off x="2438400" y="3604259"/>
              <a:ext cx="4343400" cy="74930"/>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143000" y="27940"/>
                  </a:moveTo>
                  <a:lnTo>
                    <a:pt x="60960" y="27940"/>
                  </a:lnTo>
                  <a:lnTo>
                    <a:pt x="60960" y="46990"/>
                  </a:lnTo>
                  <a:lnTo>
                    <a:pt x="1143000" y="46990"/>
                  </a:lnTo>
                  <a:lnTo>
                    <a:pt x="1143000" y="27940"/>
                  </a:lnTo>
                  <a:close/>
                </a:path>
                <a:path w="4343400" h="74929">
                  <a:moveTo>
                    <a:pt x="4282440" y="27940"/>
                  </a:moveTo>
                  <a:lnTo>
                    <a:pt x="2971800" y="27940"/>
                  </a:lnTo>
                  <a:lnTo>
                    <a:pt x="29718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53" name="object 253"/>
            <p:cNvSpPr/>
            <p:nvPr/>
          </p:nvSpPr>
          <p:spPr>
            <a:xfrm>
              <a:off x="3581400" y="3543300"/>
              <a:ext cx="1828800" cy="228600"/>
            </a:xfrm>
            <a:custGeom>
              <a:avLst/>
              <a:gdLst/>
              <a:ahLst/>
              <a:cxnLst/>
              <a:rect l="l" t="t" r="r" b="b"/>
              <a:pathLst>
                <a:path w="1828800" h="228600">
                  <a:moveTo>
                    <a:pt x="1828800" y="0"/>
                  </a:moveTo>
                  <a:lnTo>
                    <a:pt x="0" y="0"/>
                  </a:lnTo>
                  <a:lnTo>
                    <a:pt x="0" y="228600"/>
                  </a:lnTo>
                  <a:lnTo>
                    <a:pt x="1828800" y="228600"/>
                  </a:lnTo>
                  <a:lnTo>
                    <a:pt x="182880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4" name="object 254"/>
            <p:cNvSpPr/>
            <p:nvPr/>
          </p:nvSpPr>
          <p:spPr>
            <a:xfrm>
              <a:off x="3581400" y="3543300"/>
              <a:ext cx="1828800" cy="228600"/>
            </a:xfrm>
            <a:custGeom>
              <a:avLst/>
              <a:gdLst/>
              <a:ahLst/>
              <a:cxnLst/>
              <a:rect l="l" t="t" r="r" b="b"/>
              <a:pathLst>
                <a:path w="1828800" h="228600">
                  <a:moveTo>
                    <a:pt x="0" y="0"/>
                  </a:moveTo>
                  <a:lnTo>
                    <a:pt x="1828800" y="0"/>
                  </a:lnTo>
                  <a:lnTo>
                    <a:pt x="1828800" y="228600"/>
                  </a:lnTo>
                  <a:lnTo>
                    <a:pt x="0" y="228600"/>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55" name="object 255"/>
            <p:cNvSpPr/>
            <p:nvPr/>
          </p:nvSpPr>
          <p:spPr>
            <a:xfrm>
              <a:off x="5195570" y="3543300"/>
              <a:ext cx="0" cy="228600"/>
            </a:xfrm>
            <a:custGeom>
              <a:avLst/>
              <a:gdLst/>
              <a:ahLst/>
              <a:cxnLst/>
              <a:rect l="l" t="t" r="r" b="b"/>
              <a:pathLst>
                <a:path h="228600">
                  <a:moveTo>
                    <a:pt x="0" y="0"/>
                  </a:moveTo>
                  <a:lnTo>
                    <a:pt x="0" y="228600"/>
                  </a:lnTo>
                  <a:lnTo>
                    <a:pt x="0" y="0"/>
                  </a:lnTo>
                  <a:close/>
                </a:path>
              </a:pathLst>
            </a:custGeom>
            <a:solidFill>
              <a:srgbClr val="FFCC98">
                <a:alpha val="88999"/>
              </a:srgbClr>
            </a:solidFill>
          </p:spPr>
          <p:txBody>
            <a:bodyPr wrap="square" lIns="0" tIns="0" rIns="0" bIns="0" rtlCol="0"/>
            <a:lstStyle/>
            <a:p>
              <a:endParaRPr>
                <a:solidFill>
                  <a:schemeClr val="bg1"/>
                </a:solidFill>
              </a:endParaRPr>
            </a:p>
          </p:txBody>
        </p:sp>
        <p:sp>
          <p:nvSpPr>
            <p:cNvPr id="256" name="object 256"/>
            <p:cNvSpPr/>
            <p:nvPr/>
          </p:nvSpPr>
          <p:spPr>
            <a:xfrm>
              <a:off x="5195570" y="3543300"/>
              <a:ext cx="0" cy="228600"/>
            </a:xfrm>
            <a:custGeom>
              <a:avLst/>
              <a:gdLst/>
              <a:ahLst/>
              <a:cxnLst/>
              <a:rect l="l" t="t" r="r" b="b"/>
              <a:pathLst>
                <a:path h="228600">
                  <a:moveTo>
                    <a:pt x="0" y="0"/>
                  </a:moveTo>
                  <a:lnTo>
                    <a:pt x="0" y="228600"/>
                  </a:lnTo>
                </a:path>
              </a:pathLst>
            </a:custGeom>
            <a:ln w="9344">
              <a:solidFill>
                <a:srgbClr val="000000"/>
              </a:solidFill>
            </a:ln>
          </p:spPr>
          <p:txBody>
            <a:bodyPr wrap="square" lIns="0" tIns="0" rIns="0" bIns="0" rtlCol="0"/>
            <a:lstStyle/>
            <a:p>
              <a:endParaRPr>
                <a:solidFill>
                  <a:schemeClr val="bg1"/>
                </a:solidFill>
              </a:endParaRPr>
            </a:p>
          </p:txBody>
        </p:sp>
      </p:grpSp>
      <p:sp>
        <p:nvSpPr>
          <p:cNvPr id="257" name="object 257"/>
          <p:cNvSpPr txBox="1"/>
          <p:nvPr/>
        </p:nvSpPr>
        <p:spPr>
          <a:xfrm>
            <a:off x="3619495" y="2733675"/>
            <a:ext cx="1399540" cy="192360"/>
          </a:xfrm>
          <a:prstGeom prst="rect">
            <a:avLst/>
          </a:prstGeom>
          <a:solidFill>
            <a:srgbClr val="FFCC98">
              <a:alpha val="88999"/>
            </a:srgbClr>
          </a:solidFill>
          <a:ln w="9344">
            <a:solidFill>
              <a:srgbClr val="000000"/>
            </a:solidFill>
          </a:ln>
        </p:spPr>
        <p:txBody>
          <a:bodyPr vert="horz" wrap="square" lIns="0" tIns="38100" rIns="0" bIns="0" rtlCol="0">
            <a:spAutoFit/>
          </a:bodyPr>
          <a:lstStyle/>
          <a:p>
            <a:pPr marL="114300">
              <a:lnSpc>
                <a:spcPct val="100000"/>
              </a:lnSpc>
              <a:spcBef>
                <a:spcPts val="300"/>
              </a:spcBef>
            </a:pPr>
            <a:r>
              <a:rPr sz="1000" b="1" spc="-10" dirty="0">
                <a:effectLst>
                  <a:outerShdw blurRad="38100" dist="38100" dir="2700000" algn="tl">
                    <a:srgbClr val="000000">
                      <a:alpha val="43137"/>
                    </a:srgbClr>
                  </a:outerShdw>
                </a:effectLst>
                <a:latin typeface="Arial"/>
                <a:cs typeface="Arial"/>
              </a:rPr>
              <a:t>Process </a:t>
            </a:r>
            <a:r>
              <a:rPr sz="1000" b="1" spc="-5" dirty="0">
                <a:effectLst>
                  <a:outerShdw blurRad="38100" dist="38100" dir="2700000" algn="tl">
                    <a:srgbClr val="000000">
                      <a:alpha val="43137"/>
                    </a:srgbClr>
                  </a:outerShdw>
                </a:effectLst>
                <a:latin typeface="Arial"/>
                <a:cs typeface="Arial"/>
              </a:rPr>
              <a:t>to</a:t>
            </a:r>
            <a:r>
              <a:rPr sz="1000" b="1" spc="-15" dirty="0">
                <a:effectLst>
                  <a:outerShdw blurRad="38100" dist="38100" dir="2700000" algn="tl">
                    <a:srgbClr val="000000">
                      <a:alpha val="43137"/>
                    </a:srgbClr>
                  </a:outerShdw>
                </a:effectLst>
                <a:latin typeface="Arial"/>
                <a:cs typeface="Arial"/>
              </a:rPr>
              <a:t> </a:t>
            </a:r>
            <a:r>
              <a:rPr sz="1000" b="1" spc="-10" dirty="0">
                <a:effectLst>
                  <a:outerShdw blurRad="38100" dist="38100" dir="2700000" algn="tl">
                    <a:srgbClr val="000000">
                      <a:alpha val="43137"/>
                    </a:srgbClr>
                  </a:outerShdw>
                </a:effectLst>
                <a:latin typeface="Arial"/>
                <a:cs typeface="Arial"/>
              </a:rPr>
              <a:t>Process</a:t>
            </a:r>
            <a:endParaRPr sz="1000" dirty="0">
              <a:effectLst>
                <a:outerShdw blurRad="38100" dist="38100" dir="2700000" algn="tl">
                  <a:srgbClr val="000000">
                    <a:alpha val="43137"/>
                  </a:srgbClr>
                </a:outerShdw>
              </a:effectLst>
              <a:latin typeface="Arial"/>
              <a:cs typeface="Arial"/>
            </a:endParaRPr>
          </a:p>
        </p:txBody>
      </p:sp>
      <p:sp>
        <p:nvSpPr>
          <p:cNvPr id="259" name="object 259"/>
          <p:cNvSpPr/>
          <p:nvPr/>
        </p:nvSpPr>
        <p:spPr>
          <a:xfrm>
            <a:off x="2261866" y="3913822"/>
            <a:ext cx="4343400" cy="56198"/>
          </a:xfrm>
          <a:custGeom>
            <a:avLst/>
            <a:gdLst/>
            <a:ahLst/>
            <a:cxnLst/>
            <a:rect l="l" t="t" r="r" b="b"/>
            <a:pathLst>
              <a:path w="4343400" h="74929">
                <a:moveTo>
                  <a:pt x="74930" y="0"/>
                </a:moveTo>
                <a:lnTo>
                  <a:pt x="0" y="38100"/>
                </a:lnTo>
                <a:lnTo>
                  <a:pt x="74930" y="74930"/>
                </a:lnTo>
                <a:lnTo>
                  <a:pt x="45720" y="38100"/>
                </a:lnTo>
                <a:lnTo>
                  <a:pt x="74930" y="0"/>
                </a:lnTo>
                <a:close/>
              </a:path>
              <a:path w="4343400" h="74929">
                <a:moveTo>
                  <a:pt x="1524000" y="27940"/>
                </a:moveTo>
                <a:lnTo>
                  <a:pt x="60960" y="27940"/>
                </a:lnTo>
                <a:lnTo>
                  <a:pt x="60960" y="46990"/>
                </a:lnTo>
                <a:lnTo>
                  <a:pt x="1524000" y="46990"/>
                </a:lnTo>
                <a:lnTo>
                  <a:pt x="1524000" y="27940"/>
                </a:lnTo>
                <a:close/>
              </a:path>
              <a:path w="4343400" h="74929">
                <a:moveTo>
                  <a:pt x="4282440" y="27940"/>
                </a:moveTo>
                <a:lnTo>
                  <a:pt x="2667000" y="27940"/>
                </a:lnTo>
                <a:lnTo>
                  <a:pt x="2667000" y="46990"/>
                </a:lnTo>
                <a:lnTo>
                  <a:pt x="4282440" y="46990"/>
                </a:lnTo>
                <a:lnTo>
                  <a:pt x="4282440" y="27940"/>
                </a:lnTo>
                <a:close/>
              </a:path>
              <a:path w="4343400" h="74929">
                <a:moveTo>
                  <a:pt x="4343400" y="38100"/>
                </a:moveTo>
                <a:lnTo>
                  <a:pt x="4267200" y="0"/>
                </a:lnTo>
                <a:lnTo>
                  <a:pt x="4297680" y="38100"/>
                </a:lnTo>
                <a:lnTo>
                  <a:pt x="4267200" y="7493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60" name="object 260"/>
          <p:cNvSpPr/>
          <p:nvPr/>
        </p:nvSpPr>
        <p:spPr>
          <a:xfrm>
            <a:off x="1957066" y="4461604"/>
            <a:ext cx="4953000" cy="104775"/>
          </a:xfrm>
          <a:custGeom>
            <a:avLst/>
            <a:gdLst/>
            <a:ahLst/>
            <a:cxnLst/>
            <a:rect l="l" t="t" r="r" b="b"/>
            <a:pathLst>
              <a:path w="4953000" h="139700">
                <a:moveTo>
                  <a:pt x="0" y="139451"/>
                </a:moveTo>
                <a:lnTo>
                  <a:pt x="4953000" y="139451"/>
                </a:lnTo>
                <a:lnTo>
                  <a:pt x="4953000" y="0"/>
                </a:lnTo>
                <a:lnTo>
                  <a:pt x="0" y="0"/>
                </a:lnTo>
                <a:lnTo>
                  <a:pt x="0" y="139451"/>
                </a:lnTo>
                <a:close/>
              </a:path>
            </a:pathLst>
          </a:custGeom>
          <a:solidFill>
            <a:srgbClr val="5E5E5E"/>
          </a:solidFill>
        </p:spPr>
        <p:txBody>
          <a:bodyPr wrap="square" lIns="0" tIns="0" rIns="0" bIns="0" rtlCol="0"/>
          <a:lstStyle/>
          <a:p>
            <a:endParaRPr>
              <a:solidFill>
                <a:schemeClr val="bg1"/>
              </a:solidFill>
            </a:endParaRPr>
          </a:p>
        </p:txBody>
      </p:sp>
      <p:sp>
        <p:nvSpPr>
          <p:cNvPr id="261" name="object 261"/>
          <p:cNvSpPr txBox="1"/>
          <p:nvPr/>
        </p:nvSpPr>
        <p:spPr>
          <a:xfrm>
            <a:off x="2796536" y="3795713"/>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a:solidFill>
                <a:schemeClr val="bg1"/>
              </a:solidFill>
              <a:latin typeface="Arial"/>
              <a:cs typeface="Arial"/>
            </a:endParaRPr>
          </a:p>
        </p:txBody>
      </p:sp>
      <p:grpSp>
        <p:nvGrpSpPr>
          <p:cNvPr id="262" name="object 262"/>
          <p:cNvGrpSpPr/>
          <p:nvPr/>
        </p:nvGrpSpPr>
        <p:grpSpPr>
          <a:xfrm>
            <a:off x="3781196" y="3823642"/>
            <a:ext cx="1152525" cy="236696"/>
            <a:chOff x="3957727" y="4996587"/>
            <a:chExt cx="1152525" cy="315595"/>
          </a:xfrm>
        </p:grpSpPr>
        <p:sp>
          <p:nvSpPr>
            <p:cNvPr id="263" name="object 263"/>
            <p:cNvSpPr/>
            <p:nvPr/>
          </p:nvSpPr>
          <p:spPr>
            <a:xfrm>
              <a:off x="3962400" y="5001259"/>
              <a:ext cx="1143000" cy="306070"/>
            </a:xfrm>
            <a:custGeom>
              <a:avLst/>
              <a:gdLst/>
              <a:ahLst/>
              <a:cxnLst/>
              <a:rect l="l" t="t" r="r" b="b"/>
              <a:pathLst>
                <a:path w="1143000" h="306070">
                  <a:moveTo>
                    <a:pt x="1143000" y="0"/>
                  </a:moveTo>
                  <a:lnTo>
                    <a:pt x="0" y="0"/>
                  </a:lnTo>
                  <a:lnTo>
                    <a:pt x="0" y="306069"/>
                  </a:lnTo>
                  <a:lnTo>
                    <a:pt x="1143000" y="306069"/>
                  </a:lnTo>
                  <a:lnTo>
                    <a:pt x="1143000" y="0"/>
                  </a:lnTo>
                  <a:close/>
                </a:path>
              </a:pathLst>
            </a:custGeom>
            <a:solidFill>
              <a:srgbClr val="CC9800"/>
            </a:solidFill>
          </p:spPr>
          <p:txBody>
            <a:bodyPr wrap="square" lIns="0" tIns="0" rIns="0" bIns="0" rtlCol="0"/>
            <a:lstStyle/>
            <a:p>
              <a:endParaRPr>
                <a:solidFill>
                  <a:schemeClr val="bg1"/>
                </a:solidFill>
              </a:endParaRPr>
            </a:p>
          </p:txBody>
        </p:sp>
        <p:sp>
          <p:nvSpPr>
            <p:cNvPr id="264" name="object 264"/>
            <p:cNvSpPr/>
            <p:nvPr/>
          </p:nvSpPr>
          <p:spPr>
            <a:xfrm>
              <a:off x="3962400" y="5001259"/>
              <a:ext cx="1143000" cy="72390"/>
            </a:xfrm>
            <a:custGeom>
              <a:avLst/>
              <a:gdLst/>
              <a:ahLst/>
              <a:cxnLst/>
              <a:rect l="l" t="t" r="r" b="b"/>
              <a:pathLst>
                <a:path w="1143000" h="72389">
                  <a:moveTo>
                    <a:pt x="1143000" y="0"/>
                  </a:moveTo>
                  <a:lnTo>
                    <a:pt x="0" y="0"/>
                  </a:lnTo>
                  <a:lnTo>
                    <a:pt x="71120" y="72389"/>
                  </a:lnTo>
                  <a:lnTo>
                    <a:pt x="1071879" y="72389"/>
                  </a:lnTo>
                  <a:lnTo>
                    <a:pt x="1143000" y="0"/>
                  </a:lnTo>
                  <a:close/>
                </a:path>
              </a:pathLst>
            </a:custGeom>
            <a:solidFill>
              <a:srgbClr val="DEA600"/>
            </a:solidFill>
          </p:spPr>
          <p:txBody>
            <a:bodyPr wrap="square" lIns="0" tIns="0" rIns="0" bIns="0" rtlCol="0"/>
            <a:lstStyle/>
            <a:p>
              <a:endParaRPr>
                <a:solidFill>
                  <a:schemeClr val="bg1"/>
                </a:solidFill>
              </a:endParaRPr>
            </a:p>
          </p:txBody>
        </p:sp>
        <p:sp>
          <p:nvSpPr>
            <p:cNvPr id="265" name="object 265"/>
            <p:cNvSpPr/>
            <p:nvPr/>
          </p:nvSpPr>
          <p:spPr>
            <a:xfrm>
              <a:off x="3962400" y="5001259"/>
              <a:ext cx="1143000" cy="72390"/>
            </a:xfrm>
            <a:custGeom>
              <a:avLst/>
              <a:gdLst/>
              <a:ahLst/>
              <a:cxnLst/>
              <a:rect l="l" t="t" r="r" b="b"/>
              <a:pathLst>
                <a:path w="1143000" h="72389">
                  <a:moveTo>
                    <a:pt x="0" y="0"/>
                  </a:moveTo>
                  <a:lnTo>
                    <a:pt x="1143000" y="0"/>
                  </a:lnTo>
                  <a:lnTo>
                    <a:pt x="1071879" y="72389"/>
                  </a:lnTo>
                  <a:lnTo>
                    <a:pt x="71120" y="72389"/>
                  </a:lnTo>
                  <a:lnTo>
                    <a:pt x="0" y="0"/>
                  </a:lnTo>
                  <a:close/>
                </a:path>
              </a:pathLst>
            </a:custGeom>
            <a:ln w="9344">
              <a:solidFill>
                <a:srgbClr val="000000"/>
              </a:solidFill>
            </a:ln>
          </p:spPr>
          <p:txBody>
            <a:bodyPr wrap="square" lIns="0" tIns="0" rIns="0" bIns="0" rtlCol="0"/>
            <a:lstStyle/>
            <a:p>
              <a:endParaRPr>
                <a:solidFill>
                  <a:schemeClr val="bg1"/>
                </a:solidFill>
              </a:endParaRPr>
            </a:p>
          </p:txBody>
        </p:sp>
        <p:sp>
          <p:nvSpPr>
            <p:cNvPr id="266" name="object 266"/>
            <p:cNvSpPr/>
            <p:nvPr/>
          </p:nvSpPr>
          <p:spPr>
            <a:xfrm>
              <a:off x="5034280" y="5001259"/>
              <a:ext cx="71120" cy="306070"/>
            </a:xfrm>
            <a:custGeom>
              <a:avLst/>
              <a:gdLst/>
              <a:ahLst/>
              <a:cxnLst/>
              <a:rect l="l" t="t" r="r" b="b"/>
              <a:pathLst>
                <a:path w="71120" h="306070">
                  <a:moveTo>
                    <a:pt x="71120" y="0"/>
                  </a:moveTo>
                  <a:lnTo>
                    <a:pt x="0" y="72389"/>
                  </a:lnTo>
                  <a:lnTo>
                    <a:pt x="0" y="233679"/>
                  </a:lnTo>
                  <a:lnTo>
                    <a:pt x="71120" y="306069"/>
                  </a:lnTo>
                  <a:lnTo>
                    <a:pt x="71120" y="0"/>
                  </a:lnTo>
                  <a:close/>
                </a:path>
              </a:pathLst>
            </a:custGeom>
            <a:solidFill>
              <a:srgbClr val="916C00"/>
            </a:solidFill>
          </p:spPr>
          <p:txBody>
            <a:bodyPr wrap="square" lIns="0" tIns="0" rIns="0" bIns="0" rtlCol="0"/>
            <a:lstStyle/>
            <a:p>
              <a:endParaRPr>
                <a:solidFill>
                  <a:schemeClr val="bg1"/>
                </a:solidFill>
              </a:endParaRPr>
            </a:p>
          </p:txBody>
        </p:sp>
        <p:sp>
          <p:nvSpPr>
            <p:cNvPr id="267" name="object 267"/>
            <p:cNvSpPr/>
            <p:nvPr/>
          </p:nvSpPr>
          <p:spPr>
            <a:xfrm>
              <a:off x="5034280" y="5001259"/>
              <a:ext cx="71120" cy="306070"/>
            </a:xfrm>
            <a:custGeom>
              <a:avLst/>
              <a:gdLst/>
              <a:ahLst/>
              <a:cxnLst/>
              <a:rect l="l" t="t" r="r" b="b"/>
              <a:pathLst>
                <a:path w="71120" h="306070">
                  <a:moveTo>
                    <a:pt x="71120" y="0"/>
                  </a:moveTo>
                  <a:lnTo>
                    <a:pt x="71120" y="306069"/>
                  </a:lnTo>
                  <a:lnTo>
                    <a:pt x="0" y="233679"/>
                  </a:lnTo>
                  <a:lnTo>
                    <a:pt x="0" y="72389"/>
                  </a:lnTo>
                  <a:lnTo>
                    <a:pt x="71120" y="0"/>
                  </a:lnTo>
                  <a:close/>
                </a:path>
              </a:pathLst>
            </a:custGeom>
            <a:ln w="9344">
              <a:solidFill>
                <a:srgbClr val="000000"/>
              </a:solidFill>
            </a:ln>
          </p:spPr>
          <p:txBody>
            <a:bodyPr wrap="square" lIns="0" tIns="0" rIns="0" bIns="0" rtlCol="0"/>
            <a:lstStyle/>
            <a:p>
              <a:endParaRPr>
                <a:solidFill>
                  <a:schemeClr val="bg1"/>
                </a:solidFill>
              </a:endParaRPr>
            </a:p>
          </p:txBody>
        </p:sp>
        <p:sp>
          <p:nvSpPr>
            <p:cNvPr id="268" name="object 268"/>
            <p:cNvSpPr/>
            <p:nvPr/>
          </p:nvSpPr>
          <p:spPr>
            <a:xfrm>
              <a:off x="3962400" y="5234939"/>
              <a:ext cx="1143000" cy="72390"/>
            </a:xfrm>
            <a:custGeom>
              <a:avLst/>
              <a:gdLst/>
              <a:ahLst/>
              <a:cxnLst/>
              <a:rect l="l" t="t" r="r" b="b"/>
              <a:pathLst>
                <a:path w="1143000" h="72389">
                  <a:moveTo>
                    <a:pt x="1071879" y="0"/>
                  </a:moveTo>
                  <a:lnTo>
                    <a:pt x="71120" y="0"/>
                  </a:lnTo>
                  <a:lnTo>
                    <a:pt x="0" y="72390"/>
                  </a:lnTo>
                  <a:lnTo>
                    <a:pt x="1143000" y="72390"/>
                  </a:lnTo>
                  <a:lnTo>
                    <a:pt x="1071879" y="0"/>
                  </a:lnTo>
                  <a:close/>
                </a:path>
              </a:pathLst>
            </a:custGeom>
            <a:solidFill>
              <a:srgbClr val="AE8200"/>
            </a:solidFill>
          </p:spPr>
          <p:txBody>
            <a:bodyPr wrap="square" lIns="0" tIns="0" rIns="0" bIns="0" rtlCol="0"/>
            <a:lstStyle/>
            <a:p>
              <a:endParaRPr>
                <a:solidFill>
                  <a:schemeClr val="bg1"/>
                </a:solidFill>
              </a:endParaRPr>
            </a:p>
          </p:txBody>
        </p:sp>
        <p:sp>
          <p:nvSpPr>
            <p:cNvPr id="269" name="object 269"/>
            <p:cNvSpPr/>
            <p:nvPr/>
          </p:nvSpPr>
          <p:spPr>
            <a:xfrm>
              <a:off x="3962400" y="5234939"/>
              <a:ext cx="1143000" cy="72390"/>
            </a:xfrm>
            <a:custGeom>
              <a:avLst/>
              <a:gdLst/>
              <a:ahLst/>
              <a:cxnLst/>
              <a:rect l="l" t="t" r="r" b="b"/>
              <a:pathLst>
                <a:path w="1143000" h="72389">
                  <a:moveTo>
                    <a:pt x="1143000" y="72390"/>
                  </a:moveTo>
                  <a:lnTo>
                    <a:pt x="0" y="72390"/>
                  </a:lnTo>
                  <a:lnTo>
                    <a:pt x="71120" y="0"/>
                  </a:lnTo>
                  <a:lnTo>
                    <a:pt x="1071879" y="0"/>
                  </a:lnTo>
                  <a:lnTo>
                    <a:pt x="1143000" y="72390"/>
                  </a:lnTo>
                  <a:close/>
                </a:path>
              </a:pathLst>
            </a:custGeom>
            <a:ln w="9344">
              <a:solidFill>
                <a:srgbClr val="000000"/>
              </a:solidFill>
            </a:ln>
          </p:spPr>
          <p:txBody>
            <a:bodyPr wrap="square" lIns="0" tIns="0" rIns="0" bIns="0" rtlCol="0"/>
            <a:lstStyle/>
            <a:p>
              <a:endParaRPr>
                <a:solidFill>
                  <a:schemeClr val="bg1"/>
                </a:solidFill>
              </a:endParaRPr>
            </a:p>
          </p:txBody>
        </p:sp>
        <p:sp>
          <p:nvSpPr>
            <p:cNvPr id="270" name="object 270"/>
            <p:cNvSpPr/>
            <p:nvPr/>
          </p:nvSpPr>
          <p:spPr>
            <a:xfrm>
              <a:off x="3962400" y="5001259"/>
              <a:ext cx="71120" cy="306070"/>
            </a:xfrm>
            <a:custGeom>
              <a:avLst/>
              <a:gdLst/>
              <a:ahLst/>
              <a:cxnLst/>
              <a:rect l="l" t="t" r="r" b="b"/>
              <a:pathLst>
                <a:path w="71120" h="306070">
                  <a:moveTo>
                    <a:pt x="0" y="0"/>
                  </a:moveTo>
                  <a:lnTo>
                    <a:pt x="0" y="306069"/>
                  </a:lnTo>
                  <a:lnTo>
                    <a:pt x="71120" y="233679"/>
                  </a:lnTo>
                  <a:lnTo>
                    <a:pt x="71120" y="72389"/>
                  </a:lnTo>
                  <a:lnTo>
                    <a:pt x="0" y="0"/>
                  </a:lnTo>
                  <a:close/>
                </a:path>
              </a:pathLst>
            </a:custGeom>
            <a:solidFill>
              <a:srgbClr val="F1B400"/>
            </a:solidFill>
          </p:spPr>
          <p:txBody>
            <a:bodyPr wrap="square" lIns="0" tIns="0" rIns="0" bIns="0" rtlCol="0"/>
            <a:lstStyle/>
            <a:p>
              <a:endParaRPr>
                <a:solidFill>
                  <a:schemeClr val="bg1"/>
                </a:solidFill>
              </a:endParaRPr>
            </a:p>
          </p:txBody>
        </p:sp>
        <p:sp>
          <p:nvSpPr>
            <p:cNvPr id="271" name="object 271"/>
            <p:cNvSpPr/>
            <p:nvPr/>
          </p:nvSpPr>
          <p:spPr>
            <a:xfrm>
              <a:off x="3962400" y="5001259"/>
              <a:ext cx="71120" cy="306070"/>
            </a:xfrm>
            <a:custGeom>
              <a:avLst/>
              <a:gdLst/>
              <a:ahLst/>
              <a:cxnLst/>
              <a:rect l="l" t="t" r="r" b="b"/>
              <a:pathLst>
                <a:path w="71120" h="306070">
                  <a:moveTo>
                    <a:pt x="0" y="306069"/>
                  </a:moveTo>
                  <a:lnTo>
                    <a:pt x="0" y="0"/>
                  </a:lnTo>
                  <a:lnTo>
                    <a:pt x="71120" y="72389"/>
                  </a:lnTo>
                  <a:lnTo>
                    <a:pt x="71120" y="233679"/>
                  </a:lnTo>
                  <a:lnTo>
                    <a:pt x="0" y="306069"/>
                  </a:lnTo>
                  <a:close/>
                </a:path>
              </a:pathLst>
            </a:custGeom>
            <a:ln w="9344">
              <a:solidFill>
                <a:srgbClr val="000000"/>
              </a:solidFill>
            </a:ln>
          </p:spPr>
          <p:txBody>
            <a:bodyPr wrap="square" lIns="0" tIns="0" rIns="0" bIns="0" rtlCol="0"/>
            <a:lstStyle/>
            <a:p>
              <a:endParaRPr>
                <a:solidFill>
                  <a:schemeClr val="bg1"/>
                </a:solidFill>
              </a:endParaRPr>
            </a:p>
          </p:txBody>
        </p:sp>
      </p:grpSp>
      <p:sp>
        <p:nvSpPr>
          <p:cNvPr id="272" name="object 272"/>
          <p:cNvSpPr txBox="1"/>
          <p:nvPr/>
        </p:nvSpPr>
        <p:spPr>
          <a:xfrm>
            <a:off x="3785866" y="3827145"/>
            <a:ext cx="1143000" cy="232115"/>
          </a:xfrm>
          <a:prstGeom prst="rect">
            <a:avLst/>
          </a:prstGeom>
          <a:ln w="9344">
            <a:solidFill>
              <a:srgbClr val="000000"/>
            </a:solidFill>
          </a:ln>
        </p:spPr>
        <p:txBody>
          <a:bodyPr vert="horz" wrap="square" lIns="0" tIns="77470" rIns="0" bIns="0" rtlCol="0">
            <a:spAutoFit/>
          </a:bodyPr>
          <a:lstStyle/>
          <a:p>
            <a:pPr marL="366395">
              <a:lnSpc>
                <a:spcPct val="100000"/>
              </a:lnSpc>
              <a:spcBef>
                <a:spcPts val="610"/>
              </a:spcBef>
            </a:pPr>
            <a:r>
              <a:rPr sz="1000" b="1" spc="-5" dirty="0">
                <a:solidFill>
                  <a:schemeClr val="bg1"/>
                </a:solidFill>
                <a:latin typeface="Arial"/>
                <a:cs typeface="Arial"/>
              </a:rPr>
              <a:t>Switch</a:t>
            </a:r>
            <a:endParaRPr sz="1000" dirty="0">
              <a:solidFill>
                <a:schemeClr val="bg1"/>
              </a:solidFill>
              <a:latin typeface="Arial"/>
              <a:cs typeface="Arial"/>
            </a:endParaRPr>
          </a:p>
        </p:txBody>
      </p:sp>
      <p:sp>
        <p:nvSpPr>
          <p:cNvPr id="273" name="object 273"/>
          <p:cNvSpPr txBox="1"/>
          <p:nvPr/>
        </p:nvSpPr>
        <p:spPr>
          <a:xfrm>
            <a:off x="5463536" y="3955732"/>
            <a:ext cx="66548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Hop </a:t>
            </a:r>
            <a:r>
              <a:rPr sz="1000" dirty="0">
                <a:solidFill>
                  <a:schemeClr val="bg1"/>
                </a:solidFill>
                <a:latin typeface="Arial"/>
                <a:cs typeface="Arial"/>
              </a:rPr>
              <a:t>to</a:t>
            </a:r>
            <a:r>
              <a:rPr sz="1000" spc="-90" dirty="0">
                <a:solidFill>
                  <a:schemeClr val="bg1"/>
                </a:solidFill>
                <a:latin typeface="Arial"/>
                <a:cs typeface="Arial"/>
              </a:rPr>
              <a:t> </a:t>
            </a:r>
            <a:r>
              <a:rPr sz="1000" spc="-5" dirty="0">
                <a:solidFill>
                  <a:schemeClr val="bg1"/>
                </a:solidFill>
                <a:latin typeface="Arial"/>
                <a:cs typeface="Arial"/>
              </a:rPr>
              <a:t>Hop</a:t>
            </a:r>
            <a:endParaRPr sz="1000" dirty="0">
              <a:solidFill>
                <a:schemeClr val="bg1"/>
              </a:solidFill>
              <a:latin typeface="Arial"/>
              <a:cs typeface="Arial"/>
            </a:endParaRPr>
          </a:p>
        </p:txBody>
      </p:sp>
      <p:sp>
        <p:nvSpPr>
          <p:cNvPr id="274" name="object 274"/>
          <p:cNvSpPr txBox="1"/>
          <p:nvPr/>
        </p:nvSpPr>
        <p:spPr>
          <a:xfrm>
            <a:off x="3863339" y="4547234"/>
            <a:ext cx="97980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Physical</a:t>
            </a:r>
            <a:r>
              <a:rPr sz="1000" spc="-55" dirty="0">
                <a:solidFill>
                  <a:schemeClr val="bg1"/>
                </a:solidFill>
                <a:latin typeface="Arial"/>
                <a:cs typeface="Arial"/>
              </a:rPr>
              <a:t> </a:t>
            </a:r>
            <a:r>
              <a:rPr sz="1000" spc="-10" dirty="0">
                <a:solidFill>
                  <a:schemeClr val="bg1"/>
                </a:solidFill>
                <a:latin typeface="Arial"/>
                <a:cs typeface="Arial"/>
              </a:rPr>
              <a:t>Medium</a:t>
            </a:r>
            <a:endParaRPr sz="1000">
              <a:solidFill>
                <a:schemeClr val="bg1"/>
              </a:solidFill>
              <a:latin typeface="Arial"/>
              <a:cs typeface="Arial"/>
            </a:endParaRPr>
          </a:p>
        </p:txBody>
      </p:sp>
      <p:grpSp>
        <p:nvGrpSpPr>
          <p:cNvPr id="275" name="object 275"/>
          <p:cNvGrpSpPr/>
          <p:nvPr/>
        </p:nvGrpSpPr>
        <p:grpSpPr>
          <a:xfrm>
            <a:off x="1957066" y="4224644"/>
            <a:ext cx="4953000" cy="318135"/>
            <a:chOff x="2133600" y="5531257"/>
            <a:chExt cx="4953000" cy="424180"/>
          </a:xfrm>
        </p:grpSpPr>
        <p:sp>
          <p:nvSpPr>
            <p:cNvPr id="276" name="object 276"/>
            <p:cNvSpPr/>
            <p:nvPr/>
          </p:nvSpPr>
          <p:spPr>
            <a:xfrm>
              <a:off x="35052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77" name="object 277"/>
            <p:cNvSpPr/>
            <p:nvPr/>
          </p:nvSpPr>
          <p:spPr>
            <a:xfrm>
              <a:off x="35052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78" name="object 278"/>
            <p:cNvSpPr/>
            <p:nvPr/>
          </p:nvSpPr>
          <p:spPr>
            <a:xfrm>
              <a:off x="35052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79" name="object 279"/>
            <p:cNvSpPr/>
            <p:nvPr/>
          </p:nvSpPr>
          <p:spPr>
            <a:xfrm>
              <a:off x="35052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0" name="object 280"/>
            <p:cNvSpPr/>
            <p:nvPr/>
          </p:nvSpPr>
          <p:spPr>
            <a:xfrm>
              <a:off x="36576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1" name="object 281"/>
            <p:cNvSpPr/>
            <p:nvPr/>
          </p:nvSpPr>
          <p:spPr>
            <a:xfrm>
              <a:off x="36576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2" name="object 282"/>
            <p:cNvSpPr/>
            <p:nvPr/>
          </p:nvSpPr>
          <p:spPr>
            <a:xfrm>
              <a:off x="5105400" y="5535930"/>
              <a:ext cx="304800" cy="304800"/>
            </a:xfrm>
            <a:custGeom>
              <a:avLst/>
              <a:gdLst/>
              <a:ahLst/>
              <a:cxnLst/>
              <a:rect l="l" t="t" r="r" b="b"/>
              <a:pathLst>
                <a:path w="304800" h="304800">
                  <a:moveTo>
                    <a:pt x="152400" y="0"/>
                  </a:moveTo>
                  <a:lnTo>
                    <a:pt x="103388" y="7559"/>
                  </a:lnTo>
                  <a:lnTo>
                    <a:pt x="61447" y="28773"/>
                  </a:lnTo>
                  <a:lnTo>
                    <a:pt x="28773" y="61447"/>
                  </a:lnTo>
                  <a:lnTo>
                    <a:pt x="7559" y="103388"/>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3388"/>
                  </a:lnTo>
                  <a:lnTo>
                    <a:pt x="276026" y="61447"/>
                  </a:lnTo>
                  <a:lnTo>
                    <a:pt x="243352" y="28773"/>
                  </a:lnTo>
                  <a:lnTo>
                    <a:pt x="201411" y="7559"/>
                  </a:lnTo>
                  <a:lnTo>
                    <a:pt x="152400" y="0"/>
                  </a:lnTo>
                  <a:close/>
                </a:path>
              </a:pathLst>
            </a:custGeom>
            <a:solidFill>
              <a:srgbClr val="CC9800"/>
            </a:solidFill>
          </p:spPr>
          <p:txBody>
            <a:bodyPr wrap="square" lIns="0" tIns="0" rIns="0" bIns="0" rtlCol="0"/>
            <a:lstStyle/>
            <a:p>
              <a:endParaRPr>
                <a:solidFill>
                  <a:schemeClr val="bg1"/>
                </a:solidFill>
              </a:endParaRPr>
            </a:p>
          </p:txBody>
        </p:sp>
        <p:sp>
          <p:nvSpPr>
            <p:cNvPr id="283" name="object 283"/>
            <p:cNvSpPr/>
            <p:nvPr/>
          </p:nvSpPr>
          <p:spPr>
            <a:xfrm>
              <a:off x="5105400" y="553593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Lst>
            </a:custGeom>
            <a:ln w="9344">
              <a:solidFill>
                <a:srgbClr val="000000"/>
              </a:solidFill>
            </a:ln>
          </p:spPr>
          <p:txBody>
            <a:bodyPr wrap="square" lIns="0" tIns="0" rIns="0" bIns="0" rtlCol="0"/>
            <a:lstStyle/>
            <a:p>
              <a:endParaRPr>
                <a:solidFill>
                  <a:schemeClr val="bg1"/>
                </a:solidFill>
              </a:endParaRPr>
            </a:p>
          </p:txBody>
        </p:sp>
        <p:sp>
          <p:nvSpPr>
            <p:cNvPr id="284" name="object 284"/>
            <p:cNvSpPr/>
            <p:nvPr/>
          </p:nvSpPr>
          <p:spPr>
            <a:xfrm>
              <a:off x="5105400" y="5688330"/>
              <a:ext cx="304800" cy="0"/>
            </a:xfrm>
            <a:custGeom>
              <a:avLst/>
              <a:gdLst/>
              <a:ahLst/>
              <a:cxnLst/>
              <a:rect l="l" t="t" r="r" b="b"/>
              <a:pathLst>
                <a:path w="304800">
                  <a:moveTo>
                    <a:pt x="304800" y="0"/>
                  </a:moveTo>
                  <a:lnTo>
                    <a:pt x="0" y="0"/>
                  </a:lnTo>
                  <a:lnTo>
                    <a:pt x="304800" y="0"/>
                  </a:lnTo>
                  <a:close/>
                </a:path>
              </a:pathLst>
            </a:custGeom>
            <a:solidFill>
              <a:srgbClr val="CC9800"/>
            </a:solidFill>
          </p:spPr>
          <p:txBody>
            <a:bodyPr wrap="square" lIns="0" tIns="0" rIns="0" bIns="0" rtlCol="0"/>
            <a:lstStyle/>
            <a:p>
              <a:endParaRPr>
                <a:solidFill>
                  <a:schemeClr val="bg1"/>
                </a:solidFill>
              </a:endParaRPr>
            </a:p>
          </p:txBody>
        </p:sp>
        <p:sp>
          <p:nvSpPr>
            <p:cNvPr id="285" name="object 285"/>
            <p:cNvSpPr/>
            <p:nvPr/>
          </p:nvSpPr>
          <p:spPr>
            <a:xfrm>
              <a:off x="5105400" y="5688330"/>
              <a:ext cx="304800" cy="0"/>
            </a:xfrm>
            <a:custGeom>
              <a:avLst/>
              <a:gdLst/>
              <a:ahLst/>
              <a:cxnLst/>
              <a:rect l="l" t="t" r="r" b="b"/>
              <a:pathLst>
                <a:path w="304800">
                  <a:moveTo>
                    <a:pt x="0" y="0"/>
                  </a:moveTo>
                  <a:lnTo>
                    <a:pt x="304800" y="0"/>
                  </a:lnTo>
                </a:path>
              </a:pathLst>
            </a:custGeom>
            <a:ln w="9344">
              <a:solidFill>
                <a:srgbClr val="000000"/>
              </a:solidFill>
            </a:ln>
          </p:spPr>
          <p:txBody>
            <a:bodyPr wrap="square" lIns="0" tIns="0" rIns="0" bIns="0" rtlCol="0"/>
            <a:lstStyle/>
            <a:p>
              <a:endParaRPr>
                <a:solidFill>
                  <a:schemeClr val="bg1"/>
                </a:solidFill>
              </a:endParaRPr>
            </a:p>
          </p:txBody>
        </p:sp>
        <p:sp>
          <p:nvSpPr>
            <p:cNvPr id="286" name="object 286"/>
            <p:cNvSpPr/>
            <p:nvPr/>
          </p:nvSpPr>
          <p:spPr>
            <a:xfrm>
              <a:off x="5257800" y="5535930"/>
              <a:ext cx="0" cy="304800"/>
            </a:xfrm>
            <a:custGeom>
              <a:avLst/>
              <a:gdLst/>
              <a:ahLst/>
              <a:cxnLst/>
              <a:rect l="l" t="t" r="r" b="b"/>
              <a:pathLst>
                <a:path h="304800">
                  <a:moveTo>
                    <a:pt x="0" y="0"/>
                  </a:moveTo>
                  <a:lnTo>
                    <a:pt x="0" y="304800"/>
                  </a:lnTo>
                  <a:lnTo>
                    <a:pt x="0" y="0"/>
                  </a:lnTo>
                  <a:close/>
                </a:path>
              </a:pathLst>
            </a:custGeom>
            <a:solidFill>
              <a:srgbClr val="CC9800"/>
            </a:solidFill>
          </p:spPr>
          <p:txBody>
            <a:bodyPr wrap="square" lIns="0" tIns="0" rIns="0" bIns="0" rtlCol="0"/>
            <a:lstStyle/>
            <a:p>
              <a:endParaRPr>
                <a:solidFill>
                  <a:schemeClr val="bg1"/>
                </a:solidFill>
              </a:endParaRPr>
            </a:p>
          </p:txBody>
        </p:sp>
        <p:sp>
          <p:nvSpPr>
            <p:cNvPr id="287" name="object 287"/>
            <p:cNvSpPr/>
            <p:nvPr/>
          </p:nvSpPr>
          <p:spPr>
            <a:xfrm>
              <a:off x="5257800" y="5535930"/>
              <a:ext cx="0" cy="304800"/>
            </a:xfrm>
            <a:custGeom>
              <a:avLst/>
              <a:gdLst/>
              <a:ahLst/>
              <a:cxnLst/>
              <a:rect l="l" t="t" r="r" b="b"/>
              <a:pathLst>
                <a:path h="304800">
                  <a:moveTo>
                    <a:pt x="0" y="0"/>
                  </a:moveTo>
                  <a:lnTo>
                    <a:pt x="0" y="304800"/>
                  </a:lnTo>
                </a:path>
              </a:pathLst>
            </a:custGeom>
            <a:ln w="9344">
              <a:solidFill>
                <a:srgbClr val="000000"/>
              </a:solidFill>
            </a:ln>
          </p:spPr>
          <p:txBody>
            <a:bodyPr wrap="square" lIns="0" tIns="0" rIns="0" bIns="0" rtlCol="0"/>
            <a:lstStyle/>
            <a:p>
              <a:endParaRPr>
                <a:solidFill>
                  <a:schemeClr val="bg1"/>
                </a:solidFill>
              </a:endParaRPr>
            </a:p>
          </p:txBody>
        </p:sp>
        <p:sp>
          <p:nvSpPr>
            <p:cNvPr id="288" name="object 288"/>
            <p:cNvSpPr/>
            <p:nvPr/>
          </p:nvSpPr>
          <p:spPr>
            <a:xfrm>
              <a:off x="2133600" y="5878830"/>
              <a:ext cx="4953000" cy="76200"/>
            </a:xfrm>
            <a:custGeom>
              <a:avLst/>
              <a:gdLst/>
              <a:ahLst/>
              <a:cxnLst/>
              <a:rect l="l" t="t" r="r" b="b"/>
              <a:pathLst>
                <a:path w="4953000" h="76200">
                  <a:moveTo>
                    <a:pt x="76200" y="0"/>
                  </a:moveTo>
                  <a:lnTo>
                    <a:pt x="0" y="38100"/>
                  </a:lnTo>
                  <a:lnTo>
                    <a:pt x="76200" y="76200"/>
                  </a:lnTo>
                  <a:lnTo>
                    <a:pt x="45720" y="38100"/>
                  </a:lnTo>
                  <a:lnTo>
                    <a:pt x="76200" y="0"/>
                  </a:lnTo>
                  <a:close/>
                </a:path>
                <a:path w="4953000" h="76200">
                  <a:moveTo>
                    <a:pt x="4892040" y="27940"/>
                  </a:moveTo>
                  <a:lnTo>
                    <a:pt x="60960" y="27940"/>
                  </a:lnTo>
                  <a:lnTo>
                    <a:pt x="60960" y="46990"/>
                  </a:lnTo>
                  <a:lnTo>
                    <a:pt x="4892040" y="46990"/>
                  </a:lnTo>
                  <a:lnTo>
                    <a:pt x="4892040" y="27940"/>
                  </a:lnTo>
                  <a:close/>
                </a:path>
                <a:path w="4953000" h="76200">
                  <a:moveTo>
                    <a:pt x="4953000" y="38100"/>
                  </a:moveTo>
                  <a:lnTo>
                    <a:pt x="4876800" y="0"/>
                  </a:lnTo>
                  <a:lnTo>
                    <a:pt x="4907280" y="38100"/>
                  </a:lnTo>
                  <a:lnTo>
                    <a:pt x="4876800" y="76200"/>
                  </a:lnTo>
                  <a:lnTo>
                    <a:pt x="4953000" y="38100"/>
                  </a:lnTo>
                  <a:close/>
                </a:path>
              </a:pathLst>
            </a:custGeom>
            <a:solidFill>
              <a:srgbClr val="000000"/>
            </a:solidFill>
          </p:spPr>
          <p:txBody>
            <a:bodyPr wrap="square" lIns="0" tIns="0" rIns="0" bIns="0" rtlCol="0"/>
            <a:lstStyle/>
            <a:p>
              <a:endParaRPr>
                <a:solidFill>
                  <a:schemeClr val="bg1"/>
                </a:solidFill>
              </a:endParaRPr>
            </a:p>
          </p:txBody>
        </p:sp>
      </p:grpSp>
      <p:sp>
        <p:nvSpPr>
          <p:cNvPr id="289" name="object 289"/>
          <p:cNvSpPr txBox="1"/>
          <p:nvPr/>
        </p:nvSpPr>
        <p:spPr>
          <a:xfrm>
            <a:off x="3765545" y="4310063"/>
            <a:ext cx="110871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Hub and</a:t>
            </a:r>
            <a:r>
              <a:rPr sz="1000" b="1" spc="-45" dirty="0">
                <a:solidFill>
                  <a:schemeClr val="bg1"/>
                </a:solidFill>
                <a:latin typeface="Arial"/>
                <a:cs typeface="Arial"/>
              </a:rPr>
              <a:t> </a:t>
            </a:r>
            <a:r>
              <a:rPr sz="1000" b="1" spc="-10" dirty="0">
                <a:solidFill>
                  <a:schemeClr val="bg1"/>
                </a:solidFill>
                <a:latin typeface="Arial"/>
                <a:cs typeface="Arial"/>
              </a:rPr>
              <a:t>Repeater</a:t>
            </a:r>
            <a:endParaRPr sz="1000">
              <a:solidFill>
                <a:schemeClr val="bg1"/>
              </a:solidFill>
              <a:latin typeface="Arial"/>
              <a:cs typeface="Arial"/>
            </a:endParaRPr>
          </a:p>
        </p:txBody>
      </p:sp>
      <p:grpSp>
        <p:nvGrpSpPr>
          <p:cNvPr id="290" name="object 290"/>
          <p:cNvGrpSpPr/>
          <p:nvPr/>
        </p:nvGrpSpPr>
        <p:grpSpPr>
          <a:xfrm>
            <a:off x="2261866" y="3297861"/>
            <a:ext cx="4343400" cy="292894"/>
            <a:chOff x="2438400" y="4295547"/>
            <a:chExt cx="4343400" cy="390525"/>
          </a:xfrm>
        </p:grpSpPr>
        <p:sp>
          <p:nvSpPr>
            <p:cNvPr id="291" name="object 291"/>
            <p:cNvSpPr/>
            <p:nvPr/>
          </p:nvSpPr>
          <p:spPr>
            <a:xfrm>
              <a:off x="2438400" y="4414519"/>
              <a:ext cx="4343400" cy="76200"/>
            </a:xfrm>
            <a:custGeom>
              <a:avLst/>
              <a:gdLst/>
              <a:ahLst/>
              <a:cxnLst/>
              <a:rect l="l" t="t" r="r" b="b"/>
              <a:pathLst>
                <a:path w="4343400" h="76200">
                  <a:moveTo>
                    <a:pt x="74930" y="0"/>
                  </a:moveTo>
                  <a:lnTo>
                    <a:pt x="0" y="38100"/>
                  </a:lnTo>
                  <a:lnTo>
                    <a:pt x="74930" y="76200"/>
                  </a:lnTo>
                  <a:lnTo>
                    <a:pt x="45720" y="38100"/>
                  </a:lnTo>
                  <a:lnTo>
                    <a:pt x="74930" y="0"/>
                  </a:lnTo>
                  <a:close/>
                </a:path>
                <a:path w="4343400" h="76200">
                  <a:moveTo>
                    <a:pt x="4282440" y="29210"/>
                  </a:moveTo>
                  <a:lnTo>
                    <a:pt x="60960" y="29210"/>
                  </a:lnTo>
                  <a:lnTo>
                    <a:pt x="60960" y="48260"/>
                  </a:lnTo>
                  <a:lnTo>
                    <a:pt x="4282440" y="48260"/>
                  </a:lnTo>
                  <a:lnTo>
                    <a:pt x="4282440" y="29210"/>
                  </a:lnTo>
                  <a:close/>
                </a:path>
                <a:path w="4343400" h="76200">
                  <a:moveTo>
                    <a:pt x="4343400" y="38100"/>
                  </a:moveTo>
                  <a:lnTo>
                    <a:pt x="4267200" y="0"/>
                  </a:lnTo>
                  <a:lnTo>
                    <a:pt x="4297680" y="38100"/>
                  </a:lnTo>
                  <a:lnTo>
                    <a:pt x="4267200" y="76200"/>
                  </a:lnTo>
                  <a:lnTo>
                    <a:pt x="4343400" y="38100"/>
                  </a:lnTo>
                  <a:close/>
                </a:path>
              </a:pathLst>
            </a:custGeom>
            <a:solidFill>
              <a:srgbClr val="000000"/>
            </a:solidFill>
          </p:spPr>
          <p:txBody>
            <a:bodyPr wrap="square" lIns="0" tIns="0" rIns="0" bIns="0" rtlCol="0"/>
            <a:lstStyle/>
            <a:p>
              <a:endParaRPr>
                <a:solidFill>
                  <a:schemeClr val="bg1"/>
                </a:solidFill>
              </a:endParaRPr>
            </a:p>
          </p:txBody>
        </p:sp>
        <p:sp>
          <p:nvSpPr>
            <p:cNvPr id="292" name="object 292"/>
            <p:cNvSpPr/>
            <p:nvPr/>
          </p:nvSpPr>
          <p:spPr>
            <a:xfrm>
              <a:off x="3962400" y="4300219"/>
              <a:ext cx="1143000" cy="381000"/>
            </a:xfrm>
            <a:custGeom>
              <a:avLst/>
              <a:gdLst/>
              <a:ahLst/>
              <a:cxnLst/>
              <a:rect l="l" t="t" r="r" b="b"/>
              <a:pathLst>
                <a:path w="1143000" h="381000">
                  <a:moveTo>
                    <a:pt x="962660" y="0"/>
                  </a:moveTo>
                  <a:lnTo>
                    <a:pt x="179070" y="0"/>
                  </a:ln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962660" y="380999"/>
                  </a:lnTo>
                  <a:lnTo>
                    <a:pt x="1007327" y="373503"/>
                  </a:lnTo>
                  <a:lnTo>
                    <a:pt x="1049490" y="352777"/>
                  </a:lnTo>
                  <a:lnTo>
                    <a:pt x="1086643" y="321468"/>
                  </a:lnTo>
                  <a:lnTo>
                    <a:pt x="1116282" y="282222"/>
                  </a:lnTo>
                  <a:lnTo>
                    <a:pt x="1135903" y="237684"/>
                  </a:lnTo>
                  <a:lnTo>
                    <a:pt x="1143000" y="190499"/>
                  </a:lnTo>
                  <a:lnTo>
                    <a:pt x="1135903" y="143315"/>
                  </a:lnTo>
                  <a:lnTo>
                    <a:pt x="1116282" y="98777"/>
                  </a:lnTo>
                  <a:lnTo>
                    <a:pt x="1086643" y="59531"/>
                  </a:lnTo>
                  <a:lnTo>
                    <a:pt x="1049490" y="28222"/>
                  </a:lnTo>
                  <a:lnTo>
                    <a:pt x="1007327" y="7496"/>
                  </a:lnTo>
                  <a:lnTo>
                    <a:pt x="962660" y="0"/>
                  </a:lnTo>
                  <a:close/>
                </a:path>
              </a:pathLst>
            </a:custGeom>
            <a:solidFill>
              <a:srgbClr val="CC9800"/>
            </a:solidFill>
          </p:spPr>
          <p:txBody>
            <a:bodyPr wrap="square" lIns="0" tIns="0" rIns="0" bIns="0" rtlCol="0"/>
            <a:lstStyle/>
            <a:p>
              <a:endParaRPr>
                <a:solidFill>
                  <a:schemeClr val="bg1"/>
                </a:solidFill>
              </a:endParaRPr>
            </a:p>
          </p:txBody>
        </p:sp>
        <p:sp>
          <p:nvSpPr>
            <p:cNvPr id="293" name="object 293"/>
            <p:cNvSpPr/>
            <p:nvPr/>
          </p:nvSpPr>
          <p:spPr>
            <a:xfrm>
              <a:off x="3962400" y="4300219"/>
              <a:ext cx="1143000" cy="381000"/>
            </a:xfrm>
            <a:custGeom>
              <a:avLst/>
              <a:gdLst/>
              <a:ahLst/>
              <a:cxnLst/>
              <a:rect l="l" t="t" r="r" b="b"/>
              <a:pathLst>
                <a:path w="1143000" h="381000">
                  <a:moveTo>
                    <a:pt x="962660" y="0"/>
                  </a:moveTo>
                  <a:lnTo>
                    <a:pt x="1007327" y="7496"/>
                  </a:lnTo>
                  <a:lnTo>
                    <a:pt x="1049490" y="28222"/>
                  </a:lnTo>
                  <a:lnTo>
                    <a:pt x="1086643" y="59531"/>
                  </a:lnTo>
                  <a:lnTo>
                    <a:pt x="1116282" y="98777"/>
                  </a:lnTo>
                  <a:lnTo>
                    <a:pt x="1135903" y="143315"/>
                  </a:lnTo>
                  <a:lnTo>
                    <a:pt x="1143000" y="190499"/>
                  </a:lnTo>
                  <a:lnTo>
                    <a:pt x="1135903" y="237684"/>
                  </a:lnTo>
                  <a:lnTo>
                    <a:pt x="1116282" y="282222"/>
                  </a:lnTo>
                  <a:lnTo>
                    <a:pt x="1086643" y="321468"/>
                  </a:lnTo>
                  <a:lnTo>
                    <a:pt x="1049490" y="352777"/>
                  </a:lnTo>
                  <a:lnTo>
                    <a:pt x="1007327" y="373503"/>
                  </a:lnTo>
                  <a:lnTo>
                    <a:pt x="962660" y="380999"/>
                  </a:lnTo>
                  <a:lnTo>
                    <a:pt x="179070" y="380999"/>
                  </a:lnTo>
                  <a:lnTo>
                    <a:pt x="134496" y="373503"/>
                  </a:lnTo>
                  <a:lnTo>
                    <a:pt x="92568" y="352777"/>
                  </a:lnTo>
                  <a:lnTo>
                    <a:pt x="55721" y="321468"/>
                  </a:lnTo>
                  <a:lnTo>
                    <a:pt x="26387" y="282222"/>
                  </a:lnTo>
                  <a:lnTo>
                    <a:pt x="7002" y="237684"/>
                  </a:lnTo>
                  <a:lnTo>
                    <a:pt x="0" y="190499"/>
                  </a:lnTo>
                  <a:lnTo>
                    <a:pt x="7002" y="143315"/>
                  </a:lnTo>
                  <a:lnTo>
                    <a:pt x="26387" y="98777"/>
                  </a:lnTo>
                  <a:lnTo>
                    <a:pt x="55721" y="59531"/>
                  </a:lnTo>
                  <a:lnTo>
                    <a:pt x="92568" y="28222"/>
                  </a:lnTo>
                  <a:lnTo>
                    <a:pt x="134496" y="7496"/>
                  </a:lnTo>
                  <a:lnTo>
                    <a:pt x="179070" y="0"/>
                  </a:lnTo>
                  <a:lnTo>
                    <a:pt x="962660" y="0"/>
                  </a:lnTo>
                  <a:close/>
                </a:path>
              </a:pathLst>
            </a:custGeom>
            <a:ln w="9344">
              <a:solidFill>
                <a:srgbClr val="000000"/>
              </a:solidFill>
            </a:ln>
          </p:spPr>
          <p:txBody>
            <a:bodyPr wrap="square" lIns="0" tIns="0" rIns="0" bIns="0" rtlCol="0"/>
            <a:lstStyle/>
            <a:p>
              <a:endParaRPr>
                <a:solidFill>
                  <a:schemeClr val="bg1"/>
                </a:solidFill>
              </a:endParaRPr>
            </a:p>
          </p:txBody>
        </p:sp>
        <p:sp>
          <p:nvSpPr>
            <p:cNvPr id="294" name="object 294"/>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lnTo>
                    <a:pt x="179070" y="0"/>
                  </a:lnTo>
                  <a:close/>
                </a:path>
              </a:pathLst>
            </a:custGeom>
            <a:solidFill>
              <a:srgbClr val="CC9800"/>
            </a:solidFill>
          </p:spPr>
          <p:txBody>
            <a:bodyPr wrap="square" lIns="0" tIns="0" rIns="0" bIns="0" rtlCol="0"/>
            <a:lstStyle/>
            <a:p>
              <a:endParaRPr>
                <a:solidFill>
                  <a:schemeClr val="bg1"/>
                </a:solidFill>
              </a:endParaRPr>
            </a:p>
          </p:txBody>
        </p:sp>
        <p:sp>
          <p:nvSpPr>
            <p:cNvPr id="295" name="object 295"/>
            <p:cNvSpPr/>
            <p:nvPr/>
          </p:nvSpPr>
          <p:spPr>
            <a:xfrm>
              <a:off x="4745989" y="4300219"/>
              <a:ext cx="179070" cy="381000"/>
            </a:xfrm>
            <a:custGeom>
              <a:avLst/>
              <a:gdLst/>
              <a:ahLst/>
              <a:cxnLst/>
              <a:rect l="l" t="t" r="r" b="b"/>
              <a:pathLst>
                <a:path w="179070" h="381000">
                  <a:moveTo>
                    <a:pt x="179070" y="0"/>
                  </a:moveTo>
                  <a:lnTo>
                    <a:pt x="134496" y="7496"/>
                  </a:lnTo>
                  <a:lnTo>
                    <a:pt x="92568" y="28222"/>
                  </a:lnTo>
                  <a:lnTo>
                    <a:pt x="55721" y="59531"/>
                  </a:lnTo>
                  <a:lnTo>
                    <a:pt x="26387" y="98777"/>
                  </a:lnTo>
                  <a:lnTo>
                    <a:pt x="7002" y="143315"/>
                  </a:lnTo>
                  <a:lnTo>
                    <a:pt x="0" y="190499"/>
                  </a:lnTo>
                  <a:lnTo>
                    <a:pt x="7002" y="237684"/>
                  </a:lnTo>
                  <a:lnTo>
                    <a:pt x="26387" y="282222"/>
                  </a:lnTo>
                  <a:lnTo>
                    <a:pt x="55721" y="321468"/>
                  </a:lnTo>
                  <a:lnTo>
                    <a:pt x="92568" y="352777"/>
                  </a:lnTo>
                  <a:lnTo>
                    <a:pt x="134496" y="373503"/>
                  </a:lnTo>
                  <a:lnTo>
                    <a:pt x="179070" y="380999"/>
                  </a:lnTo>
                </a:path>
              </a:pathLst>
            </a:custGeom>
            <a:ln w="9344">
              <a:solidFill>
                <a:srgbClr val="000000"/>
              </a:solidFill>
            </a:ln>
          </p:spPr>
          <p:txBody>
            <a:bodyPr wrap="square" lIns="0" tIns="0" rIns="0" bIns="0" rtlCol="0"/>
            <a:lstStyle/>
            <a:p>
              <a:endParaRPr>
                <a:solidFill>
                  <a:schemeClr val="bg1"/>
                </a:solidFill>
              </a:endParaRPr>
            </a:p>
          </p:txBody>
        </p:sp>
      </p:grpSp>
      <p:sp>
        <p:nvSpPr>
          <p:cNvPr id="296" name="object 296"/>
          <p:cNvSpPr txBox="1"/>
          <p:nvPr/>
        </p:nvSpPr>
        <p:spPr>
          <a:xfrm>
            <a:off x="4042406" y="3377565"/>
            <a:ext cx="434340" cy="166712"/>
          </a:xfrm>
          <a:prstGeom prst="rect">
            <a:avLst/>
          </a:prstGeom>
        </p:spPr>
        <p:txBody>
          <a:bodyPr vert="horz" wrap="square" lIns="0" tIns="12700" rIns="0" bIns="0" rtlCol="0">
            <a:spAutoFit/>
          </a:bodyPr>
          <a:lstStyle/>
          <a:p>
            <a:pPr marL="12700">
              <a:lnSpc>
                <a:spcPct val="100000"/>
              </a:lnSpc>
              <a:spcBef>
                <a:spcPts val="100"/>
              </a:spcBef>
            </a:pPr>
            <a:r>
              <a:rPr sz="1000" b="1" spc="-5" dirty="0">
                <a:solidFill>
                  <a:schemeClr val="bg1"/>
                </a:solidFill>
                <a:latin typeface="Arial"/>
                <a:cs typeface="Arial"/>
              </a:rPr>
              <a:t>Ro</a:t>
            </a:r>
            <a:r>
              <a:rPr sz="1000" b="1" spc="5" dirty="0">
                <a:solidFill>
                  <a:schemeClr val="bg1"/>
                </a:solidFill>
                <a:latin typeface="Arial"/>
                <a:cs typeface="Arial"/>
              </a:rPr>
              <a:t>u</a:t>
            </a:r>
            <a:r>
              <a:rPr sz="1000" b="1" spc="-5" dirty="0">
                <a:solidFill>
                  <a:schemeClr val="bg1"/>
                </a:solidFill>
                <a:latin typeface="Arial"/>
                <a:cs typeface="Arial"/>
              </a:rPr>
              <a:t>t</a:t>
            </a:r>
            <a:r>
              <a:rPr sz="1000" b="1" spc="-10" dirty="0">
                <a:solidFill>
                  <a:schemeClr val="bg1"/>
                </a:solidFill>
                <a:latin typeface="Arial"/>
                <a:cs typeface="Arial"/>
              </a:rPr>
              <a:t>e</a:t>
            </a:r>
            <a:r>
              <a:rPr sz="1000" b="1" dirty="0">
                <a:solidFill>
                  <a:schemeClr val="bg1"/>
                </a:solidFill>
                <a:latin typeface="Arial"/>
                <a:cs typeface="Arial"/>
              </a:rPr>
              <a:t>r</a:t>
            </a:r>
            <a:endParaRPr sz="1000">
              <a:solidFill>
                <a:schemeClr val="bg1"/>
              </a:solidFill>
              <a:latin typeface="Arial"/>
              <a:cs typeface="Arial"/>
            </a:endParaRPr>
          </a:p>
        </p:txBody>
      </p:sp>
      <p:sp>
        <p:nvSpPr>
          <p:cNvPr id="297" name="object 297"/>
          <p:cNvSpPr txBox="1"/>
          <p:nvPr/>
        </p:nvSpPr>
        <p:spPr>
          <a:xfrm>
            <a:off x="2491736" y="326993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45"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8" name="object 298"/>
          <p:cNvSpPr txBox="1"/>
          <p:nvPr/>
        </p:nvSpPr>
        <p:spPr>
          <a:xfrm>
            <a:off x="5082536" y="3441382"/>
            <a:ext cx="12331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chemeClr val="bg1"/>
                </a:solidFill>
                <a:latin typeface="Arial"/>
                <a:cs typeface="Arial"/>
              </a:rPr>
              <a:t>Source </a:t>
            </a:r>
            <a:r>
              <a:rPr sz="1000" dirty="0">
                <a:solidFill>
                  <a:schemeClr val="bg1"/>
                </a:solidFill>
                <a:latin typeface="Arial"/>
                <a:cs typeface="Arial"/>
              </a:rPr>
              <a:t>to</a:t>
            </a:r>
            <a:r>
              <a:rPr sz="1000" spc="-50" dirty="0">
                <a:solidFill>
                  <a:schemeClr val="bg1"/>
                </a:solidFill>
                <a:latin typeface="Arial"/>
                <a:cs typeface="Arial"/>
              </a:rPr>
              <a:t> </a:t>
            </a:r>
            <a:r>
              <a:rPr sz="1000" spc="-10" dirty="0">
                <a:solidFill>
                  <a:schemeClr val="bg1"/>
                </a:solidFill>
                <a:latin typeface="Arial"/>
                <a:cs typeface="Arial"/>
              </a:rPr>
              <a:t>Destination</a:t>
            </a:r>
            <a:endParaRPr sz="1000">
              <a:solidFill>
                <a:schemeClr val="bg1"/>
              </a:solidFill>
              <a:latin typeface="Arial"/>
              <a:cs typeface="Arial"/>
            </a:endParaRPr>
          </a:p>
        </p:txBody>
      </p:sp>
      <p:sp>
        <p:nvSpPr>
          <p:cNvPr id="299" name="object 299"/>
          <p:cNvSpPr txBox="1">
            <a:spLocks noGrp="1"/>
          </p:cNvSpPr>
          <p:nvPr>
            <p:ph type="title"/>
          </p:nvPr>
        </p:nvSpPr>
        <p:spPr>
          <a:xfrm>
            <a:off x="1820543" y="209550"/>
            <a:ext cx="5514341" cy="459100"/>
          </a:xfrm>
          <a:prstGeom prst="rect">
            <a:avLst/>
          </a:prstGeom>
        </p:spPr>
        <p:txBody>
          <a:bodyPr vert="horz" wrap="square" lIns="0" tIns="12700" rIns="0" bIns="0" rtlCol="0">
            <a:spAutoFit/>
          </a:bodyPr>
          <a:lstStyle/>
          <a:p>
            <a:pPr marL="12700">
              <a:lnSpc>
                <a:spcPct val="100000"/>
              </a:lnSpc>
              <a:spcBef>
                <a:spcPts val="100"/>
              </a:spcBef>
            </a:pPr>
            <a:r>
              <a:rPr sz="2900" b="1" spc="-25" dirty="0">
                <a:solidFill>
                  <a:srgbClr val="FFC000"/>
                </a:solidFill>
                <a:latin typeface="Bahnschrift" panose="020B0502040204020203" pitchFamily="34" charset="0"/>
              </a:rPr>
              <a:t>OSI </a:t>
            </a:r>
            <a:r>
              <a:rPr sz="2900" b="1" spc="10" dirty="0">
                <a:solidFill>
                  <a:srgbClr val="FFC000"/>
                </a:solidFill>
                <a:latin typeface="Bahnschrift" panose="020B0502040204020203" pitchFamily="34" charset="0"/>
              </a:rPr>
              <a:t>Model's </a:t>
            </a:r>
            <a:r>
              <a:rPr sz="2900" b="1" spc="-95" dirty="0">
                <a:solidFill>
                  <a:srgbClr val="FFC000"/>
                </a:solidFill>
                <a:latin typeface="Bahnschrift" panose="020B0502040204020203" pitchFamily="34" charset="0"/>
              </a:rPr>
              <a:t>7</a:t>
            </a:r>
            <a:r>
              <a:rPr sz="2900" b="1" spc="-30" dirty="0">
                <a:solidFill>
                  <a:srgbClr val="FFC000"/>
                </a:solidFill>
                <a:latin typeface="Bahnschrift" panose="020B0502040204020203" pitchFamily="34" charset="0"/>
              </a:rPr>
              <a:t> </a:t>
            </a:r>
            <a:r>
              <a:rPr sz="2900" b="1" spc="-65" dirty="0">
                <a:solidFill>
                  <a:srgbClr val="FFC000"/>
                </a:solidFill>
                <a:latin typeface="Bahnschrift" panose="020B0502040204020203" pitchFamily="34" charset="0"/>
              </a:rPr>
              <a:t>Layers</a:t>
            </a:r>
            <a:endParaRPr sz="29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03860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76400" y="742950"/>
            <a:ext cx="3962400" cy="338554"/>
          </a:xfrm>
          <a:prstGeom prst="rect">
            <a:avLst/>
          </a:prstGeom>
          <a:solidFill>
            <a:srgbClr val="CC9800">
              <a:alpha val="79998"/>
            </a:srgbClr>
          </a:solidFill>
        </p:spPr>
        <p:txBody>
          <a:bodyPr vert="horz" wrap="square" lIns="0" tIns="121920" rIns="0" bIns="0" rtlCol="0">
            <a:spAutoFit/>
          </a:bodyPr>
          <a:lstStyle/>
          <a:p>
            <a:pPr marL="635" algn="ctr">
              <a:lnSpc>
                <a:spcPct val="100000"/>
              </a:lnSpc>
              <a:spcBef>
                <a:spcPts val="960"/>
              </a:spcBef>
            </a:pPr>
            <a:r>
              <a:rPr sz="1400" b="1" dirty="0">
                <a:latin typeface="Arial"/>
                <a:cs typeface="Arial"/>
              </a:rPr>
              <a:t>TCP/IP Suit</a:t>
            </a:r>
            <a:endParaRPr sz="1400">
              <a:latin typeface="Arial"/>
              <a:cs typeface="Arial"/>
            </a:endParaRPr>
          </a:p>
        </p:txBody>
      </p:sp>
      <p:sp>
        <p:nvSpPr>
          <p:cNvPr id="4" name="object 4"/>
          <p:cNvSpPr txBox="1"/>
          <p:nvPr/>
        </p:nvSpPr>
        <p:spPr>
          <a:xfrm>
            <a:off x="228600" y="742950"/>
            <a:ext cx="1295400" cy="338554"/>
          </a:xfrm>
          <a:prstGeom prst="rect">
            <a:avLst/>
          </a:prstGeom>
          <a:solidFill>
            <a:srgbClr val="B6C6E6">
              <a:alpha val="79998"/>
            </a:srgbClr>
          </a:solidFill>
        </p:spPr>
        <p:txBody>
          <a:bodyPr vert="horz" wrap="square" lIns="0" tIns="121920" rIns="0" bIns="0" rtlCol="0">
            <a:spAutoFit/>
          </a:bodyPr>
          <a:lstStyle/>
          <a:p>
            <a:pPr marL="180975">
              <a:lnSpc>
                <a:spcPct val="100000"/>
              </a:lnSpc>
              <a:spcBef>
                <a:spcPts val="960"/>
              </a:spcBef>
            </a:pPr>
            <a:r>
              <a:rPr sz="1400" b="1" dirty="0">
                <a:latin typeface="Arial"/>
                <a:cs typeface="Arial"/>
              </a:rPr>
              <a:t>OSI</a:t>
            </a:r>
            <a:r>
              <a:rPr sz="1400" b="1" spc="-10" dirty="0">
                <a:latin typeface="Arial"/>
                <a:cs typeface="Arial"/>
              </a:rPr>
              <a:t> </a:t>
            </a:r>
            <a:r>
              <a:rPr sz="1400" b="1" spc="-5" dirty="0">
                <a:latin typeface="Arial"/>
                <a:cs typeface="Arial"/>
              </a:rPr>
              <a:t>Layers</a:t>
            </a:r>
            <a:endParaRPr sz="1400">
              <a:latin typeface="Arial"/>
              <a:cs typeface="Arial"/>
            </a:endParaRPr>
          </a:p>
        </p:txBody>
      </p:sp>
      <p:sp>
        <p:nvSpPr>
          <p:cNvPr id="5" name="object 5"/>
          <p:cNvSpPr txBox="1"/>
          <p:nvPr/>
        </p:nvSpPr>
        <p:spPr>
          <a:xfrm>
            <a:off x="1676400" y="1314450"/>
            <a:ext cx="3962400" cy="453970"/>
          </a:xfrm>
          <a:prstGeom prst="rect">
            <a:avLst/>
          </a:prstGeom>
          <a:solidFill>
            <a:srgbClr val="DDE3B9">
              <a:alpha val="79998"/>
            </a:srgbClr>
          </a:solidFill>
        </p:spPr>
        <p:txBody>
          <a:bodyPr vert="horz" wrap="square" lIns="0" tIns="83820" rIns="0" bIns="0" rtlCol="0">
            <a:spAutoFit/>
          </a:bodyPr>
          <a:lstStyle/>
          <a:p>
            <a:pPr marL="635" algn="ctr">
              <a:lnSpc>
                <a:spcPct val="100000"/>
              </a:lnSpc>
              <a:spcBef>
                <a:spcPts val="660"/>
              </a:spcBef>
            </a:pPr>
            <a:r>
              <a:rPr sz="1400" b="1" spc="-5" dirty="0">
                <a:latin typeface="Arial"/>
                <a:cs typeface="Arial"/>
              </a:rPr>
              <a:t>Application</a:t>
            </a:r>
            <a:endParaRPr sz="1400">
              <a:latin typeface="Arial"/>
              <a:cs typeface="Arial"/>
            </a:endParaRPr>
          </a:p>
          <a:p>
            <a:pPr algn="ctr">
              <a:lnSpc>
                <a:spcPct val="100000"/>
              </a:lnSpc>
            </a:pPr>
            <a:r>
              <a:rPr sz="1000" spc="-10" dirty="0">
                <a:latin typeface="Arial"/>
                <a:cs typeface="Arial"/>
              </a:rPr>
              <a:t>Telnet, </a:t>
            </a:r>
            <a:r>
              <a:rPr sz="1000" spc="-5" dirty="0">
                <a:latin typeface="Arial"/>
                <a:cs typeface="Arial"/>
              </a:rPr>
              <a:t>FTP, </a:t>
            </a:r>
            <a:r>
              <a:rPr sz="1000" spc="-10" dirty="0">
                <a:latin typeface="Arial"/>
                <a:cs typeface="Arial"/>
              </a:rPr>
              <a:t>SMTP, </a:t>
            </a:r>
            <a:r>
              <a:rPr sz="1000" spc="-5" dirty="0">
                <a:latin typeface="Arial"/>
                <a:cs typeface="Arial"/>
              </a:rPr>
              <a:t>HTTP, DNS, </a:t>
            </a:r>
            <a:r>
              <a:rPr sz="1000" spc="-10" dirty="0">
                <a:latin typeface="Arial"/>
                <a:cs typeface="Arial"/>
              </a:rPr>
              <a:t>SNMP, </a:t>
            </a:r>
            <a:r>
              <a:rPr sz="1000" i="1" spc="-5" dirty="0">
                <a:latin typeface="Arial"/>
                <a:cs typeface="Arial"/>
              </a:rPr>
              <a:t>Specific address</a:t>
            </a:r>
            <a:r>
              <a:rPr sz="1000" i="1" spc="-10" dirty="0">
                <a:latin typeface="Arial"/>
                <a:cs typeface="Arial"/>
              </a:rPr>
              <a:t> </a:t>
            </a:r>
            <a:r>
              <a:rPr sz="1000" spc="-5" dirty="0">
                <a:latin typeface="Arial"/>
                <a:cs typeface="Arial"/>
              </a:rPr>
              <a:t>etc…</a:t>
            </a:r>
            <a:endParaRPr sz="1000">
              <a:latin typeface="Arial"/>
              <a:cs typeface="Arial"/>
            </a:endParaRPr>
          </a:p>
        </p:txBody>
      </p:sp>
      <p:sp>
        <p:nvSpPr>
          <p:cNvPr id="6" name="object 6"/>
          <p:cNvSpPr txBox="1"/>
          <p:nvPr/>
        </p:nvSpPr>
        <p:spPr>
          <a:xfrm>
            <a:off x="1676400" y="2343150"/>
            <a:ext cx="3962400" cy="269304"/>
          </a:xfrm>
          <a:prstGeom prst="rect">
            <a:avLst/>
          </a:prstGeom>
          <a:solidFill>
            <a:srgbClr val="DDE3B9">
              <a:alpha val="79998"/>
            </a:srgbClr>
          </a:solidFill>
        </p:spPr>
        <p:txBody>
          <a:bodyPr vert="horz" wrap="square" lIns="0" tIns="53340" rIns="0" bIns="0" rtlCol="0">
            <a:spAutoFit/>
          </a:bodyPr>
          <a:lstStyle/>
          <a:p>
            <a:pPr algn="ctr">
              <a:lnSpc>
                <a:spcPct val="100000"/>
              </a:lnSpc>
              <a:spcBef>
                <a:spcPts val="420"/>
              </a:spcBef>
            </a:pPr>
            <a:r>
              <a:rPr sz="1400" b="1" dirty="0">
                <a:latin typeface="Arial"/>
                <a:cs typeface="Arial"/>
              </a:rPr>
              <a:t>Session</a:t>
            </a:r>
            <a:endParaRPr sz="1400">
              <a:latin typeface="Arial"/>
              <a:cs typeface="Arial"/>
            </a:endParaRPr>
          </a:p>
        </p:txBody>
      </p:sp>
      <p:sp>
        <p:nvSpPr>
          <p:cNvPr id="7" name="object 7"/>
          <p:cNvSpPr txBox="1"/>
          <p:nvPr/>
        </p:nvSpPr>
        <p:spPr>
          <a:xfrm>
            <a:off x="1676400" y="1828800"/>
            <a:ext cx="3962400" cy="377026"/>
          </a:xfrm>
          <a:prstGeom prst="rect">
            <a:avLst/>
          </a:prstGeom>
          <a:solidFill>
            <a:srgbClr val="DDE3B9">
              <a:alpha val="79998"/>
            </a:srgbClr>
          </a:solidFill>
        </p:spPr>
        <p:txBody>
          <a:bodyPr vert="horz" wrap="square" lIns="0" tIns="160020" rIns="0" bIns="0" rtlCol="0">
            <a:spAutoFit/>
          </a:bodyPr>
          <a:lstStyle/>
          <a:p>
            <a:pPr algn="ctr">
              <a:lnSpc>
                <a:spcPct val="100000"/>
              </a:lnSpc>
              <a:spcBef>
                <a:spcPts val="1260"/>
              </a:spcBef>
            </a:pPr>
            <a:r>
              <a:rPr sz="1400" b="1" dirty="0">
                <a:latin typeface="Arial"/>
                <a:cs typeface="Arial"/>
              </a:rPr>
              <a:t>Presentation</a:t>
            </a:r>
            <a:endParaRPr sz="1400">
              <a:latin typeface="Arial"/>
              <a:cs typeface="Arial"/>
            </a:endParaRPr>
          </a:p>
        </p:txBody>
      </p:sp>
      <p:sp>
        <p:nvSpPr>
          <p:cNvPr id="8" name="object 8"/>
          <p:cNvSpPr txBox="1"/>
          <p:nvPr/>
        </p:nvSpPr>
        <p:spPr>
          <a:xfrm>
            <a:off x="1676400" y="28575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Transport</a:t>
            </a:r>
            <a:endParaRPr sz="1400">
              <a:latin typeface="Arial"/>
              <a:cs typeface="Arial"/>
            </a:endParaRPr>
          </a:p>
          <a:p>
            <a:pPr algn="ctr">
              <a:lnSpc>
                <a:spcPct val="100000"/>
              </a:lnSpc>
            </a:pPr>
            <a:r>
              <a:rPr sz="1000" spc="-5" dirty="0">
                <a:latin typeface="Arial"/>
                <a:cs typeface="Arial"/>
              </a:rPr>
              <a:t>SCTP, TCP, UDP, Sockets </a:t>
            </a:r>
            <a:r>
              <a:rPr sz="1000" spc="-10" dirty="0">
                <a:latin typeface="Arial"/>
                <a:cs typeface="Arial"/>
              </a:rPr>
              <a:t>and </a:t>
            </a:r>
            <a:r>
              <a:rPr sz="1000" i="1" spc="-5" dirty="0">
                <a:latin typeface="Arial"/>
                <a:cs typeface="Arial"/>
              </a:rPr>
              <a:t>Ports</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9" name="object 9"/>
          <p:cNvSpPr txBox="1"/>
          <p:nvPr/>
        </p:nvSpPr>
        <p:spPr>
          <a:xfrm>
            <a:off x="1676400" y="33718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Network</a:t>
            </a:r>
            <a:endParaRPr sz="1400">
              <a:latin typeface="Arial"/>
              <a:cs typeface="Arial"/>
            </a:endParaRPr>
          </a:p>
          <a:p>
            <a:pPr algn="ctr">
              <a:lnSpc>
                <a:spcPct val="100000"/>
              </a:lnSpc>
            </a:pPr>
            <a:r>
              <a:rPr sz="1000" spc="-10" dirty="0">
                <a:latin typeface="Arial"/>
                <a:cs typeface="Arial"/>
              </a:rPr>
              <a:t>IP, ARP/RARP, </a:t>
            </a:r>
            <a:r>
              <a:rPr sz="1000" spc="-5" dirty="0">
                <a:latin typeface="Arial"/>
                <a:cs typeface="Arial"/>
              </a:rPr>
              <a:t>ICMP, IGMP, </a:t>
            </a:r>
            <a:r>
              <a:rPr sz="1000" i="1" spc="-5" dirty="0">
                <a:latin typeface="Arial"/>
                <a:cs typeface="Arial"/>
              </a:rPr>
              <a:t>Logical</a:t>
            </a:r>
            <a:r>
              <a:rPr sz="1000" i="1" spc="-20" dirty="0">
                <a:latin typeface="Arial"/>
                <a:cs typeface="Arial"/>
              </a:rPr>
              <a:t> </a:t>
            </a:r>
            <a:r>
              <a:rPr sz="1000" i="1" spc="-5" dirty="0">
                <a:latin typeface="Arial"/>
                <a:cs typeface="Arial"/>
              </a:rPr>
              <a:t>address</a:t>
            </a:r>
            <a:endParaRPr sz="1000">
              <a:latin typeface="Arial"/>
              <a:cs typeface="Arial"/>
            </a:endParaRPr>
          </a:p>
        </p:txBody>
      </p:sp>
      <p:sp>
        <p:nvSpPr>
          <p:cNvPr id="10" name="object 10"/>
          <p:cNvSpPr txBox="1"/>
          <p:nvPr/>
        </p:nvSpPr>
        <p:spPr>
          <a:xfrm>
            <a:off x="1676400" y="388620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dirty="0">
                <a:latin typeface="Arial"/>
                <a:cs typeface="Arial"/>
              </a:rPr>
              <a:t>Data</a:t>
            </a:r>
            <a:r>
              <a:rPr sz="1400" b="1" spc="-5" dirty="0">
                <a:latin typeface="Arial"/>
                <a:cs typeface="Arial"/>
              </a:rPr>
              <a:t> Link</a:t>
            </a:r>
            <a:endParaRPr sz="1400">
              <a:latin typeface="Arial"/>
              <a:cs typeface="Arial"/>
            </a:endParaRPr>
          </a:p>
          <a:p>
            <a:pPr algn="ctr">
              <a:lnSpc>
                <a:spcPct val="100000"/>
              </a:lnSpc>
            </a:pPr>
            <a:r>
              <a:rPr sz="1000" spc="-10" dirty="0">
                <a:latin typeface="Arial"/>
                <a:cs typeface="Arial"/>
              </a:rPr>
              <a:t>IEEE </a:t>
            </a:r>
            <a:r>
              <a:rPr sz="1000" spc="-5" dirty="0">
                <a:latin typeface="Arial"/>
                <a:cs typeface="Arial"/>
              </a:rPr>
              <a:t>802 Standards, TR, FDDI, </a:t>
            </a:r>
            <a:r>
              <a:rPr sz="1000" spc="-10" dirty="0">
                <a:latin typeface="Arial"/>
                <a:cs typeface="Arial"/>
              </a:rPr>
              <a:t>PPP, </a:t>
            </a:r>
            <a:r>
              <a:rPr sz="1000" i="1" spc="-5" dirty="0">
                <a:latin typeface="Arial"/>
                <a:cs typeface="Arial"/>
              </a:rPr>
              <a:t>Physical</a:t>
            </a:r>
            <a:r>
              <a:rPr sz="1000" i="1" spc="-30" dirty="0">
                <a:latin typeface="Arial"/>
                <a:cs typeface="Arial"/>
              </a:rPr>
              <a:t> </a:t>
            </a:r>
            <a:r>
              <a:rPr sz="1000" i="1" spc="-5" dirty="0">
                <a:latin typeface="Arial"/>
                <a:cs typeface="Arial"/>
              </a:rPr>
              <a:t>address</a:t>
            </a:r>
            <a:endParaRPr sz="1000">
              <a:latin typeface="Arial"/>
              <a:cs typeface="Arial"/>
            </a:endParaRPr>
          </a:p>
        </p:txBody>
      </p:sp>
      <p:sp>
        <p:nvSpPr>
          <p:cNvPr id="11" name="object 11"/>
          <p:cNvSpPr txBox="1"/>
          <p:nvPr/>
        </p:nvSpPr>
        <p:spPr>
          <a:xfrm>
            <a:off x="228600" y="1314450"/>
            <a:ext cx="1295400" cy="377026"/>
          </a:xfrm>
          <a:prstGeom prst="rect">
            <a:avLst/>
          </a:prstGeom>
          <a:solidFill>
            <a:srgbClr val="A7F5E2">
              <a:alpha val="79998"/>
            </a:srgbClr>
          </a:solidFill>
        </p:spPr>
        <p:txBody>
          <a:bodyPr vert="horz" wrap="square" lIns="0" tIns="160020" rIns="0" bIns="0" rtlCol="0">
            <a:spAutoFit/>
          </a:bodyPr>
          <a:lstStyle/>
          <a:p>
            <a:pPr marL="162560">
              <a:lnSpc>
                <a:spcPct val="100000"/>
              </a:lnSpc>
              <a:spcBef>
                <a:spcPts val="1260"/>
              </a:spcBef>
            </a:pPr>
            <a:r>
              <a:rPr sz="1400" b="1" spc="-5" dirty="0">
                <a:latin typeface="Arial"/>
                <a:cs typeface="Arial"/>
              </a:rPr>
              <a:t>Application</a:t>
            </a:r>
            <a:endParaRPr sz="1400">
              <a:latin typeface="Arial"/>
              <a:cs typeface="Arial"/>
            </a:endParaRPr>
          </a:p>
        </p:txBody>
      </p:sp>
      <p:sp>
        <p:nvSpPr>
          <p:cNvPr id="12" name="object 12"/>
          <p:cNvSpPr txBox="1"/>
          <p:nvPr/>
        </p:nvSpPr>
        <p:spPr>
          <a:xfrm>
            <a:off x="228600" y="2343150"/>
            <a:ext cx="1295400" cy="377026"/>
          </a:xfrm>
          <a:prstGeom prst="rect">
            <a:avLst/>
          </a:prstGeom>
          <a:solidFill>
            <a:srgbClr val="A7F5E2">
              <a:alpha val="79998"/>
            </a:srgbClr>
          </a:solidFill>
        </p:spPr>
        <p:txBody>
          <a:bodyPr vert="horz" wrap="square" lIns="0" tIns="160020" rIns="0" bIns="0" rtlCol="0">
            <a:spAutoFit/>
          </a:bodyPr>
          <a:lstStyle/>
          <a:p>
            <a:pPr marL="306070">
              <a:lnSpc>
                <a:spcPct val="100000"/>
              </a:lnSpc>
              <a:spcBef>
                <a:spcPts val="1260"/>
              </a:spcBef>
            </a:pPr>
            <a:r>
              <a:rPr sz="1400" b="1" dirty="0">
                <a:latin typeface="Arial"/>
                <a:cs typeface="Arial"/>
              </a:rPr>
              <a:t>Session</a:t>
            </a:r>
            <a:endParaRPr sz="1400">
              <a:latin typeface="Arial"/>
              <a:cs typeface="Arial"/>
            </a:endParaRPr>
          </a:p>
        </p:txBody>
      </p:sp>
      <p:sp>
        <p:nvSpPr>
          <p:cNvPr id="13" name="object 13"/>
          <p:cNvSpPr txBox="1"/>
          <p:nvPr/>
        </p:nvSpPr>
        <p:spPr>
          <a:xfrm>
            <a:off x="228600" y="1828800"/>
            <a:ext cx="1295400" cy="377026"/>
          </a:xfrm>
          <a:prstGeom prst="rect">
            <a:avLst/>
          </a:prstGeom>
          <a:solidFill>
            <a:srgbClr val="A7F5E2">
              <a:alpha val="79998"/>
            </a:srgbClr>
          </a:solidFill>
        </p:spPr>
        <p:txBody>
          <a:bodyPr vert="horz" wrap="square" lIns="0" tIns="160020" rIns="0" bIns="0" rtlCol="0">
            <a:spAutoFit/>
          </a:bodyPr>
          <a:lstStyle/>
          <a:p>
            <a:pPr marL="107950">
              <a:lnSpc>
                <a:spcPct val="100000"/>
              </a:lnSpc>
              <a:spcBef>
                <a:spcPts val="1260"/>
              </a:spcBef>
            </a:pPr>
            <a:r>
              <a:rPr sz="1400" b="1" dirty="0">
                <a:latin typeface="Arial"/>
                <a:cs typeface="Arial"/>
              </a:rPr>
              <a:t>Presentation</a:t>
            </a:r>
            <a:endParaRPr sz="1400">
              <a:latin typeface="Arial"/>
              <a:cs typeface="Arial"/>
            </a:endParaRPr>
          </a:p>
        </p:txBody>
      </p:sp>
      <p:sp>
        <p:nvSpPr>
          <p:cNvPr id="14" name="object 14"/>
          <p:cNvSpPr txBox="1"/>
          <p:nvPr/>
        </p:nvSpPr>
        <p:spPr>
          <a:xfrm>
            <a:off x="228600" y="2857500"/>
            <a:ext cx="1295400" cy="377026"/>
          </a:xfrm>
          <a:prstGeom prst="rect">
            <a:avLst/>
          </a:prstGeom>
          <a:solidFill>
            <a:srgbClr val="A7F5E2">
              <a:alpha val="79998"/>
            </a:srgbClr>
          </a:solidFill>
        </p:spPr>
        <p:txBody>
          <a:bodyPr vert="horz" wrap="square" lIns="0" tIns="160020" rIns="0" bIns="0" rtlCol="0">
            <a:spAutoFit/>
          </a:bodyPr>
          <a:lstStyle/>
          <a:p>
            <a:pPr marL="231775">
              <a:lnSpc>
                <a:spcPct val="100000"/>
              </a:lnSpc>
              <a:spcBef>
                <a:spcPts val="1260"/>
              </a:spcBef>
            </a:pPr>
            <a:r>
              <a:rPr sz="1400" b="1" spc="-5" dirty="0">
                <a:latin typeface="Arial"/>
                <a:cs typeface="Arial"/>
              </a:rPr>
              <a:t>Transport</a:t>
            </a:r>
            <a:endParaRPr sz="1400">
              <a:latin typeface="Arial"/>
              <a:cs typeface="Arial"/>
            </a:endParaRPr>
          </a:p>
        </p:txBody>
      </p:sp>
      <p:sp>
        <p:nvSpPr>
          <p:cNvPr id="15" name="object 15"/>
          <p:cNvSpPr txBox="1"/>
          <p:nvPr/>
        </p:nvSpPr>
        <p:spPr>
          <a:xfrm>
            <a:off x="228600" y="3371850"/>
            <a:ext cx="1295400" cy="377026"/>
          </a:xfrm>
          <a:prstGeom prst="rect">
            <a:avLst/>
          </a:prstGeom>
          <a:solidFill>
            <a:srgbClr val="A7F5E2">
              <a:alpha val="79998"/>
            </a:srgbClr>
          </a:solidFill>
        </p:spPr>
        <p:txBody>
          <a:bodyPr vert="horz" wrap="square" lIns="0" tIns="160020" rIns="0" bIns="0" rtlCol="0">
            <a:spAutoFit/>
          </a:bodyPr>
          <a:lstStyle/>
          <a:p>
            <a:pPr marL="295275">
              <a:lnSpc>
                <a:spcPct val="100000"/>
              </a:lnSpc>
              <a:spcBef>
                <a:spcPts val="1260"/>
              </a:spcBef>
            </a:pPr>
            <a:r>
              <a:rPr sz="1400" b="1" dirty="0">
                <a:latin typeface="Arial"/>
                <a:cs typeface="Arial"/>
              </a:rPr>
              <a:t>Network</a:t>
            </a:r>
            <a:endParaRPr sz="1400">
              <a:latin typeface="Arial"/>
              <a:cs typeface="Arial"/>
            </a:endParaRPr>
          </a:p>
        </p:txBody>
      </p:sp>
      <p:sp>
        <p:nvSpPr>
          <p:cNvPr id="16" name="object 16"/>
          <p:cNvSpPr txBox="1"/>
          <p:nvPr/>
        </p:nvSpPr>
        <p:spPr>
          <a:xfrm>
            <a:off x="228600" y="3886200"/>
            <a:ext cx="1295400" cy="377026"/>
          </a:xfrm>
          <a:prstGeom prst="rect">
            <a:avLst/>
          </a:prstGeom>
          <a:solidFill>
            <a:srgbClr val="A7F5E2">
              <a:alpha val="79998"/>
            </a:srgbClr>
          </a:solidFill>
        </p:spPr>
        <p:txBody>
          <a:bodyPr vert="horz" wrap="square" lIns="0" tIns="160020" rIns="0" bIns="0" rtlCol="0">
            <a:spAutoFit/>
          </a:bodyPr>
          <a:lstStyle/>
          <a:p>
            <a:pPr marL="246379">
              <a:lnSpc>
                <a:spcPct val="100000"/>
              </a:lnSpc>
              <a:spcBef>
                <a:spcPts val="1260"/>
              </a:spcBef>
            </a:pPr>
            <a:r>
              <a:rPr sz="1400" b="1" dirty="0">
                <a:latin typeface="Arial"/>
                <a:cs typeface="Arial"/>
              </a:rPr>
              <a:t>Data</a:t>
            </a:r>
            <a:r>
              <a:rPr sz="1400" b="1" spc="-15" dirty="0">
                <a:latin typeface="Arial"/>
                <a:cs typeface="Arial"/>
              </a:rPr>
              <a:t> </a:t>
            </a:r>
            <a:r>
              <a:rPr sz="1400" b="1" spc="-5" dirty="0">
                <a:latin typeface="Arial"/>
                <a:cs typeface="Arial"/>
              </a:rPr>
              <a:t>Link</a:t>
            </a:r>
            <a:endParaRPr sz="1400">
              <a:latin typeface="Arial"/>
              <a:cs typeface="Arial"/>
            </a:endParaRPr>
          </a:p>
        </p:txBody>
      </p:sp>
      <p:sp>
        <p:nvSpPr>
          <p:cNvPr id="17" name="object 17"/>
          <p:cNvSpPr txBox="1"/>
          <p:nvPr/>
        </p:nvSpPr>
        <p:spPr>
          <a:xfrm>
            <a:off x="5791200" y="742950"/>
            <a:ext cx="3200400" cy="338554"/>
          </a:xfrm>
          <a:prstGeom prst="rect">
            <a:avLst/>
          </a:prstGeom>
          <a:solidFill>
            <a:srgbClr val="5E5E5E">
              <a:alpha val="79998"/>
            </a:srgbClr>
          </a:solidFill>
        </p:spPr>
        <p:txBody>
          <a:bodyPr vert="horz" wrap="square" lIns="0" tIns="121920" rIns="0" bIns="0" rtlCol="0">
            <a:spAutoFit/>
          </a:bodyPr>
          <a:lstStyle/>
          <a:p>
            <a:pPr marR="41275" algn="ctr">
              <a:lnSpc>
                <a:spcPct val="100000"/>
              </a:lnSpc>
              <a:spcBef>
                <a:spcPts val="960"/>
              </a:spcBef>
            </a:pPr>
            <a:r>
              <a:rPr sz="1400" b="1" dirty="0">
                <a:latin typeface="Arial"/>
                <a:cs typeface="Arial"/>
              </a:rPr>
              <a:t>Activities</a:t>
            </a:r>
            <a:endParaRPr sz="1400">
              <a:latin typeface="Arial"/>
              <a:cs typeface="Arial"/>
            </a:endParaRPr>
          </a:p>
        </p:txBody>
      </p:sp>
      <p:sp>
        <p:nvSpPr>
          <p:cNvPr id="18" name="object 18"/>
          <p:cNvSpPr txBox="1"/>
          <p:nvPr/>
        </p:nvSpPr>
        <p:spPr>
          <a:xfrm>
            <a:off x="5791200" y="1314450"/>
            <a:ext cx="3200400" cy="369332"/>
          </a:xfrm>
          <a:prstGeom prst="rect">
            <a:avLst/>
          </a:prstGeom>
          <a:solidFill>
            <a:srgbClr val="0098FF">
              <a:alpha val="79998"/>
            </a:srgbClr>
          </a:solidFill>
        </p:spPr>
        <p:txBody>
          <a:bodyPr vert="horz" wrap="square" lIns="0" tIns="0" rIns="0" bIns="0" rtlCol="0">
            <a:spAutoFit/>
          </a:bodyPr>
          <a:lstStyle/>
          <a:p>
            <a:pPr>
              <a:lnSpc>
                <a:spcPct val="100000"/>
              </a:lnSpc>
            </a:pPr>
            <a:endParaRPr sz="1200">
              <a:latin typeface="Times New Roman"/>
              <a:cs typeface="Times New Roman"/>
            </a:endParaRPr>
          </a:p>
          <a:p>
            <a:pPr marL="325755">
              <a:lnSpc>
                <a:spcPct val="100000"/>
              </a:lnSpc>
            </a:pPr>
            <a:r>
              <a:rPr sz="1200" spc="-5" dirty="0">
                <a:latin typeface="Arial"/>
                <a:cs typeface="Arial"/>
              </a:rPr>
              <a:t>To allow </a:t>
            </a:r>
            <a:r>
              <a:rPr sz="1200" dirty="0">
                <a:latin typeface="Arial"/>
                <a:cs typeface="Arial"/>
              </a:rPr>
              <a:t>access to </a:t>
            </a:r>
            <a:r>
              <a:rPr sz="1200" spc="-5" dirty="0">
                <a:latin typeface="Arial"/>
                <a:cs typeface="Arial"/>
              </a:rPr>
              <a:t>network </a:t>
            </a:r>
            <a:r>
              <a:rPr sz="1200" dirty="0">
                <a:latin typeface="Arial"/>
                <a:cs typeface="Arial"/>
              </a:rPr>
              <a:t>resources</a:t>
            </a:r>
            <a:endParaRPr sz="1200">
              <a:latin typeface="Arial"/>
              <a:cs typeface="Arial"/>
            </a:endParaRPr>
          </a:p>
        </p:txBody>
      </p:sp>
      <p:sp>
        <p:nvSpPr>
          <p:cNvPr id="19" name="object 19"/>
          <p:cNvSpPr txBox="1"/>
          <p:nvPr/>
        </p:nvSpPr>
        <p:spPr>
          <a:xfrm>
            <a:off x="5791200" y="2343150"/>
            <a:ext cx="3200400" cy="453970"/>
          </a:xfrm>
          <a:prstGeom prst="rect">
            <a:avLst/>
          </a:prstGeom>
          <a:solidFill>
            <a:srgbClr val="0098FF">
              <a:alpha val="79998"/>
            </a:srgbClr>
          </a:solidFill>
        </p:spPr>
        <p:txBody>
          <a:bodyPr vert="horz" wrap="square" lIns="0" tIns="83820" rIns="0" bIns="0" rtlCol="0">
            <a:spAutoFit/>
          </a:bodyPr>
          <a:lstStyle/>
          <a:p>
            <a:pPr marL="1341120" marR="372110" indent="-1004569">
              <a:lnSpc>
                <a:spcPct val="100000"/>
              </a:lnSpc>
              <a:spcBef>
                <a:spcPts val="660"/>
              </a:spcBef>
            </a:pPr>
            <a:r>
              <a:rPr sz="1200" dirty="0">
                <a:latin typeface="Arial"/>
                <a:cs typeface="Arial"/>
              </a:rPr>
              <a:t>To establish, manage, and </a:t>
            </a:r>
            <a:r>
              <a:rPr sz="1200" spc="-5" dirty="0">
                <a:latin typeface="Arial"/>
                <a:cs typeface="Arial"/>
              </a:rPr>
              <a:t>terminate  </a:t>
            </a:r>
            <a:r>
              <a:rPr sz="1200" dirty="0">
                <a:latin typeface="Arial"/>
                <a:cs typeface="Arial"/>
              </a:rPr>
              <a:t>session</a:t>
            </a:r>
            <a:endParaRPr sz="1200">
              <a:latin typeface="Arial"/>
              <a:cs typeface="Arial"/>
            </a:endParaRPr>
          </a:p>
        </p:txBody>
      </p:sp>
      <p:sp>
        <p:nvSpPr>
          <p:cNvPr id="20" name="object 20"/>
          <p:cNvSpPr txBox="1"/>
          <p:nvPr/>
        </p:nvSpPr>
        <p:spPr>
          <a:xfrm>
            <a:off x="5791200" y="1828800"/>
            <a:ext cx="3200400" cy="453970"/>
          </a:xfrm>
          <a:prstGeom prst="rect">
            <a:avLst/>
          </a:prstGeom>
          <a:solidFill>
            <a:srgbClr val="0098FF">
              <a:alpha val="79998"/>
            </a:srgbClr>
          </a:solidFill>
        </p:spPr>
        <p:txBody>
          <a:bodyPr vert="horz" wrap="square" lIns="0" tIns="83820" rIns="0" bIns="0" rtlCol="0">
            <a:spAutoFit/>
          </a:bodyPr>
          <a:lstStyle/>
          <a:p>
            <a:pPr marL="1450340" marR="368935" indent="-1116330">
              <a:lnSpc>
                <a:spcPct val="100000"/>
              </a:lnSpc>
              <a:spcBef>
                <a:spcPts val="660"/>
              </a:spcBef>
            </a:pPr>
            <a:r>
              <a:rPr sz="1200" spc="-5" dirty="0">
                <a:latin typeface="Arial"/>
                <a:cs typeface="Arial"/>
              </a:rPr>
              <a:t>To Translate, encrypt, </a:t>
            </a:r>
            <a:r>
              <a:rPr sz="1200" dirty="0">
                <a:latin typeface="Arial"/>
                <a:cs typeface="Arial"/>
              </a:rPr>
              <a:t>and </a:t>
            </a:r>
            <a:r>
              <a:rPr sz="1200" dirty="0" err="1">
                <a:latin typeface="Arial"/>
                <a:cs typeface="Arial"/>
              </a:rPr>
              <a:t>compres</a:t>
            </a:r>
            <a:r>
              <a:rPr lang="en-IN" sz="1200" dirty="0">
                <a:latin typeface="Arial"/>
                <a:cs typeface="Arial"/>
              </a:rPr>
              <a:t>s  </a:t>
            </a:r>
            <a:r>
              <a:rPr sz="1200" dirty="0">
                <a:latin typeface="Arial"/>
                <a:cs typeface="Arial"/>
              </a:rPr>
              <a:t>data</a:t>
            </a:r>
            <a:r>
              <a:rPr lang="en-IN" sz="1200" dirty="0">
                <a:latin typeface="Arial"/>
                <a:cs typeface="Arial"/>
              </a:rPr>
              <a:t>, packets</a:t>
            </a:r>
            <a:endParaRPr sz="1200" dirty="0">
              <a:latin typeface="Arial"/>
              <a:cs typeface="Arial"/>
            </a:endParaRPr>
          </a:p>
        </p:txBody>
      </p:sp>
      <p:sp>
        <p:nvSpPr>
          <p:cNvPr id="21" name="object 21"/>
          <p:cNvSpPr txBox="1"/>
          <p:nvPr/>
        </p:nvSpPr>
        <p:spPr>
          <a:xfrm>
            <a:off x="5791200" y="2857500"/>
            <a:ext cx="3200400" cy="453970"/>
          </a:xfrm>
          <a:prstGeom prst="rect">
            <a:avLst/>
          </a:prstGeom>
          <a:solidFill>
            <a:srgbClr val="0098FF">
              <a:alpha val="79998"/>
            </a:srgbClr>
          </a:solidFill>
        </p:spPr>
        <p:txBody>
          <a:bodyPr vert="horz" wrap="square" lIns="0" tIns="83820" rIns="0" bIns="0" rtlCol="0">
            <a:spAutoFit/>
          </a:bodyPr>
          <a:lstStyle/>
          <a:p>
            <a:pPr marL="338455" marR="306705" indent="-67310">
              <a:lnSpc>
                <a:spcPct val="100000"/>
              </a:lnSpc>
              <a:spcBef>
                <a:spcPts val="660"/>
              </a:spcBef>
            </a:pPr>
            <a:r>
              <a:rPr sz="1200" spc="-5" dirty="0">
                <a:latin typeface="Arial"/>
                <a:cs typeface="Arial"/>
              </a:rPr>
              <a:t>To </a:t>
            </a:r>
            <a:r>
              <a:rPr sz="1200" dirty="0">
                <a:latin typeface="Arial"/>
                <a:cs typeface="Arial"/>
              </a:rPr>
              <a:t>Provide </a:t>
            </a:r>
            <a:r>
              <a:rPr sz="1200" spc="-5" dirty="0">
                <a:latin typeface="Arial"/>
                <a:cs typeface="Arial"/>
              </a:rPr>
              <a:t>reliable process-to-process  </a:t>
            </a:r>
            <a:r>
              <a:rPr sz="1200" dirty="0">
                <a:latin typeface="Arial"/>
                <a:cs typeface="Arial"/>
              </a:rPr>
              <a:t>Message </a:t>
            </a:r>
            <a:r>
              <a:rPr sz="1200" spc="-5" dirty="0">
                <a:latin typeface="Arial"/>
                <a:cs typeface="Arial"/>
              </a:rPr>
              <a:t>delivery </a:t>
            </a:r>
            <a:r>
              <a:rPr sz="1200" dirty="0">
                <a:latin typeface="Arial"/>
                <a:cs typeface="Arial"/>
              </a:rPr>
              <a:t>and error</a:t>
            </a:r>
            <a:r>
              <a:rPr sz="1200" spc="-35" dirty="0">
                <a:latin typeface="Arial"/>
                <a:cs typeface="Arial"/>
              </a:rPr>
              <a:t> </a:t>
            </a:r>
            <a:r>
              <a:rPr sz="1200" dirty="0">
                <a:latin typeface="Arial"/>
                <a:cs typeface="Arial"/>
              </a:rPr>
              <a:t>recovery</a:t>
            </a:r>
            <a:endParaRPr sz="1200">
              <a:latin typeface="Arial"/>
              <a:cs typeface="Arial"/>
            </a:endParaRPr>
          </a:p>
        </p:txBody>
      </p:sp>
      <p:sp>
        <p:nvSpPr>
          <p:cNvPr id="22" name="object 22"/>
          <p:cNvSpPr txBox="1"/>
          <p:nvPr/>
        </p:nvSpPr>
        <p:spPr>
          <a:xfrm>
            <a:off x="5791200" y="3371850"/>
            <a:ext cx="3200400" cy="453970"/>
          </a:xfrm>
          <a:prstGeom prst="rect">
            <a:avLst/>
          </a:prstGeom>
          <a:solidFill>
            <a:srgbClr val="0098FF">
              <a:alpha val="79998"/>
            </a:srgbClr>
          </a:solidFill>
        </p:spPr>
        <p:txBody>
          <a:bodyPr vert="horz" wrap="square" lIns="0" tIns="83820" rIns="0" bIns="0" rtlCol="0">
            <a:spAutoFit/>
          </a:bodyPr>
          <a:lstStyle/>
          <a:p>
            <a:pPr marL="312420" marR="304165" indent="175260">
              <a:lnSpc>
                <a:spcPct val="100000"/>
              </a:lnSpc>
              <a:spcBef>
                <a:spcPts val="660"/>
              </a:spcBef>
            </a:pPr>
            <a:r>
              <a:rPr sz="1200" spc="-5" dirty="0">
                <a:latin typeface="Arial"/>
                <a:cs typeface="Arial"/>
              </a:rPr>
              <a:t>To move </a:t>
            </a:r>
            <a:r>
              <a:rPr sz="1200" dirty="0">
                <a:latin typeface="Arial"/>
                <a:cs typeface="Arial"/>
              </a:rPr>
              <a:t>packets </a:t>
            </a:r>
            <a:r>
              <a:rPr sz="1200" spc="-5" dirty="0">
                <a:latin typeface="Arial"/>
                <a:cs typeface="Arial"/>
              </a:rPr>
              <a:t>from </a:t>
            </a:r>
            <a:r>
              <a:rPr sz="1200" dirty="0">
                <a:latin typeface="Arial"/>
                <a:cs typeface="Arial"/>
              </a:rPr>
              <a:t>source to  destination; to provide</a:t>
            </a:r>
            <a:r>
              <a:rPr sz="1200" spc="-30" dirty="0">
                <a:latin typeface="Arial"/>
                <a:cs typeface="Arial"/>
              </a:rPr>
              <a:t> </a:t>
            </a:r>
            <a:r>
              <a:rPr sz="1200" spc="-5" dirty="0">
                <a:latin typeface="Arial"/>
                <a:cs typeface="Arial"/>
              </a:rPr>
              <a:t>internetworking</a:t>
            </a:r>
            <a:endParaRPr sz="1200">
              <a:latin typeface="Arial"/>
              <a:cs typeface="Arial"/>
            </a:endParaRPr>
          </a:p>
        </p:txBody>
      </p:sp>
      <p:sp>
        <p:nvSpPr>
          <p:cNvPr id="23" name="object 23"/>
          <p:cNvSpPr txBox="1"/>
          <p:nvPr/>
        </p:nvSpPr>
        <p:spPr>
          <a:xfrm>
            <a:off x="5791200" y="3886200"/>
            <a:ext cx="3200400" cy="453970"/>
          </a:xfrm>
          <a:prstGeom prst="rect">
            <a:avLst/>
          </a:prstGeom>
          <a:solidFill>
            <a:srgbClr val="0098FF">
              <a:alpha val="79998"/>
            </a:srgbClr>
          </a:solidFill>
        </p:spPr>
        <p:txBody>
          <a:bodyPr vert="horz" wrap="square" lIns="0" tIns="83820" rIns="0" bIns="0" rtlCol="0">
            <a:spAutoFit/>
          </a:bodyPr>
          <a:lstStyle/>
          <a:p>
            <a:pPr marL="933450" marR="271145" indent="-655320">
              <a:lnSpc>
                <a:spcPct val="100000"/>
              </a:lnSpc>
              <a:spcBef>
                <a:spcPts val="660"/>
              </a:spcBef>
            </a:pPr>
            <a:r>
              <a:rPr sz="1200" spc="-5" dirty="0">
                <a:latin typeface="Arial"/>
                <a:cs typeface="Arial"/>
              </a:rPr>
              <a:t>To </a:t>
            </a:r>
            <a:r>
              <a:rPr sz="1200" dirty="0">
                <a:latin typeface="Arial"/>
                <a:cs typeface="Arial"/>
              </a:rPr>
              <a:t>organize </a:t>
            </a:r>
            <a:r>
              <a:rPr sz="1200" spc="-5" dirty="0">
                <a:latin typeface="Arial"/>
                <a:cs typeface="Arial"/>
              </a:rPr>
              <a:t>bits into </a:t>
            </a:r>
            <a:r>
              <a:rPr sz="1200" dirty="0">
                <a:latin typeface="Arial"/>
                <a:cs typeface="Arial"/>
              </a:rPr>
              <a:t>frames; </a:t>
            </a:r>
            <a:r>
              <a:rPr sz="1200" spc="-5" dirty="0">
                <a:latin typeface="Arial"/>
                <a:cs typeface="Arial"/>
              </a:rPr>
              <a:t>to provide  Hop-to-hop</a:t>
            </a:r>
            <a:r>
              <a:rPr sz="1200" dirty="0">
                <a:latin typeface="Arial"/>
                <a:cs typeface="Arial"/>
              </a:rPr>
              <a:t> </a:t>
            </a:r>
            <a:r>
              <a:rPr sz="1200" spc="-5" dirty="0">
                <a:latin typeface="Arial"/>
                <a:cs typeface="Arial"/>
              </a:rPr>
              <a:t>delivery</a:t>
            </a:r>
            <a:endParaRPr sz="1200">
              <a:latin typeface="Arial"/>
              <a:cs typeface="Arial"/>
            </a:endParaRPr>
          </a:p>
        </p:txBody>
      </p:sp>
      <p:sp>
        <p:nvSpPr>
          <p:cNvPr id="24" name="object 24"/>
          <p:cNvSpPr txBox="1">
            <a:spLocks noGrp="1"/>
          </p:cNvSpPr>
          <p:nvPr>
            <p:ph type="title"/>
          </p:nvPr>
        </p:nvSpPr>
        <p:spPr>
          <a:xfrm>
            <a:off x="2514600" y="133350"/>
            <a:ext cx="4800600" cy="459100"/>
          </a:xfrm>
          <a:prstGeom prst="rect">
            <a:avLst/>
          </a:prstGeom>
        </p:spPr>
        <p:txBody>
          <a:bodyPr vert="horz" wrap="square" lIns="0" tIns="12700" rIns="0" bIns="0" rtlCol="0">
            <a:spAutoFit/>
          </a:bodyPr>
          <a:lstStyle/>
          <a:p>
            <a:pPr marL="12700">
              <a:lnSpc>
                <a:spcPct val="100000"/>
              </a:lnSpc>
              <a:spcBef>
                <a:spcPts val="100"/>
              </a:spcBef>
            </a:pPr>
            <a:r>
              <a:rPr sz="2900" b="1" spc="5" dirty="0">
                <a:solidFill>
                  <a:schemeClr val="tx1"/>
                </a:solidFill>
              </a:rPr>
              <a:t>Data, </a:t>
            </a:r>
            <a:r>
              <a:rPr sz="2900" b="1" spc="-20" dirty="0">
                <a:solidFill>
                  <a:schemeClr val="tx1"/>
                </a:solidFill>
              </a:rPr>
              <a:t>Protocol </a:t>
            </a:r>
            <a:r>
              <a:rPr sz="2900" b="1" spc="-90" dirty="0">
                <a:solidFill>
                  <a:schemeClr val="tx1"/>
                </a:solidFill>
              </a:rPr>
              <a:t>&amp;</a:t>
            </a:r>
            <a:r>
              <a:rPr sz="2900" b="1" spc="-10" dirty="0">
                <a:solidFill>
                  <a:schemeClr val="tx1"/>
                </a:solidFill>
              </a:rPr>
              <a:t> </a:t>
            </a:r>
            <a:r>
              <a:rPr sz="2900" b="1" spc="-20" dirty="0">
                <a:solidFill>
                  <a:schemeClr val="tx1"/>
                </a:solidFill>
              </a:rPr>
              <a:t>Activities</a:t>
            </a:r>
            <a:endParaRPr sz="2900" b="1" dirty="0">
              <a:solidFill>
                <a:schemeClr val="tx1"/>
              </a:solidFill>
            </a:endParaRPr>
          </a:p>
        </p:txBody>
      </p:sp>
      <p:sp>
        <p:nvSpPr>
          <p:cNvPr id="25" name="object 25"/>
          <p:cNvSpPr txBox="1"/>
          <p:nvPr/>
        </p:nvSpPr>
        <p:spPr>
          <a:xfrm>
            <a:off x="1676400" y="4400550"/>
            <a:ext cx="3962400" cy="453970"/>
          </a:xfrm>
          <a:prstGeom prst="rect">
            <a:avLst/>
          </a:prstGeom>
          <a:solidFill>
            <a:srgbClr val="DDE3B9">
              <a:alpha val="79998"/>
            </a:srgbClr>
          </a:solidFill>
        </p:spPr>
        <p:txBody>
          <a:bodyPr vert="horz" wrap="square" lIns="0" tIns="83820" rIns="0" bIns="0" rtlCol="0">
            <a:spAutoFit/>
          </a:bodyPr>
          <a:lstStyle/>
          <a:p>
            <a:pPr algn="ctr">
              <a:lnSpc>
                <a:spcPct val="100000"/>
              </a:lnSpc>
              <a:spcBef>
                <a:spcPts val="660"/>
              </a:spcBef>
            </a:pPr>
            <a:r>
              <a:rPr sz="1400" b="1" spc="-5" dirty="0">
                <a:latin typeface="Arial"/>
                <a:cs typeface="Arial"/>
              </a:rPr>
              <a:t>Physical</a:t>
            </a:r>
            <a:endParaRPr sz="1400">
              <a:latin typeface="Arial"/>
              <a:cs typeface="Arial"/>
            </a:endParaRPr>
          </a:p>
          <a:p>
            <a:pPr algn="ctr">
              <a:lnSpc>
                <a:spcPct val="100000"/>
              </a:lnSpc>
            </a:pPr>
            <a:r>
              <a:rPr sz="1000" spc="-10" dirty="0">
                <a:latin typeface="Arial"/>
                <a:cs typeface="Arial"/>
              </a:rPr>
              <a:t>Medium, </a:t>
            </a:r>
            <a:r>
              <a:rPr sz="1000" spc="-5" dirty="0">
                <a:latin typeface="Arial"/>
                <a:cs typeface="Arial"/>
              </a:rPr>
              <a:t>Coax, Fiber, 10base,</a:t>
            </a:r>
            <a:r>
              <a:rPr sz="1000" spc="-25" dirty="0">
                <a:latin typeface="Arial"/>
                <a:cs typeface="Arial"/>
              </a:rPr>
              <a:t> </a:t>
            </a:r>
            <a:r>
              <a:rPr sz="1000" spc="-5" dirty="0">
                <a:latin typeface="Arial"/>
                <a:cs typeface="Arial"/>
              </a:rPr>
              <a:t>Wireless</a:t>
            </a:r>
            <a:endParaRPr sz="1000">
              <a:latin typeface="Arial"/>
              <a:cs typeface="Arial"/>
            </a:endParaRPr>
          </a:p>
        </p:txBody>
      </p:sp>
      <p:sp>
        <p:nvSpPr>
          <p:cNvPr id="26" name="object 26"/>
          <p:cNvSpPr txBox="1"/>
          <p:nvPr/>
        </p:nvSpPr>
        <p:spPr>
          <a:xfrm>
            <a:off x="228600" y="4400550"/>
            <a:ext cx="1295400" cy="377026"/>
          </a:xfrm>
          <a:prstGeom prst="rect">
            <a:avLst/>
          </a:prstGeom>
          <a:solidFill>
            <a:srgbClr val="A7F5E2">
              <a:alpha val="79998"/>
            </a:srgbClr>
          </a:solidFill>
        </p:spPr>
        <p:txBody>
          <a:bodyPr vert="horz" wrap="square" lIns="0" tIns="160020" rIns="0" bIns="0" rtlCol="0">
            <a:spAutoFit/>
          </a:bodyPr>
          <a:lstStyle/>
          <a:p>
            <a:pPr marL="285750">
              <a:lnSpc>
                <a:spcPct val="100000"/>
              </a:lnSpc>
              <a:spcBef>
                <a:spcPts val="1260"/>
              </a:spcBef>
            </a:pPr>
            <a:r>
              <a:rPr sz="1400" b="1" spc="-5" dirty="0">
                <a:latin typeface="Arial"/>
                <a:cs typeface="Arial"/>
              </a:rPr>
              <a:t>Physical</a:t>
            </a:r>
            <a:endParaRPr sz="1400">
              <a:latin typeface="Arial"/>
              <a:cs typeface="Arial"/>
            </a:endParaRPr>
          </a:p>
        </p:txBody>
      </p:sp>
      <p:sp>
        <p:nvSpPr>
          <p:cNvPr id="27" name="object 27"/>
          <p:cNvSpPr txBox="1"/>
          <p:nvPr/>
        </p:nvSpPr>
        <p:spPr>
          <a:xfrm>
            <a:off x="5791200" y="4400550"/>
            <a:ext cx="3200400" cy="453970"/>
          </a:xfrm>
          <a:prstGeom prst="rect">
            <a:avLst/>
          </a:prstGeom>
          <a:solidFill>
            <a:srgbClr val="0098FF">
              <a:alpha val="79998"/>
            </a:srgbClr>
          </a:solidFill>
        </p:spPr>
        <p:txBody>
          <a:bodyPr vert="horz" wrap="square" lIns="0" tIns="83820" rIns="0" bIns="0" rtlCol="0">
            <a:spAutoFit/>
          </a:bodyPr>
          <a:lstStyle/>
          <a:p>
            <a:pPr marL="261620" marR="161925" indent="-134620">
              <a:lnSpc>
                <a:spcPct val="100000"/>
              </a:lnSpc>
              <a:spcBef>
                <a:spcPts val="660"/>
              </a:spcBef>
            </a:pPr>
            <a:r>
              <a:rPr sz="1200" spc="-5" dirty="0">
                <a:latin typeface="Arial"/>
                <a:cs typeface="Arial"/>
              </a:rPr>
              <a:t>To Transmit </a:t>
            </a:r>
            <a:r>
              <a:rPr sz="1200" dirty="0">
                <a:latin typeface="Arial"/>
                <a:cs typeface="Arial"/>
              </a:rPr>
              <a:t>bits over a </a:t>
            </a:r>
            <a:r>
              <a:rPr sz="1200" spc="-5" dirty="0">
                <a:latin typeface="Arial"/>
                <a:cs typeface="Arial"/>
              </a:rPr>
              <a:t>medium; to </a:t>
            </a:r>
            <a:r>
              <a:rPr sz="1200" dirty="0">
                <a:latin typeface="Arial"/>
                <a:cs typeface="Arial"/>
              </a:rPr>
              <a:t>provide  Mechanical and </a:t>
            </a:r>
            <a:r>
              <a:rPr sz="1200" spc="-5" dirty="0">
                <a:latin typeface="Arial"/>
                <a:cs typeface="Arial"/>
              </a:rPr>
              <a:t>electrical</a:t>
            </a:r>
            <a:r>
              <a:rPr sz="1200" spc="-30" dirty="0">
                <a:latin typeface="Arial"/>
                <a:cs typeface="Arial"/>
              </a:rPr>
              <a:t> </a:t>
            </a:r>
            <a:r>
              <a:rPr sz="1200" dirty="0">
                <a:latin typeface="Arial"/>
                <a:cs typeface="Arial"/>
              </a:rPr>
              <a:t>specifications</a:t>
            </a:r>
            <a:endParaRPr sz="1200">
              <a:latin typeface="Arial"/>
              <a:cs typeface="Arial"/>
            </a:endParaRPr>
          </a:p>
        </p:txBody>
      </p:sp>
    </p:spTree>
    <p:extLst>
      <p:ext uri="{BB962C8B-B14F-4D97-AF65-F5344CB8AC3E}">
        <p14:creationId xmlns:p14="http://schemas.microsoft.com/office/powerpoint/2010/main" val="83767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1371" y="46499"/>
            <a:ext cx="3688804" cy="597599"/>
          </a:xfrm>
          <a:prstGeom prst="rect">
            <a:avLst/>
          </a:prstGeom>
        </p:spPr>
        <p:txBody>
          <a:bodyPr vert="horz" wrap="square" lIns="0" tIns="12700" rIns="0" bIns="0" rtlCol="0">
            <a:spAutoFit/>
          </a:bodyPr>
          <a:lstStyle/>
          <a:p>
            <a:pPr marL="12700">
              <a:lnSpc>
                <a:spcPct val="100000"/>
              </a:lnSpc>
              <a:spcBef>
                <a:spcPts val="100"/>
              </a:spcBef>
            </a:pPr>
            <a:r>
              <a:rPr sz="3800" b="1" spc="-10" dirty="0">
                <a:solidFill>
                  <a:srgbClr val="FF0000"/>
                </a:solidFill>
                <a:effectLst>
                  <a:outerShdw blurRad="38100" dist="38100" dir="2700000" algn="tl">
                    <a:srgbClr val="000000">
                      <a:alpha val="43137"/>
                    </a:srgbClr>
                  </a:outerShdw>
                </a:effectLst>
                <a:latin typeface="Bahnschrift" panose="020B0502040204020203" pitchFamily="34" charset="0"/>
              </a:rPr>
              <a:t>Physical</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
        <p:nvSpPr>
          <p:cNvPr id="3" name="object 3"/>
          <p:cNvSpPr txBox="1"/>
          <p:nvPr/>
        </p:nvSpPr>
        <p:spPr>
          <a:xfrm>
            <a:off x="342899" y="2474596"/>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4" name="object 4"/>
          <p:cNvSpPr txBox="1"/>
          <p:nvPr/>
        </p:nvSpPr>
        <p:spPr>
          <a:xfrm>
            <a:off x="685802" y="2453641"/>
            <a:ext cx="7370445" cy="984885"/>
          </a:xfrm>
          <a:prstGeom prst="rect">
            <a:avLst/>
          </a:prstGeom>
        </p:spPr>
        <p:txBody>
          <a:bodyPr vert="horz" wrap="square" lIns="0" tIns="50800" rIns="0" bIns="0" rtlCol="0">
            <a:spAutoFit/>
          </a:bodyPr>
          <a:lstStyle/>
          <a:p>
            <a:pPr marL="12700" marR="71120">
              <a:lnSpc>
                <a:spcPts val="1250"/>
              </a:lnSpc>
              <a:spcBef>
                <a:spcPts val="400"/>
              </a:spcBef>
            </a:pPr>
            <a:r>
              <a:rPr sz="1300" spc="-5" dirty="0">
                <a:latin typeface="Arial"/>
                <a:cs typeface="Arial"/>
              </a:rPr>
              <a:t>One of the major function of the physical layer </a:t>
            </a:r>
            <a:r>
              <a:rPr sz="1300" dirty="0">
                <a:latin typeface="Arial"/>
                <a:cs typeface="Arial"/>
              </a:rPr>
              <a:t>is </a:t>
            </a:r>
            <a:r>
              <a:rPr sz="1300" spc="-5" dirty="0">
                <a:latin typeface="Arial"/>
                <a:cs typeface="Arial"/>
              </a:rPr>
              <a:t>to </a:t>
            </a:r>
            <a:r>
              <a:rPr sz="1300" spc="-10" dirty="0">
                <a:latin typeface="Arial"/>
                <a:cs typeface="Arial"/>
              </a:rPr>
              <a:t>move </a:t>
            </a:r>
            <a:r>
              <a:rPr sz="1300" spc="-5" dirty="0">
                <a:latin typeface="Arial"/>
                <a:cs typeface="Arial"/>
              </a:rPr>
              <a:t>data </a:t>
            </a:r>
            <a:r>
              <a:rPr sz="1300" dirty="0">
                <a:latin typeface="Arial"/>
                <a:cs typeface="Arial"/>
              </a:rPr>
              <a:t>in </a:t>
            </a:r>
            <a:r>
              <a:rPr sz="1300" spc="-5" dirty="0">
                <a:latin typeface="Arial"/>
                <a:cs typeface="Arial"/>
              </a:rPr>
              <a:t>the form of electromagnetic signals  across </a:t>
            </a:r>
            <a:r>
              <a:rPr sz="1300" dirty="0">
                <a:latin typeface="Arial"/>
                <a:cs typeface="Arial"/>
              </a:rPr>
              <a:t>a </a:t>
            </a:r>
            <a:r>
              <a:rPr sz="1300" spc="-5" dirty="0">
                <a:latin typeface="Arial"/>
                <a:cs typeface="Arial"/>
              </a:rPr>
              <a:t>transmission</a:t>
            </a:r>
            <a:r>
              <a:rPr sz="1300" spc="-25" dirty="0">
                <a:latin typeface="Arial"/>
                <a:cs typeface="Arial"/>
              </a:rPr>
              <a:t> </a:t>
            </a:r>
            <a:r>
              <a:rPr sz="1300" spc="-5" dirty="0">
                <a:latin typeface="Arial"/>
                <a:cs typeface="Arial"/>
              </a:rPr>
              <a:t>medium.</a:t>
            </a:r>
            <a:endParaRPr sz="1300" dirty="0">
              <a:latin typeface="Arial"/>
              <a:cs typeface="Arial"/>
            </a:endParaRPr>
          </a:p>
          <a:p>
            <a:pPr marL="12700" marR="1791335">
              <a:lnSpc>
                <a:spcPct val="100000"/>
              </a:lnSpc>
              <a:spcBef>
                <a:spcPts val="20"/>
              </a:spcBef>
            </a:pPr>
            <a:r>
              <a:rPr sz="1300" spc="-5" dirty="0">
                <a:latin typeface="Arial"/>
                <a:cs typeface="Arial"/>
              </a:rPr>
              <a:t>Its responsible for movements of individual bits from one hop (Node) to </a:t>
            </a:r>
            <a:r>
              <a:rPr sz="1300" spc="-10" dirty="0">
                <a:latin typeface="Arial"/>
                <a:cs typeface="Arial"/>
              </a:rPr>
              <a:t>next.  </a:t>
            </a:r>
            <a:r>
              <a:rPr sz="1300" spc="-5" dirty="0">
                <a:latin typeface="Arial"/>
                <a:cs typeface="Arial"/>
              </a:rPr>
              <a:t>Both data and the signals can be either </a:t>
            </a:r>
            <a:r>
              <a:rPr sz="1300" i="1" spc="-5" dirty="0">
                <a:latin typeface="Arial"/>
                <a:cs typeface="Arial"/>
              </a:rPr>
              <a:t>analog </a:t>
            </a:r>
            <a:r>
              <a:rPr sz="1300" spc="-5" dirty="0">
                <a:latin typeface="Arial"/>
                <a:cs typeface="Arial"/>
              </a:rPr>
              <a:t>or</a:t>
            </a:r>
            <a:r>
              <a:rPr sz="1300" spc="-25" dirty="0">
                <a:latin typeface="Arial"/>
                <a:cs typeface="Arial"/>
              </a:rPr>
              <a:t> </a:t>
            </a:r>
            <a:r>
              <a:rPr sz="1300" i="1" spc="-5" dirty="0">
                <a:latin typeface="Arial"/>
                <a:cs typeface="Arial"/>
              </a:rPr>
              <a:t>digital</a:t>
            </a:r>
            <a:r>
              <a:rPr sz="1300" spc="-5" dirty="0">
                <a:latin typeface="Arial"/>
                <a:cs typeface="Arial"/>
              </a:rPr>
              <a:t>.</a:t>
            </a:r>
            <a:endParaRPr sz="1300" dirty="0">
              <a:latin typeface="Arial"/>
              <a:cs typeface="Arial"/>
            </a:endParaRPr>
          </a:p>
          <a:p>
            <a:pPr marL="12700">
              <a:lnSpc>
                <a:spcPct val="100000"/>
              </a:lnSpc>
              <a:spcBef>
                <a:spcPts val="20"/>
              </a:spcBef>
            </a:pPr>
            <a:r>
              <a:rPr sz="1300" spc="-5" dirty="0">
                <a:latin typeface="Arial"/>
                <a:cs typeface="Arial"/>
              </a:rPr>
              <a:t>Transmission media work by conducting energy along </a:t>
            </a:r>
            <a:r>
              <a:rPr sz="1300" dirty="0">
                <a:latin typeface="Arial"/>
                <a:cs typeface="Arial"/>
              </a:rPr>
              <a:t>a </a:t>
            </a:r>
            <a:r>
              <a:rPr sz="1300" spc="-5" dirty="0">
                <a:latin typeface="Arial"/>
                <a:cs typeface="Arial"/>
              </a:rPr>
              <a:t>physical path which can be wired or</a:t>
            </a:r>
            <a:r>
              <a:rPr sz="1300" spc="35" dirty="0">
                <a:latin typeface="Arial"/>
                <a:cs typeface="Arial"/>
              </a:rPr>
              <a:t> </a:t>
            </a:r>
            <a:r>
              <a:rPr sz="1300" spc="-5" dirty="0">
                <a:latin typeface="Arial"/>
                <a:cs typeface="Arial"/>
              </a:rPr>
              <a:t>wireless</a:t>
            </a:r>
            <a:endParaRPr sz="1300" dirty="0">
              <a:latin typeface="Arial"/>
              <a:cs typeface="Arial"/>
            </a:endParaRPr>
          </a:p>
        </p:txBody>
      </p:sp>
      <p:sp>
        <p:nvSpPr>
          <p:cNvPr id="5" name="object 5"/>
          <p:cNvSpPr txBox="1"/>
          <p:nvPr/>
        </p:nvSpPr>
        <p:spPr>
          <a:xfrm>
            <a:off x="342899" y="2689669"/>
            <a:ext cx="105410" cy="629660"/>
          </a:xfrm>
          <a:prstGeom prst="rect">
            <a:avLst/>
          </a:prstGeom>
        </p:spPr>
        <p:txBody>
          <a:bodyPr vert="horz" wrap="square" lIns="0" tIns="82550" rIns="0" bIns="0" rtlCol="0">
            <a:spAutoFit/>
          </a:bodyPr>
          <a:lstStyle/>
          <a:p>
            <a:pPr marL="12700">
              <a:lnSpc>
                <a:spcPct val="100000"/>
              </a:lnSpc>
              <a:spcBef>
                <a:spcPts val="6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a:p>
            <a:pPr marL="12700">
              <a:lnSpc>
                <a:spcPct val="100000"/>
              </a:lnSpc>
              <a:spcBef>
                <a:spcPts val="550"/>
              </a:spcBef>
            </a:pPr>
            <a:r>
              <a:rPr sz="850" spc="-10" dirty="0">
                <a:solidFill>
                  <a:srgbClr val="CC9800"/>
                </a:solidFill>
                <a:latin typeface="Wingdings"/>
                <a:cs typeface="Wingdings"/>
              </a:rPr>
              <a:t></a:t>
            </a:r>
            <a:endParaRPr sz="850">
              <a:latin typeface="Wingdings"/>
              <a:cs typeface="Wingdings"/>
            </a:endParaRPr>
          </a:p>
        </p:txBody>
      </p:sp>
      <p:sp>
        <p:nvSpPr>
          <p:cNvPr id="6" name="object 6"/>
          <p:cNvSpPr txBox="1"/>
          <p:nvPr/>
        </p:nvSpPr>
        <p:spPr>
          <a:xfrm>
            <a:off x="342899" y="3341370"/>
            <a:ext cx="105410" cy="142347"/>
          </a:xfrm>
          <a:prstGeom prst="rect">
            <a:avLst/>
          </a:prstGeom>
        </p:spPr>
        <p:txBody>
          <a:bodyPr vert="horz" wrap="square" lIns="0" tIns="11430" rIns="0" bIns="0" rtlCol="0">
            <a:spAutoFit/>
          </a:bodyPr>
          <a:lstStyle/>
          <a:p>
            <a:pPr marL="12700">
              <a:lnSpc>
                <a:spcPct val="100000"/>
              </a:lnSpc>
              <a:spcBef>
                <a:spcPts val="90"/>
              </a:spcBef>
            </a:pPr>
            <a:r>
              <a:rPr sz="850" spc="-10" dirty="0">
                <a:solidFill>
                  <a:srgbClr val="CC9800"/>
                </a:solidFill>
                <a:latin typeface="Wingdings"/>
                <a:cs typeface="Wingdings"/>
              </a:rPr>
              <a:t></a:t>
            </a:r>
            <a:endParaRPr sz="850">
              <a:latin typeface="Wingdings"/>
              <a:cs typeface="Wingdings"/>
            </a:endParaRPr>
          </a:p>
        </p:txBody>
      </p:sp>
      <p:sp>
        <p:nvSpPr>
          <p:cNvPr id="8" name="object 8"/>
          <p:cNvSpPr txBox="1"/>
          <p:nvPr/>
        </p:nvSpPr>
        <p:spPr>
          <a:xfrm>
            <a:off x="687068" y="3495675"/>
            <a:ext cx="114300" cy="1363194"/>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9" name="object 9"/>
          <p:cNvSpPr txBox="1"/>
          <p:nvPr/>
        </p:nvSpPr>
        <p:spPr>
          <a:xfrm>
            <a:off x="897255" y="3495676"/>
            <a:ext cx="6947534" cy="1413207"/>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Physical characteristics of interface and medium </a:t>
            </a:r>
            <a:r>
              <a:rPr sz="1300" spc="-5" dirty="0">
                <a:solidFill>
                  <a:srgbClr val="959595"/>
                </a:solidFill>
                <a:latin typeface="Arial"/>
                <a:cs typeface="Arial"/>
              </a:rPr>
              <a:t>(Transmission medium)</a:t>
            </a:r>
            <a:endParaRPr sz="1300" dirty="0">
              <a:latin typeface="Arial"/>
              <a:cs typeface="Arial"/>
            </a:endParaRPr>
          </a:p>
          <a:p>
            <a:pPr marL="12700" marR="5080">
              <a:lnSpc>
                <a:spcPct val="100000"/>
              </a:lnSpc>
              <a:spcBef>
                <a:spcPts val="10"/>
              </a:spcBef>
            </a:pPr>
            <a:r>
              <a:rPr sz="1300" spc="-5" dirty="0">
                <a:latin typeface="Arial"/>
                <a:cs typeface="Arial"/>
              </a:rPr>
              <a:t>Representation of bits </a:t>
            </a:r>
            <a:r>
              <a:rPr sz="1300" spc="-5" dirty="0">
                <a:solidFill>
                  <a:srgbClr val="959595"/>
                </a:solidFill>
                <a:latin typeface="Arial"/>
                <a:cs typeface="Arial"/>
              </a:rPr>
              <a:t>(stream of bits (0s or 1s) with no interpretation and </a:t>
            </a:r>
            <a:r>
              <a:rPr sz="1300" spc="-10" dirty="0">
                <a:solidFill>
                  <a:srgbClr val="959595"/>
                </a:solidFill>
                <a:latin typeface="Arial"/>
                <a:cs typeface="Arial"/>
              </a:rPr>
              <a:t>encoded </a:t>
            </a:r>
            <a:r>
              <a:rPr sz="1300" spc="-5" dirty="0">
                <a:solidFill>
                  <a:srgbClr val="959595"/>
                </a:solidFill>
                <a:latin typeface="Arial"/>
                <a:cs typeface="Arial"/>
              </a:rPr>
              <a:t>into signals)  </a:t>
            </a:r>
            <a:r>
              <a:rPr sz="1300" spc="-5" dirty="0">
                <a:latin typeface="Arial"/>
                <a:cs typeface="Arial"/>
              </a:rPr>
              <a:t>Data rate </a:t>
            </a:r>
            <a:r>
              <a:rPr sz="1300" spc="-5" dirty="0">
                <a:solidFill>
                  <a:srgbClr val="959595"/>
                </a:solidFill>
                <a:latin typeface="Arial"/>
                <a:cs typeface="Arial"/>
              </a:rPr>
              <a:t>(duration of </a:t>
            </a:r>
            <a:r>
              <a:rPr sz="1300" dirty="0">
                <a:solidFill>
                  <a:srgbClr val="959595"/>
                </a:solidFill>
                <a:latin typeface="Arial"/>
                <a:cs typeface="Arial"/>
              </a:rPr>
              <a:t>a </a:t>
            </a:r>
            <a:r>
              <a:rPr sz="1300" spc="-5" dirty="0">
                <a:solidFill>
                  <a:srgbClr val="959595"/>
                </a:solidFill>
                <a:latin typeface="Arial"/>
                <a:cs typeface="Arial"/>
              </a:rPr>
              <a:t>bit, which </a:t>
            </a:r>
            <a:r>
              <a:rPr sz="1300" dirty="0">
                <a:solidFill>
                  <a:srgbClr val="959595"/>
                </a:solidFill>
                <a:latin typeface="Arial"/>
                <a:cs typeface="Arial"/>
              </a:rPr>
              <a:t>is </a:t>
            </a:r>
            <a:r>
              <a:rPr sz="1300" spc="-5" dirty="0">
                <a:solidFill>
                  <a:srgbClr val="959595"/>
                </a:solidFill>
                <a:latin typeface="Arial"/>
                <a:cs typeface="Arial"/>
              </a:rPr>
              <a:t>how long </a:t>
            </a:r>
            <a:r>
              <a:rPr sz="1300" dirty="0">
                <a:solidFill>
                  <a:srgbClr val="959595"/>
                </a:solidFill>
                <a:latin typeface="Arial"/>
                <a:cs typeface="Arial"/>
              </a:rPr>
              <a:t>it</a:t>
            </a:r>
            <a:r>
              <a:rPr sz="1300" spc="-15" dirty="0">
                <a:solidFill>
                  <a:srgbClr val="959595"/>
                </a:solidFill>
                <a:latin typeface="Arial"/>
                <a:cs typeface="Arial"/>
              </a:rPr>
              <a:t> </a:t>
            </a:r>
            <a:r>
              <a:rPr sz="1300" spc="-5" dirty="0">
                <a:solidFill>
                  <a:srgbClr val="959595"/>
                </a:solidFill>
                <a:latin typeface="Arial"/>
                <a:cs typeface="Arial"/>
              </a:rPr>
              <a:t>last)</a:t>
            </a:r>
            <a:endParaRPr sz="1300" dirty="0">
              <a:latin typeface="Arial"/>
              <a:cs typeface="Arial"/>
            </a:endParaRPr>
          </a:p>
          <a:p>
            <a:pPr marL="12700" marR="1513205">
              <a:lnSpc>
                <a:spcPct val="100000"/>
              </a:lnSpc>
              <a:spcBef>
                <a:spcPts val="20"/>
              </a:spcBef>
            </a:pPr>
            <a:r>
              <a:rPr sz="1300" spc="-5" dirty="0">
                <a:latin typeface="Arial"/>
                <a:cs typeface="Arial"/>
              </a:rPr>
              <a:t>Synchronization of bits </a:t>
            </a:r>
            <a:r>
              <a:rPr sz="1300" spc="-5" dirty="0">
                <a:solidFill>
                  <a:srgbClr val="959595"/>
                </a:solidFill>
                <a:latin typeface="Arial"/>
                <a:cs typeface="Arial"/>
              </a:rPr>
              <a:t>(sender and receivers clock must be synchronized)  </a:t>
            </a:r>
            <a:r>
              <a:rPr sz="1300" spc="-5" dirty="0">
                <a:latin typeface="Arial"/>
                <a:cs typeface="Arial"/>
              </a:rPr>
              <a:t>Line configuration </a:t>
            </a:r>
            <a:r>
              <a:rPr sz="1300" spc="-5" dirty="0">
                <a:solidFill>
                  <a:srgbClr val="959595"/>
                </a:solidFill>
                <a:latin typeface="Arial"/>
                <a:cs typeface="Arial"/>
              </a:rPr>
              <a:t>(Point-to-Point,</a:t>
            </a:r>
            <a:r>
              <a:rPr sz="1300" spc="-10" dirty="0">
                <a:solidFill>
                  <a:srgbClr val="959595"/>
                </a:solidFill>
                <a:latin typeface="Arial"/>
                <a:cs typeface="Arial"/>
              </a:rPr>
              <a:t> </a:t>
            </a:r>
            <a:r>
              <a:rPr sz="1300" spc="-5" dirty="0">
                <a:solidFill>
                  <a:srgbClr val="959595"/>
                </a:solidFill>
                <a:latin typeface="Arial"/>
                <a:cs typeface="Arial"/>
              </a:rPr>
              <a:t>Point-to-Multipoint)</a:t>
            </a:r>
            <a:endParaRPr sz="1300" dirty="0">
              <a:latin typeface="Arial"/>
              <a:cs typeface="Arial"/>
            </a:endParaRPr>
          </a:p>
          <a:p>
            <a:pPr marL="12700">
              <a:lnSpc>
                <a:spcPct val="100000"/>
              </a:lnSpc>
              <a:spcBef>
                <a:spcPts val="20"/>
              </a:spcBef>
            </a:pPr>
            <a:r>
              <a:rPr sz="1300" spc="-5" dirty="0">
                <a:latin typeface="Arial"/>
                <a:cs typeface="Arial"/>
              </a:rPr>
              <a:t>Physical topology</a:t>
            </a:r>
            <a:endParaRPr sz="1300" dirty="0">
              <a:latin typeface="Arial"/>
              <a:cs typeface="Arial"/>
            </a:endParaRPr>
          </a:p>
          <a:p>
            <a:pPr marL="12700">
              <a:lnSpc>
                <a:spcPct val="100000"/>
              </a:lnSpc>
              <a:spcBef>
                <a:spcPts val="10"/>
              </a:spcBef>
            </a:pPr>
            <a:r>
              <a:rPr sz="1300" spc="-5" dirty="0">
                <a:latin typeface="Arial"/>
                <a:cs typeface="Arial"/>
              </a:rPr>
              <a:t>Transmission mode </a:t>
            </a:r>
            <a:r>
              <a:rPr sz="1300" spc="-5" dirty="0">
                <a:solidFill>
                  <a:srgbClr val="959595"/>
                </a:solidFill>
                <a:latin typeface="Arial"/>
                <a:cs typeface="Arial"/>
              </a:rPr>
              <a:t>(Simplex, half duplex, full</a:t>
            </a:r>
            <a:r>
              <a:rPr sz="1300" spc="-1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p:txBody>
      </p:sp>
      <p:grpSp>
        <p:nvGrpSpPr>
          <p:cNvPr id="10" name="object 10"/>
          <p:cNvGrpSpPr/>
          <p:nvPr/>
        </p:nvGrpSpPr>
        <p:grpSpPr>
          <a:xfrm>
            <a:off x="6896099" y="351474"/>
            <a:ext cx="1752600" cy="677227"/>
            <a:chOff x="7239000" y="468630"/>
            <a:chExt cx="1752600" cy="902969"/>
          </a:xfrm>
        </p:grpSpPr>
        <p:sp>
          <p:nvSpPr>
            <p:cNvPr id="11" name="object 11"/>
            <p:cNvSpPr/>
            <p:nvPr/>
          </p:nvSpPr>
          <p:spPr>
            <a:xfrm>
              <a:off x="7239000" y="548640"/>
              <a:ext cx="685800" cy="5181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848600" y="468630"/>
              <a:ext cx="1143000" cy="902970"/>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1633539" y="1082279"/>
            <a:ext cx="2155825" cy="588169"/>
            <a:chOff x="1976437" y="1443037"/>
            <a:chExt cx="2155825" cy="784225"/>
          </a:xfrm>
        </p:grpSpPr>
        <p:sp>
          <p:nvSpPr>
            <p:cNvPr id="14" name="object 14"/>
            <p:cNvSpPr/>
            <p:nvPr/>
          </p:nvSpPr>
          <p:spPr>
            <a:xfrm>
              <a:off x="19939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15" name="object 15"/>
            <p:cNvSpPr/>
            <p:nvPr/>
          </p:nvSpPr>
          <p:spPr>
            <a:xfrm>
              <a:off x="1993900" y="1460500"/>
              <a:ext cx="2133600" cy="762000"/>
            </a:xfrm>
            <a:custGeom>
              <a:avLst/>
              <a:gdLst/>
              <a:ahLst/>
              <a:cxnLst/>
              <a:rect l="l" t="t" r="r" b="b"/>
              <a:pathLst>
                <a:path w="2133600" h="762000">
                  <a:moveTo>
                    <a:pt x="1065530" y="762000"/>
                  </a:moveTo>
                  <a:lnTo>
                    <a:pt x="0" y="762000"/>
                  </a:lnTo>
                  <a:lnTo>
                    <a:pt x="0" y="0"/>
                  </a:lnTo>
                  <a:lnTo>
                    <a:pt x="2133600" y="0"/>
                  </a:lnTo>
                  <a:lnTo>
                    <a:pt x="2133600" y="762000"/>
                  </a:lnTo>
                  <a:lnTo>
                    <a:pt x="1065530" y="762000"/>
                  </a:lnTo>
                  <a:close/>
                </a:path>
              </a:pathLst>
            </a:custGeom>
            <a:ln w="9344">
              <a:solidFill>
                <a:srgbClr val="5E5E5E"/>
              </a:solidFill>
            </a:ln>
          </p:spPr>
          <p:txBody>
            <a:bodyPr wrap="square" lIns="0" tIns="0" rIns="0" bIns="0" rtlCol="0"/>
            <a:lstStyle/>
            <a:p>
              <a:endParaRPr/>
            </a:p>
          </p:txBody>
        </p:sp>
        <p:sp>
          <p:nvSpPr>
            <p:cNvPr id="16" name="object 16"/>
            <p:cNvSpPr/>
            <p:nvPr/>
          </p:nvSpPr>
          <p:spPr>
            <a:xfrm>
              <a:off x="19812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17" name="object 17"/>
            <p:cNvSpPr/>
            <p:nvPr/>
          </p:nvSpPr>
          <p:spPr>
            <a:xfrm>
              <a:off x="19812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18" name="object 18"/>
          <p:cNvGraphicFramePr>
            <a:graphicFrameLocks noGrp="1"/>
          </p:cNvGraphicFramePr>
          <p:nvPr>
            <p:extLst>
              <p:ext uri="{D42A27DB-BD31-4B8C-83A1-F6EECF244321}">
                <p14:modId xmlns:p14="http://schemas.microsoft.com/office/powerpoint/2010/main" val="4003997057"/>
              </p:ext>
            </p:extLst>
          </p:nvPr>
        </p:nvGraphicFramePr>
        <p:xfrm>
          <a:off x="1752371" y="1185215"/>
          <a:ext cx="1893570" cy="481963"/>
        </p:xfrm>
        <a:graphic>
          <a:graphicData uri="http://schemas.openxmlformats.org/drawingml/2006/table">
            <a:tbl>
              <a:tblPr firstRow="1" bandRow="1">
                <a:tableStyleId>{2D5ABB26-0587-4C30-8999-92F81FD0307C}</a:tableStyleId>
              </a:tblPr>
              <a:tblGrid>
                <a:gridCol w="57912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dirty="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9" name="object 19"/>
          <p:cNvSpPr txBox="1"/>
          <p:nvPr/>
        </p:nvSpPr>
        <p:spPr>
          <a:xfrm>
            <a:off x="2096769" y="711518"/>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20" name="object 20"/>
          <p:cNvGrpSpPr/>
          <p:nvPr/>
        </p:nvGrpSpPr>
        <p:grpSpPr>
          <a:xfrm>
            <a:off x="5138739" y="1082279"/>
            <a:ext cx="2155825" cy="588169"/>
            <a:chOff x="5481637" y="1443037"/>
            <a:chExt cx="2155825" cy="784225"/>
          </a:xfrm>
        </p:grpSpPr>
        <p:sp>
          <p:nvSpPr>
            <p:cNvPr id="21" name="object 21"/>
            <p:cNvSpPr/>
            <p:nvPr/>
          </p:nvSpPr>
          <p:spPr>
            <a:xfrm>
              <a:off x="5499100" y="2209800"/>
              <a:ext cx="2133600" cy="12700"/>
            </a:xfrm>
            <a:custGeom>
              <a:avLst/>
              <a:gdLst/>
              <a:ahLst/>
              <a:cxnLst/>
              <a:rect l="l" t="t" r="r" b="b"/>
              <a:pathLst>
                <a:path w="2133600" h="12700">
                  <a:moveTo>
                    <a:pt x="0" y="12700"/>
                  </a:moveTo>
                  <a:lnTo>
                    <a:pt x="2133600" y="12700"/>
                  </a:lnTo>
                  <a:lnTo>
                    <a:pt x="21336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499100" y="14605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486400" y="1447800"/>
              <a:ext cx="2133600" cy="762000"/>
            </a:xfrm>
            <a:custGeom>
              <a:avLst/>
              <a:gdLst/>
              <a:ahLst/>
              <a:cxnLst/>
              <a:rect l="l" t="t" r="r" b="b"/>
              <a:pathLst>
                <a:path w="2133600" h="762000">
                  <a:moveTo>
                    <a:pt x="2133600" y="0"/>
                  </a:moveTo>
                  <a:lnTo>
                    <a:pt x="0" y="0"/>
                  </a:lnTo>
                  <a:lnTo>
                    <a:pt x="0" y="762000"/>
                  </a:lnTo>
                  <a:lnTo>
                    <a:pt x="2133600" y="762000"/>
                  </a:lnTo>
                  <a:close/>
                </a:path>
              </a:pathLst>
            </a:custGeom>
            <a:solidFill>
              <a:srgbClr val="EDF8C4"/>
            </a:solidFill>
          </p:spPr>
          <p:txBody>
            <a:bodyPr wrap="square" lIns="0" tIns="0" rIns="0" bIns="0" rtlCol="0"/>
            <a:lstStyle/>
            <a:p>
              <a:endParaRPr/>
            </a:p>
          </p:txBody>
        </p:sp>
        <p:sp>
          <p:nvSpPr>
            <p:cNvPr id="24" name="object 24"/>
            <p:cNvSpPr/>
            <p:nvPr/>
          </p:nvSpPr>
          <p:spPr>
            <a:xfrm>
              <a:off x="5486400" y="1447800"/>
              <a:ext cx="2133600" cy="762000"/>
            </a:xfrm>
            <a:custGeom>
              <a:avLst/>
              <a:gdLst/>
              <a:ahLst/>
              <a:cxnLst/>
              <a:rect l="l" t="t" r="r" b="b"/>
              <a:pathLst>
                <a:path w="2133600" h="762000">
                  <a:moveTo>
                    <a:pt x="1066800" y="762000"/>
                  </a:moveTo>
                  <a:lnTo>
                    <a:pt x="0" y="762000"/>
                  </a:lnTo>
                  <a:lnTo>
                    <a:pt x="0" y="0"/>
                  </a:lnTo>
                  <a:lnTo>
                    <a:pt x="2133600" y="0"/>
                  </a:lnTo>
                  <a:lnTo>
                    <a:pt x="2133600" y="762000"/>
                  </a:lnTo>
                  <a:lnTo>
                    <a:pt x="1066800" y="762000"/>
                  </a:lnTo>
                  <a:close/>
                </a:path>
              </a:pathLst>
            </a:custGeom>
            <a:ln w="9344">
              <a:solidFill>
                <a:srgbClr val="000000"/>
              </a:solidFill>
            </a:ln>
          </p:spPr>
          <p:txBody>
            <a:bodyPr wrap="square" lIns="0" tIns="0" rIns="0" bIns="0" rtlCol="0"/>
            <a:lstStyle/>
            <a:p>
              <a:endParaRPr/>
            </a:p>
          </p:txBody>
        </p:sp>
      </p:grpSp>
      <p:graphicFrame>
        <p:nvGraphicFramePr>
          <p:cNvPr id="25" name="object 25"/>
          <p:cNvGraphicFramePr>
            <a:graphicFrameLocks noGrp="1"/>
          </p:cNvGraphicFramePr>
          <p:nvPr>
            <p:extLst>
              <p:ext uri="{D42A27DB-BD31-4B8C-83A1-F6EECF244321}">
                <p14:modId xmlns:p14="http://schemas.microsoft.com/office/powerpoint/2010/main" val="2969605798"/>
              </p:ext>
            </p:extLst>
          </p:nvPr>
        </p:nvGraphicFramePr>
        <p:xfrm>
          <a:off x="5257598" y="1185215"/>
          <a:ext cx="1892935" cy="481963"/>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tblGrid>
              <a:tr h="125729">
                <a:tc>
                  <a:txBody>
                    <a:bodyPr/>
                    <a:lstStyle/>
                    <a:p>
                      <a:pPr>
                        <a:lnSpc>
                          <a:spcPct val="100000"/>
                        </a:lnSpc>
                      </a:pPr>
                      <a:endParaRPr sz="7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a:lnSpc>
                          <a:spcPct val="100000"/>
                        </a:lnSpc>
                      </a:pPr>
                      <a:endParaRPr sz="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11455">
                <a:tc>
                  <a:txBody>
                    <a:bodyPr/>
                    <a:lstStyle/>
                    <a:p>
                      <a:pPr marL="175260">
                        <a:lnSpc>
                          <a:spcPts val="1110"/>
                        </a:lnSpc>
                        <a:spcBef>
                          <a:spcPts val="20"/>
                        </a:spcBef>
                      </a:pPr>
                      <a:r>
                        <a:rPr sz="800" spc="-5" dirty="0">
                          <a:latin typeface="Arial"/>
                          <a:cs typeface="Arial"/>
                        </a:rPr>
                        <a:t>110</a:t>
                      </a:r>
                      <a:endParaRPr sz="800">
                        <a:latin typeface="Arial"/>
                        <a:cs typeface="Arial"/>
                      </a:endParaRPr>
                    </a:p>
                  </a:txBody>
                  <a:tcPr marL="0" marR="0" marT="1905"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59055">
                        <a:lnSpc>
                          <a:spcPts val="1110"/>
                        </a:lnSpc>
                        <a:spcBef>
                          <a:spcPts val="20"/>
                        </a:spcBef>
                      </a:pPr>
                      <a:r>
                        <a:rPr sz="800" spc="-10" dirty="0">
                          <a:latin typeface="Arial"/>
                          <a:cs typeface="Arial"/>
                        </a:rPr>
                        <a:t>10101000000010111</a:t>
                      </a:r>
                      <a:endParaRPr sz="800">
                        <a:latin typeface="Arial"/>
                        <a:cs typeface="Arial"/>
                      </a:endParaRPr>
                    </a:p>
                  </a:txBody>
                  <a:tcPr marL="0" marR="0" marT="190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1"/>
                  </a:ext>
                </a:extLst>
              </a:tr>
              <a:tr h="144779">
                <a:tc gridSpan="2">
                  <a:txBody>
                    <a:body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6" name="object 26"/>
          <p:cNvSpPr txBox="1"/>
          <p:nvPr/>
        </p:nvSpPr>
        <p:spPr>
          <a:xfrm>
            <a:off x="5600699" y="7115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sp>
        <p:nvSpPr>
          <p:cNvPr id="27" name="object 27"/>
          <p:cNvSpPr txBox="1"/>
          <p:nvPr/>
        </p:nvSpPr>
        <p:spPr>
          <a:xfrm>
            <a:off x="7506971" y="1283018"/>
            <a:ext cx="96837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496568" y="1340168"/>
            <a:ext cx="967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Physical</a:t>
            </a:r>
            <a:r>
              <a:rPr sz="1200" spc="-50" dirty="0">
                <a:latin typeface="Arial"/>
                <a:cs typeface="Arial"/>
              </a:rPr>
              <a:t> </a:t>
            </a:r>
            <a:r>
              <a:rPr sz="1200" dirty="0">
                <a:latin typeface="Arial"/>
                <a:cs typeface="Arial"/>
              </a:rPr>
              <a:t>layer</a:t>
            </a:r>
            <a:endParaRPr sz="1200">
              <a:latin typeface="Arial"/>
              <a:cs typeface="Arial"/>
            </a:endParaRPr>
          </a:p>
        </p:txBody>
      </p:sp>
      <p:grpSp>
        <p:nvGrpSpPr>
          <p:cNvPr id="29" name="object 29"/>
          <p:cNvGrpSpPr/>
          <p:nvPr/>
        </p:nvGrpSpPr>
        <p:grpSpPr>
          <a:xfrm>
            <a:off x="2548026" y="853746"/>
            <a:ext cx="4040504" cy="1435894"/>
            <a:chOff x="2890927" y="1138327"/>
            <a:chExt cx="4040504" cy="1914525"/>
          </a:xfrm>
        </p:grpSpPr>
        <p:sp>
          <p:nvSpPr>
            <p:cNvPr id="30" name="object 30"/>
            <p:cNvSpPr/>
            <p:nvPr/>
          </p:nvSpPr>
          <p:spPr>
            <a:xfrm>
              <a:off x="3799839" y="2665730"/>
              <a:ext cx="1677670" cy="382270"/>
            </a:xfrm>
            <a:custGeom>
              <a:avLst/>
              <a:gdLst/>
              <a:ahLst/>
              <a:cxnLst/>
              <a:rect l="l" t="t" r="r" b="b"/>
              <a:pathLst>
                <a:path w="1677670" h="382269">
                  <a:moveTo>
                    <a:pt x="1541780" y="0"/>
                  </a:moveTo>
                  <a:lnTo>
                    <a:pt x="135889" y="0"/>
                  </a:lnTo>
                  <a:lnTo>
                    <a:pt x="100247" y="6973"/>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close/>
                </a:path>
              </a:pathLst>
            </a:custGeom>
            <a:solidFill>
              <a:srgbClr val="FF9800"/>
            </a:solidFill>
          </p:spPr>
          <p:txBody>
            <a:bodyPr wrap="square" lIns="0" tIns="0" rIns="0" bIns="0" rtlCol="0"/>
            <a:lstStyle/>
            <a:p>
              <a:endParaRPr/>
            </a:p>
          </p:txBody>
        </p:sp>
        <p:sp>
          <p:nvSpPr>
            <p:cNvPr id="31" name="object 31"/>
            <p:cNvSpPr/>
            <p:nvPr/>
          </p:nvSpPr>
          <p:spPr>
            <a:xfrm>
              <a:off x="3799839" y="2665730"/>
              <a:ext cx="1677670" cy="382270"/>
            </a:xfrm>
            <a:custGeom>
              <a:avLst/>
              <a:gdLst/>
              <a:ahLst/>
              <a:cxnLst/>
              <a:rect l="l" t="t" r="r" b="b"/>
              <a:pathLst>
                <a:path w="1677670" h="382269">
                  <a:moveTo>
                    <a:pt x="0" y="191770"/>
                  </a:moveTo>
                  <a:lnTo>
                    <a:pt x="4950" y="242040"/>
                  </a:lnTo>
                  <a:lnTo>
                    <a:pt x="18861" y="287443"/>
                  </a:lnTo>
                  <a:lnTo>
                    <a:pt x="40322" y="326072"/>
                  </a:lnTo>
                  <a:lnTo>
                    <a:pt x="67921" y="356023"/>
                  </a:lnTo>
                  <a:lnTo>
                    <a:pt x="135889" y="382270"/>
                  </a:lnTo>
                  <a:lnTo>
                    <a:pt x="1541780" y="382270"/>
                  </a:lnTo>
                  <a:lnTo>
                    <a:pt x="1609748" y="356023"/>
                  </a:lnTo>
                  <a:lnTo>
                    <a:pt x="1637347" y="326072"/>
                  </a:lnTo>
                  <a:lnTo>
                    <a:pt x="1658808" y="287443"/>
                  </a:lnTo>
                  <a:lnTo>
                    <a:pt x="1672719" y="242040"/>
                  </a:lnTo>
                  <a:lnTo>
                    <a:pt x="1677670" y="191770"/>
                  </a:lnTo>
                  <a:lnTo>
                    <a:pt x="1672719" y="141405"/>
                  </a:lnTo>
                  <a:lnTo>
                    <a:pt x="1658808" y="95767"/>
                  </a:lnTo>
                  <a:lnTo>
                    <a:pt x="1637347" y="56832"/>
                  </a:lnTo>
                  <a:lnTo>
                    <a:pt x="1609748" y="26575"/>
                  </a:lnTo>
                  <a:lnTo>
                    <a:pt x="1541780" y="0"/>
                  </a:lnTo>
                  <a:lnTo>
                    <a:pt x="135889" y="0"/>
                  </a:lnTo>
                  <a:lnTo>
                    <a:pt x="67921" y="26575"/>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2" name="object 32"/>
            <p:cNvSpPr/>
            <p:nvPr/>
          </p:nvSpPr>
          <p:spPr>
            <a:xfrm>
              <a:off x="3799839" y="2665730"/>
              <a:ext cx="271780" cy="382270"/>
            </a:xfrm>
            <a:custGeom>
              <a:avLst/>
              <a:gdLst/>
              <a:ahLst/>
              <a:cxnLst/>
              <a:rect l="l" t="t" r="r" b="b"/>
              <a:pathLst>
                <a:path w="271779" h="382269">
                  <a:moveTo>
                    <a:pt x="135889" y="0"/>
                  </a:moveTo>
                  <a:lnTo>
                    <a:pt x="67921" y="26575"/>
                  </a:lnTo>
                  <a:lnTo>
                    <a:pt x="40322" y="56832"/>
                  </a:lnTo>
                  <a:lnTo>
                    <a:pt x="18861" y="95767"/>
                  </a:lnTo>
                  <a:lnTo>
                    <a:pt x="4950" y="141405"/>
                  </a:lnTo>
                  <a:lnTo>
                    <a:pt x="0" y="191770"/>
                  </a:ln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close/>
                </a:path>
              </a:pathLst>
            </a:custGeom>
            <a:solidFill>
              <a:srgbClr val="FFA600"/>
            </a:solidFill>
          </p:spPr>
          <p:txBody>
            <a:bodyPr wrap="square" lIns="0" tIns="0" rIns="0" bIns="0" rtlCol="0"/>
            <a:lstStyle/>
            <a:p>
              <a:endParaRPr/>
            </a:p>
          </p:txBody>
        </p:sp>
        <p:sp>
          <p:nvSpPr>
            <p:cNvPr id="33" name="object 33"/>
            <p:cNvSpPr/>
            <p:nvPr/>
          </p:nvSpPr>
          <p:spPr>
            <a:xfrm>
              <a:off x="3799839" y="2665730"/>
              <a:ext cx="271780" cy="382270"/>
            </a:xfrm>
            <a:custGeom>
              <a:avLst/>
              <a:gdLst/>
              <a:ahLst/>
              <a:cxnLst/>
              <a:rect l="l" t="t" r="r" b="b"/>
              <a:pathLst>
                <a:path w="271779" h="382269">
                  <a:moveTo>
                    <a:pt x="0" y="191770"/>
                  </a:moveTo>
                  <a:lnTo>
                    <a:pt x="4950" y="242040"/>
                  </a:lnTo>
                  <a:lnTo>
                    <a:pt x="18861" y="287443"/>
                  </a:lnTo>
                  <a:lnTo>
                    <a:pt x="40322" y="326072"/>
                  </a:lnTo>
                  <a:lnTo>
                    <a:pt x="67921" y="356023"/>
                  </a:lnTo>
                  <a:lnTo>
                    <a:pt x="135889" y="382270"/>
                  </a:lnTo>
                  <a:lnTo>
                    <a:pt x="171532" y="375390"/>
                  </a:lnTo>
                  <a:lnTo>
                    <a:pt x="231457" y="326072"/>
                  </a:lnTo>
                  <a:lnTo>
                    <a:pt x="252918" y="287443"/>
                  </a:lnTo>
                  <a:lnTo>
                    <a:pt x="266829" y="242040"/>
                  </a:lnTo>
                  <a:lnTo>
                    <a:pt x="271780" y="191770"/>
                  </a:lnTo>
                  <a:lnTo>
                    <a:pt x="266829" y="141405"/>
                  </a:lnTo>
                  <a:lnTo>
                    <a:pt x="252918" y="95767"/>
                  </a:lnTo>
                  <a:lnTo>
                    <a:pt x="231457" y="56832"/>
                  </a:lnTo>
                  <a:lnTo>
                    <a:pt x="203858" y="26575"/>
                  </a:lnTo>
                  <a:lnTo>
                    <a:pt x="135889" y="0"/>
                  </a:lnTo>
                  <a:lnTo>
                    <a:pt x="100247" y="6973"/>
                  </a:lnTo>
                  <a:lnTo>
                    <a:pt x="40322" y="56832"/>
                  </a:lnTo>
                  <a:lnTo>
                    <a:pt x="18861" y="95767"/>
                  </a:lnTo>
                  <a:lnTo>
                    <a:pt x="4950" y="141405"/>
                  </a:lnTo>
                  <a:lnTo>
                    <a:pt x="0" y="191770"/>
                  </a:lnTo>
                  <a:close/>
                </a:path>
              </a:pathLst>
            </a:custGeom>
            <a:ln w="9344">
              <a:solidFill>
                <a:srgbClr val="000000"/>
              </a:solidFill>
            </a:ln>
          </p:spPr>
          <p:txBody>
            <a:bodyPr wrap="square" lIns="0" tIns="0" rIns="0" bIns="0" rtlCol="0"/>
            <a:lstStyle/>
            <a:p>
              <a:endParaRPr/>
            </a:p>
          </p:txBody>
        </p:sp>
        <p:sp>
          <p:nvSpPr>
            <p:cNvPr id="34" name="object 34"/>
            <p:cNvSpPr/>
            <p:nvPr/>
          </p:nvSpPr>
          <p:spPr>
            <a:xfrm>
              <a:off x="4325620" y="2844799"/>
              <a:ext cx="871219" cy="11430"/>
            </a:xfrm>
            <a:custGeom>
              <a:avLst/>
              <a:gdLst/>
              <a:ahLst/>
              <a:cxnLst/>
              <a:rect l="l" t="t" r="r" b="b"/>
              <a:pathLst>
                <a:path w="871220" h="11430">
                  <a:moveTo>
                    <a:pt x="297180" y="0"/>
                  </a:moveTo>
                  <a:lnTo>
                    <a:pt x="0" y="0"/>
                  </a:lnTo>
                  <a:lnTo>
                    <a:pt x="0" y="2540"/>
                  </a:lnTo>
                  <a:lnTo>
                    <a:pt x="0" y="11430"/>
                  </a:lnTo>
                  <a:lnTo>
                    <a:pt x="220980" y="11430"/>
                  </a:lnTo>
                  <a:lnTo>
                    <a:pt x="220980" y="2540"/>
                  </a:lnTo>
                  <a:lnTo>
                    <a:pt x="297180" y="2540"/>
                  </a:lnTo>
                  <a:lnTo>
                    <a:pt x="297180" y="0"/>
                  </a:lnTo>
                  <a:close/>
                </a:path>
                <a:path w="871220" h="11430">
                  <a:moveTo>
                    <a:pt x="449580" y="2540"/>
                  </a:moveTo>
                  <a:lnTo>
                    <a:pt x="297180" y="2540"/>
                  </a:lnTo>
                  <a:lnTo>
                    <a:pt x="297180" y="11430"/>
                  </a:lnTo>
                  <a:lnTo>
                    <a:pt x="449580" y="11430"/>
                  </a:lnTo>
                  <a:lnTo>
                    <a:pt x="449580" y="2540"/>
                  </a:lnTo>
                  <a:close/>
                </a:path>
                <a:path w="871220" h="11430">
                  <a:moveTo>
                    <a:pt x="525780" y="0"/>
                  </a:moveTo>
                  <a:lnTo>
                    <a:pt x="449580" y="0"/>
                  </a:lnTo>
                  <a:lnTo>
                    <a:pt x="449580" y="2540"/>
                  </a:lnTo>
                  <a:lnTo>
                    <a:pt x="525780" y="2540"/>
                  </a:lnTo>
                  <a:lnTo>
                    <a:pt x="525780" y="0"/>
                  </a:lnTo>
                  <a:close/>
                </a:path>
                <a:path w="871220" h="11430">
                  <a:moveTo>
                    <a:pt x="871220" y="0"/>
                  </a:moveTo>
                  <a:lnTo>
                    <a:pt x="601980" y="0"/>
                  </a:lnTo>
                  <a:lnTo>
                    <a:pt x="601980" y="2540"/>
                  </a:lnTo>
                  <a:lnTo>
                    <a:pt x="525780" y="2540"/>
                  </a:lnTo>
                  <a:lnTo>
                    <a:pt x="525780" y="11430"/>
                  </a:lnTo>
                  <a:lnTo>
                    <a:pt x="871220" y="11430"/>
                  </a:lnTo>
                  <a:lnTo>
                    <a:pt x="871220" y="2540"/>
                  </a:lnTo>
                  <a:lnTo>
                    <a:pt x="871220" y="0"/>
                  </a:lnTo>
                  <a:close/>
                </a:path>
              </a:pathLst>
            </a:custGeom>
            <a:solidFill>
              <a:srgbClr val="000000"/>
            </a:solidFill>
          </p:spPr>
          <p:txBody>
            <a:bodyPr wrap="square" lIns="0" tIns="0" rIns="0" bIns="0" rtlCol="0"/>
            <a:lstStyle/>
            <a:p>
              <a:endParaRPr/>
            </a:p>
          </p:txBody>
        </p:sp>
        <p:sp>
          <p:nvSpPr>
            <p:cNvPr id="35" name="object 35"/>
            <p:cNvSpPr/>
            <p:nvPr/>
          </p:nvSpPr>
          <p:spPr>
            <a:xfrm>
              <a:off x="4465727" y="2766467"/>
              <a:ext cx="466544" cy="163014"/>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895599" y="2133600"/>
              <a:ext cx="914400" cy="914400"/>
            </a:xfrm>
            <a:custGeom>
              <a:avLst/>
              <a:gdLst/>
              <a:ahLst/>
              <a:cxnLst/>
              <a:rect l="l" t="t" r="r" b="b"/>
              <a:pathLst>
                <a:path w="914400" h="914400">
                  <a:moveTo>
                    <a:pt x="99060" y="0"/>
                  </a:moveTo>
                  <a:lnTo>
                    <a:pt x="0" y="0"/>
                  </a:lnTo>
                  <a:lnTo>
                    <a:pt x="0" y="755650"/>
                  </a:lnTo>
                  <a:lnTo>
                    <a:pt x="671829" y="755650"/>
                  </a:lnTo>
                  <a:lnTo>
                    <a:pt x="671829" y="914400"/>
                  </a:lnTo>
                  <a:lnTo>
                    <a:pt x="914400" y="704850"/>
                  </a:lnTo>
                  <a:lnTo>
                    <a:pt x="671829" y="495300"/>
                  </a:lnTo>
                  <a:lnTo>
                    <a:pt x="671829" y="655320"/>
                  </a:lnTo>
                  <a:lnTo>
                    <a:pt x="99060" y="655320"/>
                  </a:lnTo>
                  <a:lnTo>
                    <a:pt x="99060" y="0"/>
                  </a:lnTo>
                  <a:close/>
                </a:path>
              </a:pathLst>
            </a:custGeom>
            <a:solidFill>
              <a:srgbClr val="CC9800"/>
            </a:solidFill>
          </p:spPr>
          <p:txBody>
            <a:bodyPr wrap="square" lIns="0" tIns="0" rIns="0" bIns="0" rtlCol="0"/>
            <a:lstStyle/>
            <a:p>
              <a:endParaRPr/>
            </a:p>
          </p:txBody>
        </p:sp>
        <p:sp>
          <p:nvSpPr>
            <p:cNvPr id="37" name="object 37"/>
            <p:cNvSpPr/>
            <p:nvPr/>
          </p:nvSpPr>
          <p:spPr>
            <a:xfrm>
              <a:off x="2895599" y="2133600"/>
              <a:ext cx="914400" cy="914400"/>
            </a:xfrm>
            <a:custGeom>
              <a:avLst/>
              <a:gdLst/>
              <a:ahLst/>
              <a:cxnLst/>
              <a:rect l="l" t="t" r="r" b="b"/>
              <a:pathLst>
                <a:path w="914400" h="914400">
                  <a:moveTo>
                    <a:pt x="99060" y="0"/>
                  </a:moveTo>
                  <a:lnTo>
                    <a:pt x="99060" y="655320"/>
                  </a:lnTo>
                  <a:lnTo>
                    <a:pt x="671829" y="655320"/>
                  </a:lnTo>
                  <a:lnTo>
                    <a:pt x="671829" y="495300"/>
                  </a:lnTo>
                  <a:lnTo>
                    <a:pt x="914400" y="704850"/>
                  </a:lnTo>
                  <a:lnTo>
                    <a:pt x="671829" y="914400"/>
                  </a:lnTo>
                  <a:lnTo>
                    <a:pt x="671829" y="755650"/>
                  </a:lnTo>
                  <a:lnTo>
                    <a:pt x="0" y="755650"/>
                  </a:lnTo>
                  <a:lnTo>
                    <a:pt x="0" y="0"/>
                  </a:lnTo>
                  <a:lnTo>
                    <a:pt x="99060" y="0"/>
                  </a:lnTo>
                  <a:close/>
                </a:path>
              </a:pathLst>
            </a:custGeom>
            <a:ln w="9344">
              <a:solidFill>
                <a:srgbClr val="000000"/>
              </a:solidFill>
            </a:ln>
          </p:spPr>
          <p:txBody>
            <a:bodyPr wrap="square" lIns="0" tIns="0" rIns="0" bIns="0" rtlCol="0"/>
            <a:lstStyle/>
            <a:p>
              <a:endParaRPr/>
            </a:p>
          </p:txBody>
        </p:sp>
        <p:sp>
          <p:nvSpPr>
            <p:cNvPr id="38" name="object 38"/>
            <p:cNvSpPr/>
            <p:nvPr/>
          </p:nvSpPr>
          <p:spPr>
            <a:xfrm>
              <a:off x="3131819" y="1179830"/>
              <a:ext cx="228600" cy="393700"/>
            </a:xfrm>
            <a:custGeom>
              <a:avLst/>
              <a:gdLst/>
              <a:ahLst/>
              <a:cxnLst/>
              <a:rect l="l" t="t" r="r" b="b"/>
              <a:pathLst>
                <a:path w="228600" h="393700">
                  <a:moveTo>
                    <a:pt x="160019" y="0"/>
                  </a:moveTo>
                  <a:lnTo>
                    <a:pt x="43180" y="5080"/>
                  </a:lnTo>
                  <a:lnTo>
                    <a:pt x="55880" y="323850"/>
                  </a:lnTo>
                  <a:lnTo>
                    <a:pt x="0" y="325120"/>
                  </a:lnTo>
                  <a:lnTo>
                    <a:pt x="118110" y="393700"/>
                  </a:lnTo>
                  <a:lnTo>
                    <a:pt x="228600" y="316230"/>
                  </a:lnTo>
                  <a:lnTo>
                    <a:pt x="173990" y="318770"/>
                  </a:lnTo>
                  <a:lnTo>
                    <a:pt x="160019" y="0"/>
                  </a:lnTo>
                  <a:close/>
                </a:path>
              </a:pathLst>
            </a:custGeom>
            <a:solidFill>
              <a:srgbClr val="CC9800"/>
            </a:solidFill>
          </p:spPr>
          <p:txBody>
            <a:bodyPr wrap="square" lIns="0" tIns="0" rIns="0" bIns="0" rtlCol="0"/>
            <a:lstStyle/>
            <a:p>
              <a:endParaRPr/>
            </a:p>
          </p:txBody>
        </p:sp>
        <p:sp>
          <p:nvSpPr>
            <p:cNvPr id="39" name="object 39"/>
            <p:cNvSpPr/>
            <p:nvPr/>
          </p:nvSpPr>
          <p:spPr>
            <a:xfrm>
              <a:off x="3131819" y="1179830"/>
              <a:ext cx="228600" cy="393700"/>
            </a:xfrm>
            <a:custGeom>
              <a:avLst/>
              <a:gdLst/>
              <a:ahLst/>
              <a:cxnLst/>
              <a:rect l="l" t="t" r="r" b="b"/>
              <a:pathLst>
                <a:path w="228600" h="393700">
                  <a:moveTo>
                    <a:pt x="160019" y="0"/>
                  </a:moveTo>
                  <a:lnTo>
                    <a:pt x="173990" y="318770"/>
                  </a:lnTo>
                  <a:lnTo>
                    <a:pt x="228600" y="316230"/>
                  </a:lnTo>
                  <a:lnTo>
                    <a:pt x="118110" y="393700"/>
                  </a:lnTo>
                  <a:lnTo>
                    <a:pt x="0" y="325120"/>
                  </a:lnTo>
                  <a:lnTo>
                    <a:pt x="55880" y="323850"/>
                  </a:lnTo>
                  <a:lnTo>
                    <a:pt x="43180" y="5080"/>
                  </a:lnTo>
                  <a:lnTo>
                    <a:pt x="160019" y="0"/>
                  </a:lnTo>
                  <a:close/>
                </a:path>
              </a:pathLst>
            </a:custGeom>
            <a:ln w="9344">
              <a:solidFill>
                <a:srgbClr val="000000"/>
              </a:solidFill>
            </a:ln>
          </p:spPr>
          <p:txBody>
            <a:bodyPr wrap="square" lIns="0" tIns="0" rIns="0" bIns="0" rtlCol="0"/>
            <a:lstStyle/>
            <a:p>
              <a:endParaRPr/>
            </a:p>
          </p:txBody>
        </p:sp>
        <p:sp>
          <p:nvSpPr>
            <p:cNvPr id="40" name="object 40"/>
            <p:cNvSpPr/>
            <p:nvPr/>
          </p:nvSpPr>
          <p:spPr>
            <a:xfrm>
              <a:off x="6700519" y="1143000"/>
              <a:ext cx="226060" cy="424180"/>
            </a:xfrm>
            <a:custGeom>
              <a:avLst/>
              <a:gdLst/>
              <a:ahLst/>
              <a:cxnLst/>
              <a:rect l="l" t="t" r="r" b="b"/>
              <a:pathLst>
                <a:path w="226059" h="424180">
                  <a:moveTo>
                    <a:pt x="109220" y="0"/>
                  </a:moveTo>
                  <a:lnTo>
                    <a:pt x="0" y="110489"/>
                  </a:lnTo>
                  <a:lnTo>
                    <a:pt x="57150" y="107950"/>
                  </a:lnTo>
                  <a:lnTo>
                    <a:pt x="69850" y="424179"/>
                  </a:lnTo>
                  <a:lnTo>
                    <a:pt x="182879" y="420370"/>
                  </a:lnTo>
                  <a:lnTo>
                    <a:pt x="170179" y="102870"/>
                  </a:lnTo>
                  <a:lnTo>
                    <a:pt x="226059" y="100329"/>
                  </a:lnTo>
                  <a:lnTo>
                    <a:pt x="109220" y="0"/>
                  </a:lnTo>
                  <a:close/>
                </a:path>
              </a:pathLst>
            </a:custGeom>
            <a:solidFill>
              <a:srgbClr val="CC9800"/>
            </a:solidFill>
          </p:spPr>
          <p:txBody>
            <a:bodyPr wrap="square" lIns="0" tIns="0" rIns="0" bIns="0" rtlCol="0"/>
            <a:lstStyle/>
            <a:p>
              <a:endParaRPr/>
            </a:p>
          </p:txBody>
        </p:sp>
        <p:sp>
          <p:nvSpPr>
            <p:cNvPr id="41" name="object 41"/>
            <p:cNvSpPr/>
            <p:nvPr/>
          </p:nvSpPr>
          <p:spPr>
            <a:xfrm>
              <a:off x="6700519" y="1143000"/>
              <a:ext cx="226060" cy="424180"/>
            </a:xfrm>
            <a:custGeom>
              <a:avLst/>
              <a:gdLst/>
              <a:ahLst/>
              <a:cxnLst/>
              <a:rect l="l" t="t" r="r" b="b"/>
              <a:pathLst>
                <a:path w="226059" h="424180">
                  <a:moveTo>
                    <a:pt x="182879" y="420370"/>
                  </a:moveTo>
                  <a:lnTo>
                    <a:pt x="170179" y="102870"/>
                  </a:lnTo>
                  <a:lnTo>
                    <a:pt x="226059" y="100329"/>
                  </a:lnTo>
                  <a:lnTo>
                    <a:pt x="109220" y="0"/>
                  </a:lnTo>
                  <a:lnTo>
                    <a:pt x="0" y="110489"/>
                  </a:lnTo>
                  <a:lnTo>
                    <a:pt x="57150" y="107950"/>
                  </a:lnTo>
                  <a:lnTo>
                    <a:pt x="69850" y="424179"/>
                  </a:lnTo>
                  <a:lnTo>
                    <a:pt x="182879" y="420370"/>
                  </a:lnTo>
                  <a:close/>
                </a:path>
              </a:pathLst>
            </a:custGeom>
            <a:ln w="9344">
              <a:solidFill>
                <a:srgbClr val="000000"/>
              </a:solidFill>
            </a:ln>
          </p:spPr>
          <p:txBody>
            <a:bodyPr wrap="square" lIns="0" tIns="0" rIns="0" bIns="0" rtlCol="0"/>
            <a:lstStyle/>
            <a:p>
              <a:endParaRPr/>
            </a:p>
          </p:txBody>
        </p:sp>
        <p:sp>
          <p:nvSpPr>
            <p:cNvPr id="42" name="object 42"/>
            <p:cNvSpPr/>
            <p:nvPr/>
          </p:nvSpPr>
          <p:spPr>
            <a:xfrm>
              <a:off x="5485129" y="2133600"/>
              <a:ext cx="1066800" cy="762000"/>
            </a:xfrm>
            <a:custGeom>
              <a:avLst/>
              <a:gdLst/>
              <a:ahLst/>
              <a:cxnLst/>
              <a:rect l="l" t="t" r="r" b="b"/>
              <a:pathLst>
                <a:path w="1066800" h="762000">
                  <a:moveTo>
                    <a:pt x="821690" y="0"/>
                  </a:moveTo>
                  <a:lnTo>
                    <a:pt x="576580" y="201929"/>
                  </a:lnTo>
                  <a:lnTo>
                    <a:pt x="763270" y="201929"/>
                  </a:lnTo>
                  <a:lnTo>
                    <a:pt x="763270" y="678179"/>
                  </a:lnTo>
                  <a:lnTo>
                    <a:pt x="0" y="678179"/>
                  </a:lnTo>
                  <a:lnTo>
                    <a:pt x="0" y="762000"/>
                  </a:lnTo>
                  <a:lnTo>
                    <a:pt x="881380" y="762000"/>
                  </a:lnTo>
                  <a:lnTo>
                    <a:pt x="881380" y="201929"/>
                  </a:lnTo>
                  <a:lnTo>
                    <a:pt x="1066800" y="201929"/>
                  </a:lnTo>
                  <a:lnTo>
                    <a:pt x="821690" y="0"/>
                  </a:lnTo>
                  <a:close/>
                </a:path>
              </a:pathLst>
            </a:custGeom>
            <a:solidFill>
              <a:srgbClr val="CC9800"/>
            </a:solidFill>
          </p:spPr>
          <p:txBody>
            <a:bodyPr wrap="square" lIns="0" tIns="0" rIns="0" bIns="0" rtlCol="0"/>
            <a:lstStyle/>
            <a:p>
              <a:endParaRPr/>
            </a:p>
          </p:txBody>
        </p:sp>
        <p:sp>
          <p:nvSpPr>
            <p:cNvPr id="43" name="object 43"/>
            <p:cNvSpPr/>
            <p:nvPr/>
          </p:nvSpPr>
          <p:spPr>
            <a:xfrm>
              <a:off x="5485129" y="2133600"/>
              <a:ext cx="1066800" cy="762000"/>
            </a:xfrm>
            <a:custGeom>
              <a:avLst/>
              <a:gdLst/>
              <a:ahLst/>
              <a:cxnLst/>
              <a:rect l="l" t="t" r="r" b="b"/>
              <a:pathLst>
                <a:path w="1066800" h="762000">
                  <a:moveTo>
                    <a:pt x="0" y="678179"/>
                  </a:moveTo>
                  <a:lnTo>
                    <a:pt x="763270" y="678179"/>
                  </a:lnTo>
                  <a:lnTo>
                    <a:pt x="763270" y="201929"/>
                  </a:lnTo>
                  <a:lnTo>
                    <a:pt x="576580" y="201929"/>
                  </a:lnTo>
                  <a:lnTo>
                    <a:pt x="821690" y="0"/>
                  </a:lnTo>
                  <a:lnTo>
                    <a:pt x="1066800" y="201929"/>
                  </a:lnTo>
                  <a:lnTo>
                    <a:pt x="881380" y="201929"/>
                  </a:lnTo>
                  <a:lnTo>
                    <a:pt x="881380" y="762000"/>
                  </a:lnTo>
                  <a:lnTo>
                    <a:pt x="0" y="762000"/>
                  </a:lnTo>
                  <a:lnTo>
                    <a:pt x="0" y="678179"/>
                  </a:lnTo>
                  <a:close/>
                </a:path>
              </a:pathLst>
            </a:custGeom>
            <a:ln w="9344">
              <a:solidFill>
                <a:srgbClr val="000000"/>
              </a:solidFill>
            </a:ln>
          </p:spPr>
          <p:txBody>
            <a:bodyPr wrap="square" lIns="0" tIns="0" rIns="0" bIns="0" rtlCol="0"/>
            <a:lstStyle/>
            <a:p>
              <a:endParaRPr/>
            </a:p>
          </p:txBody>
        </p:sp>
      </p:grpSp>
      <p:sp>
        <p:nvSpPr>
          <p:cNvPr id="44" name="object 44"/>
          <p:cNvSpPr txBox="1"/>
          <p:nvPr/>
        </p:nvSpPr>
        <p:spPr>
          <a:xfrm>
            <a:off x="3543299" y="1797369"/>
            <a:ext cx="139446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a:cs typeface="Arial"/>
              </a:rPr>
              <a:t>Transmission</a:t>
            </a:r>
            <a:r>
              <a:rPr sz="1100" spc="-25" dirty="0">
                <a:latin typeface="Arial"/>
                <a:cs typeface="Arial"/>
              </a:rPr>
              <a:t> </a:t>
            </a:r>
            <a:r>
              <a:rPr sz="1100" spc="-5" dirty="0">
                <a:latin typeface="Arial"/>
                <a:cs typeface="Arial"/>
              </a:rPr>
              <a:t>medium</a:t>
            </a:r>
            <a:endParaRPr sz="1100">
              <a:latin typeface="Arial"/>
              <a:cs typeface="Arial"/>
            </a:endParaRPr>
          </a:p>
        </p:txBody>
      </p:sp>
    </p:spTree>
    <p:extLst>
      <p:ext uri="{BB962C8B-B14F-4D97-AF65-F5344CB8AC3E}">
        <p14:creationId xmlns:p14="http://schemas.microsoft.com/office/powerpoint/2010/main" val="333727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148967"/>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123247"/>
            <a:ext cx="687705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Data link </a:t>
            </a:r>
            <a:r>
              <a:rPr sz="1500" spc="5" dirty="0">
                <a:latin typeface="Arial"/>
                <a:cs typeface="Arial"/>
              </a:rPr>
              <a:t>layer </a:t>
            </a:r>
            <a:r>
              <a:rPr sz="1500" dirty="0">
                <a:latin typeface="Arial"/>
                <a:cs typeface="Arial"/>
              </a:rPr>
              <a:t>is responsible for moving frames from one hop (Node) to the</a:t>
            </a:r>
            <a:r>
              <a:rPr sz="1500" spc="90" dirty="0">
                <a:latin typeface="Arial"/>
                <a:cs typeface="Arial"/>
              </a:rPr>
              <a:t> </a:t>
            </a:r>
            <a:r>
              <a:rPr sz="1500" dirty="0">
                <a:latin typeface="Arial"/>
                <a:cs typeface="Arial"/>
              </a:rPr>
              <a:t>next.</a:t>
            </a:r>
            <a:endParaRPr sz="1500">
              <a:latin typeface="Arial"/>
              <a:cs typeface="Arial"/>
            </a:endParaRPr>
          </a:p>
        </p:txBody>
      </p:sp>
      <p:sp>
        <p:nvSpPr>
          <p:cNvPr id="5" name="object 5"/>
          <p:cNvSpPr txBox="1"/>
          <p:nvPr/>
        </p:nvSpPr>
        <p:spPr>
          <a:xfrm>
            <a:off x="758192" y="340342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070609" y="3362383"/>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3666173"/>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27480" y="3640456"/>
            <a:ext cx="4150360" cy="1017073"/>
          </a:xfrm>
          <a:prstGeom prst="rect">
            <a:avLst/>
          </a:prstGeom>
        </p:spPr>
        <p:txBody>
          <a:bodyPr vert="horz" wrap="square" lIns="0" tIns="12700" rIns="0" bIns="0" rtlCol="0">
            <a:spAutoFit/>
          </a:bodyPr>
          <a:lstStyle/>
          <a:p>
            <a:pPr marL="12700" marR="362585">
              <a:lnSpc>
                <a:spcPct val="100000"/>
              </a:lnSpc>
              <a:spcBef>
                <a:spcPts val="100"/>
              </a:spcBef>
            </a:pPr>
            <a:r>
              <a:rPr sz="1300" spc="-5" dirty="0">
                <a:latin typeface="Arial"/>
                <a:cs typeface="Arial"/>
              </a:rPr>
              <a:t>Framing </a:t>
            </a:r>
            <a:r>
              <a:rPr sz="1300" spc="-5" dirty="0">
                <a:solidFill>
                  <a:srgbClr val="959595"/>
                </a:solidFill>
                <a:latin typeface="Arial"/>
                <a:cs typeface="Arial"/>
              </a:rPr>
              <a:t>(stream of bits into manageable data </a:t>
            </a:r>
            <a:r>
              <a:rPr sz="1300" spc="-10" dirty="0">
                <a:solidFill>
                  <a:srgbClr val="959595"/>
                </a:solidFill>
                <a:latin typeface="Arial"/>
                <a:cs typeface="Arial"/>
              </a:rPr>
              <a:t>units)  </a:t>
            </a:r>
            <a:r>
              <a:rPr sz="1300" spc="-5" dirty="0">
                <a:latin typeface="Arial"/>
                <a:cs typeface="Arial"/>
              </a:rPr>
              <a:t>Physical addressing </a:t>
            </a:r>
            <a:r>
              <a:rPr sz="1300" spc="-5" dirty="0">
                <a:solidFill>
                  <a:srgbClr val="959595"/>
                </a:solidFill>
                <a:latin typeface="Arial"/>
                <a:cs typeface="Arial"/>
              </a:rPr>
              <a:t>(MAC</a:t>
            </a:r>
            <a:r>
              <a:rPr sz="1300" spc="-20" dirty="0">
                <a:solidFill>
                  <a:srgbClr val="959595"/>
                </a:solidFill>
                <a:latin typeface="Arial"/>
                <a:cs typeface="Arial"/>
              </a:rPr>
              <a:t> </a:t>
            </a:r>
            <a:r>
              <a:rPr sz="1300" spc="-5" dirty="0">
                <a:solidFill>
                  <a:srgbClr val="959595"/>
                </a:solidFill>
                <a:latin typeface="Arial"/>
                <a:cs typeface="Arial"/>
              </a:rPr>
              <a:t>Address)</a:t>
            </a:r>
            <a:endParaRPr sz="1300">
              <a:latin typeface="Arial"/>
              <a:cs typeface="Arial"/>
            </a:endParaRPr>
          </a:p>
          <a:p>
            <a:pPr marL="12700" marR="5080">
              <a:lnSpc>
                <a:spcPct val="100600"/>
              </a:lnSpc>
              <a:spcBef>
                <a:spcPts val="10"/>
              </a:spcBef>
            </a:pPr>
            <a:r>
              <a:rPr sz="1300" spc="-5" dirty="0">
                <a:latin typeface="Arial"/>
                <a:cs typeface="Arial"/>
              </a:rPr>
              <a:t>Flow Control </a:t>
            </a:r>
            <a:r>
              <a:rPr sz="1300" spc="-5" dirty="0">
                <a:solidFill>
                  <a:srgbClr val="959595"/>
                </a:solidFill>
                <a:latin typeface="Arial"/>
                <a:cs typeface="Arial"/>
              </a:rPr>
              <a:t>(mechanism for overwhelming the receiver)  </a:t>
            </a:r>
            <a:r>
              <a:rPr sz="1300" spc="-5" dirty="0">
                <a:latin typeface="Arial"/>
                <a:cs typeface="Arial"/>
              </a:rPr>
              <a:t>Error Control </a:t>
            </a:r>
            <a:r>
              <a:rPr sz="1300" spc="-5" dirty="0">
                <a:solidFill>
                  <a:srgbClr val="959595"/>
                </a:solidFill>
                <a:latin typeface="Arial"/>
                <a:cs typeface="Arial"/>
              </a:rPr>
              <a:t>(trailer,</a:t>
            </a:r>
            <a:r>
              <a:rPr sz="1300" spc="-10" dirty="0">
                <a:solidFill>
                  <a:srgbClr val="959595"/>
                </a:solidFill>
                <a:latin typeface="Arial"/>
                <a:cs typeface="Arial"/>
              </a:rPr>
              <a:t> </a:t>
            </a:r>
            <a:r>
              <a:rPr sz="1300" spc="-5" dirty="0">
                <a:solidFill>
                  <a:srgbClr val="959595"/>
                </a:solidFill>
                <a:latin typeface="Arial"/>
                <a:cs typeface="Arial"/>
              </a:rPr>
              <a:t>retransmission)</a:t>
            </a:r>
            <a:endParaRPr sz="1300">
              <a:latin typeface="Arial"/>
              <a:cs typeface="Arial"/>
            </a:endParaRPr>
          </a:p>
          <a:p>
            <a:pPr marL="12700">
              <a:lnSpc>
                <a:spcPct val="100000"/>
              </a:lnSpc>
              <a:spcBef>
                <a:spcPts val="10"/>
              </a:spcBef>
            </a:pPr>
            <a:r>
              <a:rPr sz="1300" spc="-5" dirty="0">
                <a:latin typeface="Arial"/>
                <a:cs typeface="Arial"/>
              </a:rPr>
              <a:t>Access Control </a:t>
            </a:r>
            <a:r>
              <a:rPr sz="1300" spc="-5" dirty="0">
                <a:solidFill>
                  <a:srgbClr val="959595"/>
                </a:solidFill>
                <a:latin typeface="Arial"/>
                <a:cs typeface="Arial"/>
              </a:rPr>
              <a:t>(defining master device </a:t>
            </a:r>
            <a:r>
              <a:rPr sz="1300" dirty="0">
                <a:solidFill>
                  <a:srgbClr val="959595"/>
                </a:solidFill>
                <a:latin typeface="Arial"/>
                <a:cs typeface="Arial"/>
              </a:rPr>
              <a:t>in </a:t>
            </a:r>
            <a:r>
              <a:rPr sz="1300" spc="-5" dirty="0">
                <a:solidFill>
                  <a:srgbClr val="959595"/>
                </a:solidFill>
                <a:latin typeface="Arial"/>
                <a:cs typeface="Arial"/>
              </a:rPr>
              <a:t>the same</a:t>
            </a:r>
            <a:r>
              <a:rPr sz="1300" spc="-40" dirty="0">
                <a:solidFill>
                  <a:srgbClr val="959595"/>
                </a:solidFill>
                <a:latin typeface="Arial"/>
                <a:cs typeface="Arial"/>
              </a:rPr>
              <a:t> </a:t>
            </a:r>
            <a:r>
              <a:rPr sz="1300" spc="-5" dirty="0">
                <a:solidFill>
                  <a:srgbClr val="959595"/>
                </a:solidFill>
                <a:latin typeface="Arial"/>
                <a:cs typeface="Arial"/>
              </a:rPr>
              <a:t>link)</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76580" y="1775154"/>
            <a:ext cx="691515" cy="191078"/>
          </a:xfrm>
          <a:prstGeom prst="rect">
            <a:avLst/>
          </a:prstGeom>
          <a:solidFill>
            <a:srgbClr val="CC9800"/>
          </a:solidFill>
        </p:spPr>
        <p:txBody>
          <a:bodyPr vert="horz" wrap="square" lIns="0" tIns="36830" rIns="0" bIns="0" rtlCol="0">
            <a:spAutoFit/>
          </a:bodyPr>
          <a:lstStyle/>
          <a:p>
            <a:pPr marR="5715" algn="ctr">
              <a:lnSpc>
                <a:spcPct val="100000"/>
              </a:lnSpc>
              <a:spcBef>
                <a:spcPts val="290"/>
              </a:spcBef>
            </a:pPr>
            <a:r>
              <a:rPr sz="1000" spc="-5" dirty="0">
                <a:latin typeface="Arial"/>
                <a:cs typeface="Arial"/>
              </a:rPr>
              <a:t>H2</a:t>
            </a:r>
            <a:endParaRPr sz="1000">
              <a:latin typeface="Arial"/>
              <a:cs typeface="Arial"/>
            </a:endParaRPr>
          </a:p>
        </p:txBody>
      </p:sp>
      <p:grpSp>
        <p:nvGrpSpPr>
          <p:cNvPr id="17" name="object 17"/>
          <p:cNvGrpSpPr/>
          <p:nvPr/>
        </p:nvGrpSpPr>
        <p:grpSpPr>
          <a:xfrm>
            <a:off x="1281750" y="1596629"/>
            <a:ext cx="2399665" cy="521494"/>
            <a:chOff x="1281747" y="2128837"/>
            <a:chExt cx="2399665" cy="695325"/>
          </a:xfrm>
        </p:grpSpPr>
        <p:sp>
          <p:nvSpPr>
            <p:cNvPr id="18" name="object 18"/>
            <p:cNvSpPr/>
            <p:nvPr/>
          </p:nvSpPr>
          <p:spPr>
            <a:xfrm>
              <a:off x="1286510" y="2590800"/>
              <a:ext cx="2379980" cy="228600"/>
            </a:xfrm>
            <a:custGeom>
              <a:avLst/>
              <a:gdLst/>
              <a:ahLst/>
              <a:cxnLst/>
              <a:rect l="l" t="t" r="r" b="b"/>
              <a:pathLst>
                <a:path w="2379979" h="228600">
                  <a:moveTo>
                    <a:pt x="0" y="228600"/>
                  </a:moveTo>
                  <a:lnTo>
                    <a:pt x="2379979"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19" name="object 19"/>
            <p:cNvSpPr/>
            <p:nvPr/>
          </p:nvSpPr>
          <p:spPr>
            <a:xfrm>
              <a:off x="3666489" y="2598419"/>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20" name="object 20"/>
            <p:cNvSpPr/>
            <p:nvPr/>
          </p:nvSpPr>
          <p:spPr>
            <a:xfrm>
              <a:off x="1981200" y="2133600"/>
              <a:ext cx="1695450" cy="228600"/>
            </a:xfrm>
            <a:custGeom>
              <a:avLst/>
              <a:gdLst/>
              <a:ahLst/>
              <a:cxnLst/>
              <a:rect l="l" t="t" r="r" b="b"/>
              <a:pathLst>
                <a:path w="1695450" h="228600">
                  <a:moveTo>
                    <a:pt x="0" y="0"/>
                  </a:moveTo>
                  <a:lnTo>
                    <a:pt x="1695450" y="0"/>
                  </a:lnTo>
                </a:path>
                <a:path w="1695450" h="228600">
                  <a:moveTo>
                    <a:pt x="0" y="0"/>
                  </a:moveTo>
                  <a:lnTo>
                    <a:pt x="0" y="228600"/>
                  </a:lnTo>
                </a:path>
                <a:path w="1695450" h="228600">
                  <a:moveTo>
                    <a:pt x="1695450" y="0"/>
                  </a:moveTo>
                  <a:lnTo>
                    <a:pt x="1695450" y="228600"/>
                  </a:lnTo>
                </a:path>
              </a:pathLst>
            </a:custGeom>
            <a:ln w="9344">
              <a:solidFill>
                <a:srgbClr val="000000"/>
              </a:solidFill>
            </a:ln>
          </p:spPr>
          <p:txBody>
            <a:bodyPr wrap="square" lIns="0" tIns="0" rIns="0" bIns="0" rtlCol="0"/>
            <a:lstStyle/>
            <a:p>
              <a:endParaRPr/>
            </a:p>
          </p:txBody>
        </p:sp>
      </p:grpSp>
      <p:sp>
        <p:nvSpPr>
          <p:cNvPr id="21" name="object 21"/>
          <p:cNvSpPr txBox="1"/>
          <p:nvPr/>
        </p:nvSpPr>
        <p:spPr>
          <a:xfrm>
            <a:off x="2971802" y="1771650"/>
            <a:ext cx="709295" cy="196208"/>
          </a:xfrm>
          <a:prstGeom prst="rect">
            <a:avLst/>
          </a:prstGeom>
          <a:solidFill>
            <a:srgbClr val="98CCFF"/>
          </a:solidFill>
          <a:ln w="9344">
            <a:solidFill>
              <a:srgbClr val="000000"/>
            </a:solidFill>
          </a:ln>
        </p:spPr>
        <p:txBody>
          <a:bodyPr vert="horz" wrap="square" lIns="0" tIns="41910" rIns="0" bIns="0" rtlCol="0">
            <a:spAutoFit/>
          </a:bodyPr>
          <a:lstStyle/>
          <a:p>
            <a:pPr marL="5080" algn="ctr">
              <a:lnSpc>
                <a:spcPct val="100000"/>
              </a:lnSpc>
              <a:spcBef>
                <a:spcPts val="330"/>
              </a:spcBef>
            </a:pPr>
            <a:r>
              <a:rPr sz="1000" spc="-5" dirty="0">
                <a:latin typeface="Arial"/>
                <a:cs typeface="Arial"/>
              </a:rPr>
              <a:t>T2</a:t>
            </a:r>
            <a:endParaRPr sz="1000">
              <a:latin typeface="Arial"/>
              <a:cs typeface="Arial"/>
            </a:endParaRPr>
          </a:p>
        </p:txBody>
      </p:sp>
      <p:sp>
        <p:nvSpPr>
          <p:cNvPr id="22" name="object 22"/>
          <p:cNvSpPr txBox="1"/>
          <p:nvPr/>
        </p:nvSpPr>
        <p:spPr>
          <a:xfrm>
            <a:off x="1906270" y="107727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4872040" y="1425179"/>
            <a:ext cx="2689225" cy="873919"/>
            <a:chOff x="4872037" y="1900237"/>
            <a:chExt cx="2689225" cy="1165225"/>
          </a:xfrm>
        </p:grpSpPr>
        <p:sp>
          <p:nvSpPr>
            <p:cNvPr id="24" name="object 24"/>
            <p:cNvSpPr/>
            <p:nvPr/>
          </p:nvSpPr>
          <p:spPr>
            <a:xfrm>
              <a:off x="48895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5" name="object 25"/>
            <p:cNvSpPr/>
            <p:nvPr/>
          </p:nvSpPr>
          <p:spPr>
            <a:xfrm>
              <a:off x="48895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6" name="object 26"/>
            <p:cNvSpPr/>
            <p:nvPr/>
          </p:nvSpPr>
          <p:spPr>
            <a:xfrm>
              <a:off x="48768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7" name="object 27"/>
            <p:cNvSpPr/>
            <p:nvPr/>
          </p:nvSpPr>
          <p:spPr>
            <a:xfrm>
              <a:off x="48768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28" name="object 28"/>
          <p:cNvSpPr txBox="1"/>
          <p:nvPr/>
        </p:nvSpPr>
        <p:spPr>
          <a:xfrm>
            <a:off x="5724321" y="1775155"/>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grpSp>
        <p:nvGrpSpPr>
          <p:cNvPr id="29" name="object 29"/>
          <p:cNvGrpSpPr/>
          <p:nvPr/>
        </p:nvGrpSpPr>
        <p:grpSpPr>
          <a:xfrm>
            <a:off x="4986020" y="1767841"/>
            <a:ext cx="723900" cy="184784"/>
            <a:chOff x="4986020" y="2357120"/>
            <a:chExt cx="723900" cy="246379"/>
          </a:xfrm>
        </p:grpSpPr>
        <p:sp>
          <p:nvSpPr>
            <p:cNvPr id="30" name="object 30"/>
            <p:cNvSpPr/>
            <p:nvPr/>
          </p:nvSpPr>
          <p:spPr>
            <a:xfrm>
              <a:off x="4986020" y="23571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8890" y="236220"/>
                  </a:lnTo>
                  <a:lnTo>
                    <a:pt x="8890" y="229870"/>
                  </a:lnTo>
                  <a:lnTo>
                    <a:pt x="0" y="22987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31" name="object 31"/>
            <p:cNvSpPr/>
            <p:nvPr/>
          </p:nvSpPr>
          <p:spPr>
            <a:xfrm>
              <a:off x="5059680" y="23615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32" name="object 32"/>
            <p:cNvSpPr/>
            <p:nvPr/>
          </p:nvSpPr>
          <p:spPr>
            <a:xfrm>
              <a:off x="5358130" y="23787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5009946" y="1774985"/>
            <a:ext cx="695960" cy="191719"/>
          </a:xfrm>
          <a:prstGeom prst="rect">
            <a:avLst/>
          </a:prstGeom>
          <a:solidFill>
            <a:srgbClr val="CC9800"/>
          </a:solidFill>
        </p:spPr>
        <p:txBody>
          <a:bodyPr vert="horz" wrap="square" lIns="0" tIns="37465" rIns="0" bIns="0" rtlCol="0">
            <a:spAutoFit/>
          </a:bodyPr>
          <a:lstStyle/>
          <a:p>
            <a:pPr marR="9525" algn="ctr">
              <a:lnSpc>
                <a:spcPct val="100000"/>
              </a:lnSpc>
              <a:spcBef>
                <a:spcPts val="295"/>
              </a:spcBef>
            </a:pPr>
            <a:r>
              <a:rPr sz="1000" spc="-5" dirty="0">
                <a:latin typeface="Arial"/>
                <a:cs typeface="Arial"/>
              </a:rPr>
              <a:t>H2</a:t>
            </a:r>
            <a:endParaRPr sz="1000">
              <a:latin typeface="Arial"/>
              <a:cs typeface="Arial"/>
            </a:endParaRPr>
          </a:p>
        </p:txBody>
      </p:sp>
      <p:grpSp>
        <p:nvGrpSpPr>
          <p:cNvPr id="34" name="object 34"/>
          <p:cNvGrpSpPr/>
          <p:nvPr/>
        </p:nvGrpSpPr>
        <p:grpSpPr>
          <a:xfrm>
            <a:off x="5015550" y="1596390"/>
            <a:ext cx="2389505" cy="521970"/>
            <a:chOff x="5015547" y="2128520"/>
            <a:chExt cx="2389505" cy="695960"/>
          </a:xfrm>
        </p:grpSpPr>
        <p:sp>
          <p:nvSpPr>
            <p:cNvPr id="35" name="object 35"/>
            <p:cNvSpPr/>
            <p:nvPr/>
          </p:nvSpPr>
          <p:spPr>
            <a:xfrm>
              <a:off x="5020309" y="2590800"/>
              <a:ext cx="2379980" cy="228600"/>
            </a:xfrm>
            <a:custGeom>
              <a:avLst/>
              <a:gdLst/>
              <a:ahLst/>
              <a:cxnLst/>
              <a:rect l="l" t="t" r="r" b="b"/>
              <a:pathLst>
                <a:path w="2379979" h="228600">
                  <a:moveTo>
                    <a:pt x="0" y="228600"/>
                  </a:moveTo>
                  <a:lnTo>
                    <a:pt x="2379980" y="228600"/>
                  </a:lnTo>
                </a:path>
                <a:path w="2379979" h="228600">
                  <a:moveTo>
                    <a:pt x="0" y="228600"/>
                  </a:moveTo>
                  <a:lnTo>
                    <a:pt x="0" y="0"/>
                  </a:lnTo>
                </a:path>
              </a:pathLst>
            </a:custGeom>
            <a:ln w="9344">
              <a:solidFill>
                <a:srgbClr val="000000"/>
              </a:solidFill>
            </a:ln>
          </p:spPr>
          <p:txBody>
            <a:bodyPr wrap="square" lIns="0" tIns="0" rIns="0" bIns="0" rtlCol="0"/>
            <a:lstStyle/>
            <a:p>
              <a:endParaRPr/>
            </a:p>
          </p:txBody>
        </p:sp>
        <p:sp>
          <p:nvSpPr>
            <p:cNvPr id="36" name="object 36"/>
            <p:cNvSpPr/>
            <p:nvPr/>
          </p:nvSpPr>
          <p:spPr>
            <a:xfrm>
              <a:off x="7400289" y="2598420"/>
              <a:ext cx="0" cy="220979"/>
            </a:xfrm>
            <a:custGeom>
              <a:avLst/>
              <a:gdLst/>
              <a:ahLst/>
              <a:cxnLst/>
              <a:rect l="l" t="t" r="r" b="b"/>
              <a:pathLst>
                <a:path h="220980">
                  <a:moveTo>
                    <a:pt x="0" y="0"/>
                  </a:moveTo>
                  <a:lnTo>
                    <a:pt x="0" y="220979"/>
                  </a:lnTo>
                </a:path>
              </a:pathLst>
            </a:custGeom>
            <a:ln w="9344">
              <a:solidFill>
                <a:srgbClr val="000000"/>
              </a:solidFill>
            </a:ln>
          </p:spPr>
          <p:txBody>
            <a:bodyPr wrap="square" lIns="0" tIns="0" rIns="0" bIns="0" rtlCol="0"/>
            <a:lstStyle/>
            <a:p>
              <a:endParaRPr/>
            </a:p>
          </p:txBody>
        </p:sp>
        <p:sp>
          <p:nvSpPr>
            <p:cNvPr id="37" name="object 37"/>
            <p:cNvSpPr/>
            <p:nvPr/>
          </p:nvSpPr>
          <p:spPr>
            <a:xfrm>
              <a:off x="5714999" y="2133600"/>
              <a:ext cx="990600" cy="228600"/>
            </a:xfrm>
            <a:custGeom>
              <a:avLst/>
              <a:gdLst/>
              <a:ahLst/>
              <a:cxnLst/>
              <a:rect l="l" t="t" r="r" b="b"/>
              <a:pathLst>
                <a:path w="990600" h="228600">
                  <a:moveTo>
                    <a:pt x="0" y="0"/>
                  </a:moveTo>
                  <a:lnTo>
                    <a:pt x="990600" y="0"/>
                  </a:lnTo>
                </a:path>
                <a:path w="990600" h="228600">
                  <a:moveTo>
                    <a:pt x="0" y="0"/>
                  </a:moveTo>
                  <a:lnTo>
                    <a:pt x="0" y="228600"/>
                  </a:lnTo>
                </a:path>
              </a:pathLst>
            </a:custGeom>
            <a:ln w="9344">
              <a:solidFill>
                <a:srgbClr val="000000"/>
              </a:solidFill>
            </a:ln>
          </p:spPr>
          <p:txBody>
            <a:bodyPr wrap="square" lIns="0" tIns="0" rIns="0" bIns="0" rtlCol="0"/>
            <a:lstStyle/>
            <a:p>
              <a:endParaRPr/>
            </a:p>
          </p:txBody>
        </p:sp>
        <p:sp>
          <p:nvSpPr>
            <p:cNvPr id="38" name="object 38"/>
            <p:cNvSpPr/>
            <p:nvPr/>
          </p:nvSpPr>
          <p:spPr>
            <a:xfrm>
              <a:off x="6705599" y="2133600"/>
              <a:ext cx="0" cy="299720"/>
            </a:xfrm>
            <a:custGeom>
              <a:avLst/>
              <a:gdLst/>
              <a:ahLst/>
              <a:cxnLst/>
              <a:rect l="l" t="t" r="r" b="b"/>
              <a:pathLst>
                <a:path h="299719">
                  <a:moveTo>
                    <a:pt x="0" y="0"/>
                  </a:moveTo>
                  <a:lnTo>
                    <a:pt x="0" y="299720"/>
                  </a:lnTo>
                </a:path>
              </a:pathLst>
            </a:custGeom>
            <a:ln w="10159">
              <a:solidFill>
                <a:srgbClr val="000000"/>
              </a:solidFill>
            </a:ln>
          </p:spPr>
          <p:txBody>
            <a:bodyPr wrap="square" lIns="0" tIns="0" rIns="0" bIns="0" rtlCol="0"/>
            <a:lstStyle/>
            <a:p>
              <a:endParaRPr/>
            </a:p>
          </p:txBody>
        </p:sp>
        <p:sp>
          <p:nvSpPr>
            <p:cNvPr id="39" name="object 39"/>
            <p:cNvSpPr/>
            <p:nvPr/>
          </p:nvSpPr>
          <p:spPr>
            <a:xfrm>
              <a:off x="6700520" y="2593339"/>
              <a:ext cx="697230" cy="10160"/>
            </a:xfrm>
            <a:custGeom>
              <a:avLst/>
              <a:gdLst/>
              <a:ahLst/>
              <a:cxnLst/>
              <a:rect l="l" t="t" r="r" b="b"/>
              <a:pathLst>
                <a:path w="697229" h="10160">
                  <a:moveTo>
                    <a:pt x="49530" y="0"/>
                  </a:moveTo>
                  <a:lnTo>
                    <a:pt x="5080" y="0"/>
                  </a:lnTo>
                  <a:lnTo>
                    <a:pt x="5080" y="5080"/>
                  </a:lnTo>
                  <a:lnTo>
                    <a:pt x="0" y="5080"/>
                  </a:lnTo>
                  <a:lnTo>
                    <a:pt x="0" y="10160"/>
                  </a:lnTo>
                  <a:lnTo>
                    <a:pt x="5080" y="10160"/>
                  </a:lnTo>
                  <a:lnTo>
                    <a:pt x="49530" y="10160"/>
                  </a:lnTo>
                  <a:lnTo>
                    <a:pt x="49530" y="0"/>
                  </a:lnTo>
                  <a:close/>
                </a:path>
                <a:path w="697229" h="10160">
                  <a:moveTo>
                    <a:pt x="153670" y="0"/>
                  </a:moveTo>
                  <a:lnTo>
                    <a:pt x="77470" y="0"/>
                  </a:lnTo>
                  <a:lnTo>
                    <a:pt x="77470" y="10160"/>
                  </a:lnTo>
                  <a:lnTo>
                    <a:pt x="153670" y="10160"/>
                  </a:lnTo>
                  <a:lnTo>
                    <a:pt x="153670" y="0"/>
                  </a:lnTo>
                  <a:close/>
                </a:path>
                <a:path w="697229" h="10160">
                  <a:moveTo>
                    <a:pt x="257810" y="0"/>
                  </a:moveTo>
                  <a:lnTo>
                    <a:pt x="181610" y="0"/>
                  </a:lnTo>
                  <a:lnTo>
                    <a:pt x="181610" y="10160"/>
                  </a:lnTo>
                  <a:lnTo>
                    <a:pt x="257810" y="10160"/>
                  </a:lnTo>
                  <a:lnTo>
                    <a:pt x="257810" y="0"/>
                  </a:lnTo>
                  <a:close/>
                </a:path>
                <a:path w="697229" h="10160">
                  <a:moveTo>
                    <a:pt x="384810" y="0"/>
                  </a:moveTo>
                  <a:lnTo>
                    <a:pt x="361950" y="0"/>
                  </a:lnTo>
                  <a:lnTo>
                    <a:pt x="285750" y="0"/>
                  </a:lnTo>
                  <a:lnTo>
                    <a:pt x="285750" y="10160"/>
                  </a:lnTo>
                  <a:lnTo>
                    <a:pt x="361950" y="10160"/>
                  </a:lnTo>
                  <a:lnTo>
                    <a:pt x="384810" y="10160"/>
                  </a:lnTo>
                  <a:lnTo>
                    <a:pt x="384810" y="0"/>
                  </a:lnTo>
                  <a:close/>
                </a:path>
                <a:path w="697229" h="10160">
                  <a:moveTo>
                    <a:pt x="488950" y="0"/>
                  </a:moveTo>
                  <a:lnTo>
                    <a:pt x="412750" y="0"/>
                  </a:lnTo>
                  <a:lnTo>
                    <a:pt x="412750" y="10160"/>
                  </a:lnTo>
                  <a:lnTo>
                    <a:pt x="488950" y="10160"/>
                  </a:lnTo>
                  <a:lnTo>
                    <a:pt x="488950" y="0"/>
                  </a:lnTo>
                  <a:close/>
                </a:path>
                <a:path w="697229" h="10160">
                  <a:moveTo>
                    <a:pt x="593090" y="0"/>
                  </a:moveTo>
                  <a:lnTo>
                    <a:pt x="516890" y="0"/>
                  </a:lnTo>
                  <a:lnTo>
                    <a:pt x="516890" y="10160"/>
                  </a:lnTo>
                  <a:lnTo>
                    <a:pt x="593090" y="10160"/>
                  </a:lnTo>
                  <a:lnTo>
                    <a:pt x="593090" y="0"/>
                  </a:lnTo>
                  <a:close/>
                </a:path>
                <a:path w="697229" h="10160">
                  <a:moveTo>
                    <a:pt x="697230" y="0"/>
                  </a:moveTo>
                  <a:lnTo>
                    <a:pt x="622300" y="0"/>
                  </a:lnTo>
                  <a:lnTo>
                    <a:pt x="622300" y="10160"/>
                  </a:lnTo>
                  <a:lnTo>
                    <a:pt x="697230" y="10160"/>
                  </a:lnTo>
                  <a:lnTo>
                    <a:pt x="697230" y="0"/>
                  </a:lnTo>
                  <a:close/>
                </a:path>
              </a:pathLst>
            </a:custGeom>
            <a:solidFill>
              <a:srgbClr val="000000"/>
            </a:solidFill>
          </p:spPr>
          <p:txBody>
            <a:bodyPr wrap="square" lIns="0" tIns="0" rIns="0" bIns="0" rtlCol="0"/>
            <a:lstStyle/>
            <a:p>
              <a:endParaRPr/>
            </a:p>
          </p:txBody>
        </p:sp>
      </p:grpSp>
      <p:sp>
        <p:nvSpPr>
          <p:cNvPr id="40" name="object 40"/>
          <p:cNvSpPr txBox="1"/>
          <p:nvPr/>
        </p:nvSpPr>
        <p:spPr>
          <a:xfrm>
            <a:off x="6705600" y="1771650"/>
            <a:ext cx="704850" cy="196208"/>
          </a:xfrm>
          <a:prstGeom prst="rect">
            <a:avLst/>
          </a:prstGeom>
          <a:solidFill>
            <a:srgbClr val="98CCFF"/>
          </a:solidFill>
          <a:ln w="8890">
            <a:solidFill>
              <a:srgbClr val="000000"/>
            </a:solidFill>
          </a:ln>
        </p:spPr>
        <p:txBody>
          <a:bodyPr vert="horz" wrap="square" lIns="0" tIns="41910" rIns="0" bIns="0" rtlCol="0">
            <a:spAutoFit/>
          </a:bodyPr>
          <a:lstStyle/>
          <a:p>
            <a:pPr marL="9525" algn="ctr">
              <a:lnSpc>
                <a:spcPct val="100000"/>
              </a:lnSpc>
              <a:spcBef>
                <a:spcPts val="330"/>
              </a:spcBef>
            </a:pPr>
            <a:r>
              <a:rPr sz="1000" spc="-5" dirty="0">
                <a:latin typeface="Arial"/>
                <a:cs typeface="Arial"/>
              </a:rPr>
              <a:t>T2</a:t>
            </a:r>
            <a:endParaRPr sz="1000">
              <a:latin typeface="Arial"/>
              <a:cs typeface="Arial"/>
            </a:endParaRPr>
          </a:p>
        </p:txBody>
      </p:sp>
      <p:sp>
        <p:nvSpPr>
          <p:cNvPr id="41" name="object 41"/>
          <p:cNvSpPr txBox="1"/>
          <p:nvPr/>
        </p:nvSpPr>
        <p:spPr>
          <a:xfrm>
            <a:off x="5640070" y="1077278"/>
            <a:ext cx="11557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40" dirty="0">
                <a:latin typeface="Arial"/>
                <a:cs typeface="Arial"/>
              </a:rPr>
              <a:t> </a:t>
            </a:r>
            <a:r>
              <a:rPr sz="1200" dirty="0">
                <a:latin typeface="Arial"/>
                <a:cs typeface="Arial"/>
              </a:rPr>
              <a:t>layer</a:t>
            </a:r>
            <a:endParaRPr sz="1200">
              <a:latin typeface="Arial"/>
              <a:cs typeface="Arial"/>
            </a:endParaRPr>
          </a:p>
        </p:txBody>
      </p:sp>
      <p:sp>
        <p:nvSpPr>
          <p:cNvPr id="42" name="object 42"/>
          <p:cNvSpPr txBox="1"/>
          <p:nvPr/>
        </p:nvSpPr>
        <p:spPr>
          <a:xfrm>
            <a:off x="1906270" y="2540318"/>
            <a:ext cx="11722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physical</a:t>
            </a:r>
            <a:r>
              <a:rPr sz="1200" spc="-55" dirty="0">
                <a:latin typeface="Arial"/>
                <a:cs typeface="Arial"/>
              </a:rPr>
              <a:t> </a:t>
            </a:r>
            <a:r>
              <a:rPr sz="1200" spc="-5" dirty="0">
                <a:latin typeface="Arial"/>
                <a:cs typeface="Arial"/>
              </a:rPr>
              <a:t>layer</a:t>
            </a:r>
            <a:endParaRPr sz="1200">
              <a:latin typeface="Arial"/>
              <a:cs typeface="Arial"/>
            </a:endParaRPr>
          </a:p>
        </p:txBody>
      </p:sp>
      <p:sp>
        <p:nvSpPr>
          <p:cNvPr id="43" name="object 43"/>
          <p:cNvSpPr txBox="1"/>
          <p:nvPr/>
        </p:nvSpPr>
        <p:spPr>
          <a:xfrm>
            <a:off x="5715000" y="2540318"/>
            <a:ext cx="13487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physical</a:t>
            </a:r>
            <a:r>
              <a:rPr sz="1200" spc="-75" dirty="0">
                <a:latin typeface="Arial"/>
                <a:cs typeface="Arial"/>
              </a:rPr>
              <a:t> </a:t>
            </a:r>
            <a:r>
              <a:rPr sz="1200" dirty="0">
                <a:latin typeface="Arial"/>
                <a:cs typeface="Arial"/>
              </a:rPr>
              <a:t>layer</a:t>
            </a:r>
            <a:endParaRPr sz="1200">
              <a:latin typeface="Arial"/>
              <a:cs typeface="Arial"/>
            </a:endParaRPr>
          </a:p>
        </p:txBody>
      </p:sp>
      <p:sp>
        <p:nvSpPr>
          <p:cNvPr id="44" name="object 44"/>
          <p:cNvSpPr txBox="1"/>
          <p:nvPr/>
        </p:nvSpPr>
        <p:spPr>
          <a:xfrm>
            <a:off x="7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5" name="object 45"/>
          <p:cNvSpPr txBox="1"/>
          <p:nvPr/>
        </p:nvSpPr>
        <p:spPr>
          <a:xfrm>
            <a:off x="7697469" y="1740218"/>
            <a:ext cx="9931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Data link</a:t>
            </a:r>
            <a:r>
              <a:rPr sz="1200" spc="-40" dirty="0">
                <a:latin typeface="Arial"/>
                <a:cs typeface="Arial"/>
              </a:rPr>
              <a:t> </a:t>
            </a:r>
            <a:r>
              <a:rPr sz="1200" spc="-5" dirty="0">
                <a:latin typeface="Arial"/>
                <a:cs typeface="Arial"/>
              </a:rPr>
              <a:t>layer</a:t>
            </a:r>
            <a:endParaRPr sz="1200">
              <a:latin typeface="Arial"/>
              <a:cs typeface="Arial"/>
            </a:endParaRPr>
          </a:p>
        </p:txBody>
      </p:sp>
      <p:grpSp>
        <p:nvGrpSpPr>
          <p:cNvPr id="46" name="object 46"/>
          <p:cNvGrpSpPr/>
          <p:nvPr/>
        </p:nvGrpSpPr>
        <p:grpSpPr>
          <a:xfrm>
            <a:off x="2362610" y="1250939"/>
            <a:ext cx="546735" cy="1267301"/>
            <a:chOff x="2362607" y="1667917"/>
            <a:chExt cx="546735" cy="1689735"/>
          </a:xfrm>
        </p:grpSpPr>
        <p:sp>
          <p:nvSpPr>
            <p:cNvPr id="47" name="object 47"/>
            <p:cNvSpPr/>
            <p:nvPr/>
          </p:nvSpPr>
          <p:spPr>
            <a:xfrm>
              <a:off x="2367280" y="2816860"/>
              <a:ext cx="228600" cy="535940"/>
            </a:xfrm>
            <a:custGeom>
              <a:avLst/>
              <a:gdLst/>
              <a:ahLst/>
              <a:cxnLst/>
              <a:rect l="l" t="t" r="r" b="b"/>
              <a:pathLst>
                <a:path w="228600" h="535939">
                  <a:moveTo>
                    <a:pt x="154939" y="0"/>
                  </a:moveTo>
                  <a:lnTo>
                    <a:pt x="36830" y="5079"/>
                  </a:lnTo>
                  <a:lnTo>
                    <a:pt x="55880"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48" name="object 48"/>
            <p:cNvSpPr/>
            <p:nvPr/>
          </p:nvSpPr>
          <p:spPr>
            <a:xfrm>
              <a:off x="236728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80" y="439419"/>
                  </a:lnTo>
                  <a:lnTo>
                    <a:pt x="36830" y="5079"/>
                  </a:lnTo>
                  <a:lnTo>
                    <a:pt x="154939" y="0"/>
                  </a:lnTo>
                  <a:close/>
                </a:path>
              </a:pathLst>
            </a:custGeom>
            <a:ln w="9344">
              <a:solidFill>
                <a:srgbClr val="000000"/>
              </a:solidFill>
            </a:ln>
          </p:spPr>
          <p:txBody>
            <a:bodyPr wrap="square" lIns="0" tIns="0" rIns="0" bIns="0" rtlCol="0"/>
            <a:lstStyle/>
            <a:p>
              <a:endParaRPr/>
            </a:p>
          </p:txBody>
        </p:sp>
        <p:sp>
          <p:nvSpPr>
            <p:cNvPr id="49" name="object 49"/>
            <p:cNvSpPr/>
            <p:nvPr/>
          </p:nvSpPr>
          <p:spPr>
            <a:xfrm>
              <a:off x="2675890" y="1672590"/>
              <a:ext cx="228600" cy="459740"/>
            </a:xfrm>
            <a:custGeom>
              <a:avLst/>
              <a:gdLst/>
              <a:ahLst/>
              <a:cxnLst/>
              <a:rect l="l" t="t" r="r" b="b"/>
              <a:pathLst>
                <a:path w="228600" h="459739">
                  <a:moveTo>
                    <a:pt x="157480" y="0"/>
                  </a:moveTo>
                  <a:lnTo>
                    <a:pt x="39370" y="5080"/>
                  </a:lnTo>
                  <a:lnTo>
                    <a:pt x="55880" y="377189"/>
                  </a:lnTo>
                  <a:lnTo>
                    <a:pt x="0" y="379730"/>
                  </a:lnTo>
                  <a:lnTo>
                    <a:pt x="118110" y="459739"/>
                  </a:lnTo>
                  <a:lnTo>
                    <a:pt x="228600" y="369570"/>
                  </a:lnTo>
                  <a:lnTo>
                    <a:pt x="173990" y="372110"/>
                  </a:lnTo>
                  <a:lnTo>
                    <a:pt x="157480" y="0"/>
                  </a:lnTo>
                  <a:close/>
                </a:path>
              </a:pathLst>
            </a:custGeom>
            <a:solidFill>
              <a:srgbClr val="CC9800"/>
            </a:solidFill>
          </p:spPr>
          <p:txBody>
            <a:bodyPr wrap="square" lIns="0" tIns="0" rIns="0" bIns="0" rtlCol="0"/>
            <a:lstStyle/>
            <a:p>
              <a:endParaRPr/>
            </a:p>
          </p:txBody>
        </p:sp>
        <p:sp>
          <p:nvSpPr>
            <p:cNvPr id="50" name="object 50"/>
            <p:cNvSpPr/>
            <p:nvPr/>
          </p:nvSpPr>
          <p:spPr>
            <a:xfrm>
              <a:off x="2675890" y="1672590"/>
              <a:ext cx="228600" cy="459740"/>
            </a:xfrm>
            <a:custGeom>
              <a:avLst/>
              <a:gdLst/>
              <a:ahLst/>
              <a:cxnLst/>
              <a:rect l="l" t="t" r="r" b="b"/>
              <a:pathLst>
                <a:path w="228600" h="459739">
                  <a:moveTo>
                    <a:pt x="157480" y="0"/>
                  </a:moveTo>
                  <a:lnTo>
                    <a:pt x="173990" y="372110"/>
                  </a:lnTo>
                  <a:lnTo>
                    <a:pt x="228600" y="369570"/>
                  </a:lnTo>
                  <a:lnTo>
                    <a:pt x="118110" y="459739"/>
                  </a:lnTo>
                  <a:lnTo>
                    <a:pt x="0" y="379730"/>
                  </a:lnTo>
                  <a:lnTo>
                    <a:pt x="55880" y="377189"/>
                  </a:lnTo>
                  <a:lnTo>
                    <a:pt x="39370" y="5080"/>
                  </a:lnTo>
                  <a:lnTo>
                    <a:pt x="157480" y="0"/>
                  </a:lnTo>
                  <a:close/>
                </a:path>
              </a:pathLst>
            </a:custGeom>
            <a:ln w="9344">
              <a:solidFill>
                <a:srgbClr val="000000"/>
              </a:solidFill>
            </a:ln>
          </p:spPr>
          <p:txBody>
            <a:bodyPr wrap="square" lIns="0" tIns="0" rIns="0" bIns="0" rtlCol="0"/>
            <a:lstStyle/>
            <a:p>
              <a:endParaRPr/>
            </a:p>
          </p:txBody>
        </p:sp>
      </p:grpSp>
      <p:grpSp>
        <p:nvGrpSpPr>
          <p:cNvPr id="51" name="object 51"/>
          <p:cNvGrpSpPr/>
          <p:nvPr/>
        </p:nvGrpSpPr>
        <p:grpSpPr>
          <a:xfrm>
            <a:off x="6086250" y="1217601"/>
            <a:ext cx="389255" cy="1337786"/>
            <a:chOff x="6086247" y="1623467"/>
            <a:chExt cx="389255" cy="1783714"/>
          </a:xfrm>
        </p:grpSpPr>
        <p:sp>
          <p:nvSpPr>
            <p:cNvPr id="52" name="object 52"/>
            <p:cNvSpPr/>
            <p:nvPr/>
          </p:nvSpPr>
          <p:spPr>
            <a:xfrm>
              <a:off x="6242049"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53" name="object 53"/>
            <p:cNvSpPr/>
            <p:nvPr/>
          </p:nvSpPr>
          <p:spPr>
            <a:xfrm>
              <a:off x="6242049"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54" name="object 54"/>
            <p:cNvSpPr/>
            <p:nvPr/>
          </p:nvSpPr>
          <p:spPr>
            <a:xfrm>
              <a:off x="6090919" y="1628139"/>
              <a:ext cx="224790" cy="497840"/>
            </a:xfrm>
            <a:custGeom>
              <a:avLst/>
              <a:gdLst/>
              <a:ahLst/>
              <a:cxnLst/>
              <a:rect l="l" t="t" r="r" b="b"/>
              <a:pathLst>
                <a:path w="224789" h="497839">
                  <a:moveTo>
                    <a:pt x="106679" y="0"/>
                  </a:moveTo>
                  <a:lnTo>
                    <a:pt x="0" y="129539"/>
                  </a:lnTo>
                  <a:lnTo>
                    <a:pt x="55879" y="127000"/>
                  </a:lnTo>
                  <a:lnTo>
                    <a:pt x="71119" y="497839"/>
                  </a:lnTo>
                  <a:lnTo>
                    <a:pt x="184150" y="492760"/>
                  </a:lnTo>
                  <a:lnTo>
                    <a:pt x="168909" y="121920"/>
                  </a:lnTo>
                  <a:lnTo>
                    <a:pt x="224789" y="119380"/>
                  </a:lnTo>
                  <a:lnTo>
                    <a:pt x="106679" y="0"/>
                  </a:lnTo>
                  <a:close/>
                </a:path>
              </a:pathLst>
            </a:custGeom>
            <a:solidFill>
              <a:srgbClr val="CC9800"/>
            </a:solidFill>
          </p:spPr>
          <p:txBody>
            <a:bodyPr wrap="square" lIns="0" tIns="0" rIns="0" bIns="0" rtlCol="0"/>
            <a:lstStyle/>
            <a:p>
              <a:endParaRPr/>
            </a:p>
          </p:txBody>
        </p:sp>
        <p:sp>
          <p:nvSpPr>
            <p:cNvPr id="55" name="object 55"/>
            <p:cNvSpPr/>
            <p:nvPr/>
          </p:nvSpPr>
          <p:spPr>
            <a:xfrm>
              <a:off x="6090919" y="1628139"/>
              <a:ext cx="224790" cy="497840"/>
            </a:xfrm>
            <a:custGeom>
              <a:avLst/>
              <a:gdLst/>
              <a:ahLst/>
              <a:cxnLst/>
              <a:rect l="l" t="t" r="r" b="b"/>
              <a:pathLst>
                <a:path w="224789" h="497839">
                  <a:moveTo>
                    <a:pt x="184150" y="492760"/>
                  </a:moveTo>
                  <a:lnTo>
                    <a:pt x="168909" y="121920"/>
                  </a:lnTo>
                  <a:lnTo>
                    <a:pt x="224789" y="119380"/>
                  </a:lnTo>
                  <a:lnTo>
                    <a:pt x="106679" y="0"/>
                  </a:lnTo>
                  <a:lnTo>
                    <a:pt x="0" y="129539"/>
                  </a:lnTo>
                  <a:lnTo>
                    <a:pt x="55879" y="127000"/>
                  </a:lnTo>
                  <a:lnTo>
                    <a:pt x="71119" y="497839"/>
                  </a:lnTo>
                  <a:lnTo>
                    <a:pt x="184150" y="492760"/>
                  </a:lnTo>
                  <a:close/>
                </a:path>
              </a:pathLst>
            </a:custGeom>
            <a:ln w="9344">
              <a:solidFill>
                <a:srgbClr val="000000"/>
              </a:solidFill>
            </a:ln>
          </p:spPr>
          <p:txBody>
            <a:bodyPr wrap="square" lIns="0" tIns="0" rIns="0" bIns="0" rtlCol="0"/>
            <a:lstStyle/>
            <a:p>
              <a:endParaRPr/>
            </a:p>
          </p:txBody>
        </p:sp>
      </p:grpSp>
      <p:sp>
        <p:nvSpPr>
          <p:cNvPr id="58" name="object 2"/>
          <p:cNvSpPr txBox="1">
            <a:spLocks/>
          </p:cNvSpPr>
          <p:nvPr/>
        </p:nvSpPr>
        <p:spPr>
          <a:xfrm>
            <a:off x="2451372" y="46499"/>
            <a:ext cx="38643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DATALINK</a:t>
            </a:r>
            <a:r>
              <a:rPr lang="en-IN"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58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8193" y="3416618"/>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1101089" y="3390901"/>
            <a:ext cx="7252970"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network layer is responsible for the delivery of individual packets from the source  host to the destination</a:t>
            </a:r>
            <a:r>
              <a:rPr sz="1500" spc="15" dirty="0">
                <a:latin typeface="Arial"/>
                <a:cs typeface="Arial"/>
              </a:rPr>
              <a:t> </a:t>
            </a:r>
            <a:r>
              <a:rPr sz="1500" dirty="0">
                <a:latin typeface="Arial"/>
                <a:cs typeface="Arial"/>
              </a:rPr>
              <a:t>host.</a:t>
            </a:r>
            <a:endParaRPr sz="1500">
              <a:latin typeface="Arial"/>
              <a:cs typeface="Arial"/>
            </a:endParaRPr>
          </a:p>
        </p:txBody>
      </p:sp>
      <p:sp>
        <p:nvSpPr>
          <p:cNvPr id="5" name="object 5"/>
          <p:cNvSpPr txBox="1"/>
          <p:nvPr/>
        </p:nvSpPr>
        <p:spPr>
          <a:xfrm>
            <a:off x="758193" y="387286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1101089" y="38318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1102360" y="4154352"/>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437323" y="4116521"/>
            <a:ext cx="463486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Logical addressing </a:t>
            </a:r>
            <a:r>
              <a:rPr sz="1300" spc="-5" dirty="0">
                <a:solidFill>
                  <a:srgbClr val="959595"/>
                </a:solidFill>
                <a:latin typeface="Arial"/>
                <a:cs typeface="Arial"/>
              </a:rPr>
              <a:t>(IP Address)</a:t>
            </a:r>
            <a:endParaRPr sz="1300">
              <a:latin typeface="Arial"/>
              <a:cs typeface="Arial"/>
            </a:endParaRPr>
          </a:p>
          <a:p>
            <a:pPr marL="12700">
              <a:lnSpc>
                <a:spcPct val="100000"/>
              </a:lnSpc>
              <a:spcBef>
                <a:spcPts val="10"/>
              </a:spcBef>
            </a:pPr>
            <a:r>
              <a:rPr sz="1300" spc="-5" dirty="0">
                <a:latin typeface="Arial"/>
                <a:cs typeface="Arial"/>
              </a:rPr>
              <a:t>Routing </a:t>
            </a:r>
            <a:r>
              <a:rPr sz="1300" spc="-5" dirty="0">
                <a:solidFill>
                  <a:srgbClr val="959595"/>
                </a:solidFill>
                <a:latin typeface="Arial"/>
                <a:cs typeface="Arial"/>
              </a:rPr>
              <a:t>(Source to destination transmission between</a:t>
            </a:r>
            <a:r>
              <a:rPr sz="1300" spc="-30" dirty="0">
                <a:solidFill>
                  <a:srgbClr val="959595"/>
                </a:solidFill>
                <a:latin typeface="Arial"/>
                <a:cs typeface="Arial"/>
              </a:rPr>
              <a:t> </a:t>
            </a:r>
            <a:r>
              <a:rPr sz="1300" spc="-5" dirty="0">
                <a:solidFill>
                  <a:srgbClr val="959595"/>
                </a:solidFill>
                <a:latin typeface="Arial"/>
                <a:cs typeface="Arial"/>
              </a:rPr>
              <a:t>networks)</a:t>
            </a:r>
            <a:endParaRPr sz="130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H3</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122929" y="1793557"/>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dirty="0">
                <a:latin typeface="Arial"/>
                <a:cs typeface="Arial"/>
              </a:rPr>
              <a:t>c</a:t>
            </a:r>
            <a:r>
              <a:rPr sz="1000" spc="1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24" name="object 24"/>
          <p:cNvSpPr txBox="1"/>
          <p:nvPr/>
        </p:nvSpPr>
        <p:spPr>
          <a:xfrm>
            <a:off x="1906270" y="1077278"/>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50" dirty="0">
                <a:latin typeface="Arial"/>
                <a:cs typeface="Arial"/>
              </a:rPr>
              <a:t> </a:t>
            </a:r>
            <a:r>
              <a:rPr sz="1200" spc="-5" dirty="0">
                <a:latin typeface="Arial"/>
                <a:cs typeface="Arial"/>
              </a:rPr>
              <a:t>layer</a:t>
            </a:r>
            <a:endParaRPr sz="1200">
              <a:latin typeface="Arial"/>
              <a:cs typeface="Arial"/>
            </a:endParaRPr>
          </a:p>
        </p:txBody>
      </p:sp>
      <p:sp>
        <p:nvSpPr>
          <p:cNvPr id="25" name="object 25"/>
          <p:cNvSpPr txBox="1"/>
          <p:nvPr/>
        </p:nvSpPr>
        <p:spPr>
          <a:xfrm>
            <a:off x="1906270" y="2540318"/>
            <a:ext cx="11899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data </a:t>
            </a:r>
            <a:r>
              <a:rPr sz="1200" spc="-5" dirty="0">
                <a:latin typeface="Arial"/>
                <a:cs typeface="Arial"/>
              </a:rPr>
              <a:t>link</a:t>
            </a:r>
            <a:r>
              <a:rPr sz="1200" spc="-65" dirty="0">
                <a:latin typeface="Arial"/>
                <a:cs typeface="Arial"/>
              </a:rPr>
              <a:t> </a:t>
            </a:r>
            <a:r>
              <a:rPr sz="1200" dirty="0">
                <a:latin typeface="Arial"/>
                <a:cs typeface="Arial"/>
              </a:rPr>
              <a:t>layer</a:t>
            </a:r>
            <a:endParaRPr sz="1200">
              <a:latin typeface="Arial"/>
              <a:cs typeface="Arial"/>
            </a:endParaRPr>
          </a:p>
        </p:txBody>
      </p:sp>
      <p:grpSp>
        <p:nvGrpSpPr>
          <p:cNvPr id="26" name="object 26"/>
          <p:cNvGrpSpPr/>
          <p:nvPr/>
        </p:nvGrpSpPr>
        <p:grpSpPr>
          <a:xfrm>
            <a:off x="5087940" y="1402596"/>
            <a:ext cx="2689225" cy="873919"/>
            <a:chOff x="5329237" y="1869757"/>
            <a:chExt cx="2689225" cy="1165225"/>
          </a:xfrm>
        </p:grpSpPr>
        <p:sp>
          <p:nvSpPr>
            <p:cNvPr id="27" name="object 27"/>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8" name="object 28"/>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30" name="object 30"/>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1" name="object 31"/>
          <p:cNvSpPr txBox="1"/>
          <p:nvPr/>
        </p:nvSpPr>
        <p:spPr>
          <a:xfrm>
            <a:off x="5940221" y="1752572"/>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2" name="object 32"/>
          <p:cNvSpPr/>
          <p:nvPr/>
        </p:nvSpPr>
        <p:spPr>
          <a:xfrm>
            <a:off x="5201920" y="1745257"/>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3" name="object 33"/>
          <p:cNvSpPr txBox="1"/>
          <p:nvPr/>
        </p:nvSpPr>
        <p:spPr>
          <a:xfrm>
            <a:off x="5211244" y="1752877"/>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H3</a:t>
            </a:r>
            <a:endParaRPr sz="1000">
              <a:latin typeface="Arial"/>
              <a:cs typeface="Arial"/>
            </a:endParaRPr>
          </a:p>
        </p:txBody>
      </p:sp>
      <p:grpSp>
        <p:nvGrpSpPr>
          <p:cNvPr id="34" name="object 34"/>
          <p:cNvGrpSpPr/>
          <p:nvPr/>
        </p:nvGrpSpPr>
        <p:grpSpPr>
          <a:xfrm>
            <a:off x="5201716" y="1574045"/>
            <a:ext cx="1724660" cy="521970"/>
            <a:chOff x="5443016" y="2098357"/>
            <a:chExt cx="1724660" cy="695960"/>
          </a:xfrm>
        </p:grpSpPr>
        <p:sp>
          <p:nvSpPr>
            <p:cNvPr id="35" name="object 35"/>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6" name="object 36"/>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7" name="object 37"/>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8" name="object 38"/>
          <p:cNvSpPr txBox="1"/>
          <p:nvPr/>
        </p:nvSpPr>
        <p:spPr>
          <a:xfrm>
            <a:off x="7072630" y="1770974"/>
            <a:ext cx="41275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Pa</a:t>
            </a:r>
            <a:r>
              <a:rPr sz="1000" spc="10" dirty="0">
                <a:latin typeface="Arial"/>
                <a:cs typeface="Arial"/>
              </a:rPr>
              <a:t>c</a:t>
            </a:r>
            <a:r>
              <a:rPr sz="1000" dirty="0">
                <a:latin typeface="Arial"/>
                <a:cs typeface="Arial"/>
              </a:rPr>
              <a:t>k</a:t>
            </a:r>
            <a:r>
              <a:rPr sz="1000" spc="-10" dirty="0">
                <a:latin typeface="Arial"/>
                <a:cs typeface="Arial"/>
              </a:rPr>
              <a:t>e</a:t>
            </a:r>
            <a:r>
              <a:rPr sz="1000" dirty="0">
                <a:latin typeface="Arial"/>
                <a:cs typeface="Arial"/>
              </a:rPr>
              <a:t>t</a:t>
            </a:r>
            <a:endParaRPr sz="1000">
              <a:latin typeface="Arial"/>
              <a:cs typeface="Arial"/>
            </a:endParaRPr>
          </a:p>
        </p:txBody>
      </p:sp>
      <p:sp>
        <p:nvSpPr>
          <p:cNvPr id="39" name="object 39"/>
          <p:cNvSpPr txBox="1"/>
          <p:nvPr/>
        </p:nvSpPr>
        <p:spPr>
          <a:xfrm>
            <a:off x="5855970" y="1054695"/>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sp>
        <p:nvSpPr>
          <p:cNvPr id="40" name="object 40"/>
          <p:cNvSpPr txBox="1"/>
          <p:nvPr/>
        </p:nvSpPr>
        <p:spPr>
          <a:xfrm>
            <a:off x="5551170" y="2540595"/>
            <a:ext cx="13665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data </a:t>
            </a:r>
            <a:r>
              <a:rPr sz="1200" spc="-5" dirty="0">
                <a:latin typeface="Arial"/>
                <a:cs typeface="Arial"/>
              </a:rPr>
              <a:t>link</a:t>
            </a:r>
            <a:r>
              <a:rPr sz="1200" spc="-40" dirty="0">
                <a:latin typeface="Arial"/>
                <a:cs typeface="Arial"/>
              </a:rPr>
              <a:t> </a:t>
            </a:r>
            <a:r>
              <a:rPr sz="1200" spc="-5" dirty="0">
                <a:latin typeface="Arial"/>
                <a:cs typeface="Arial"/>
              </a:rPr>
              <a:t>layer</a:t>
            </a:r>
            <a:endParaRPr sz="1200">
              <a:latin typeface="Arial"/>
              <a:cs typeface="Arial"/>
            </a:endParaRPr>
          </a:p>
        </p:txBody>
      </p:sp>
      <p:sp>
        <p:nvSpPr>
          <p:cNvPr id="41" name="object 41"/>
          <p:cNvSpPr txBox="1"/>
          <p:nvPr/>
        </p:nvSpPr>
        <p:spPr>
          <a:xfrm>
            <a:off x="153670" y="1740218"/>
            <a:ext cx="9588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40" dirty="0">
                <a:latin typeface="Arial"/>
                <a:cs typeface="Arial"/>
              </a:rPr>
              <a:t> </a:t>
            </a:r>
            <a:r>
              <a:rPr sz="1200" spc="-5" dirty="0">
                <a:latin typeface="Arial"/>
                <a:cs typeface="Arial"/>
              </a:rPr>
              <a:t>layer</a:t>
            </a:r>
            <a:endParaRPr sz="1200">
              <a:latin typeface="Arial"/>
              <a:cs typeface="Arial"/>
            </a:endParaRPr>
          </a:p>
        </p:txBody>
      </p:sp>
      <p:sp>
        <p:nvSpPr>
          <p:cNvPr id="42" name="object 42"/>
          <p:cNvSpPr txBox="1"/>
          <p:nvPr/>
        </p:nvSpPr>
        <p:spPr>
          <a:xfrm>
            <a:off x="7837172" y="1740495"/>
            <a:ext cx="9594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Network</a:t>
            </a:r>
            <a:r>
              <a:rPr sz="1200" spc="-55" dirty="0">
                <a:latin typeface="Arial"/>
                <a:cs typeface="Arial"/>
              </a:rPr>
              <a:t> </a:t>
            </a:r>
            <a:r>
              <a:rPr sz="1200" dirty="0">
                <a:latin typeface="Arial"/>
                <a:cs typeface="Arial"/>
              </a:rPr>
              <a:t>layer</a:t>
            </a:r>
            <a:endParaRPr sz="1200">
              <a:latin typeface="Arial"/>
              <a:cs typeface="Arial"/>
            </a:endParaRPr>
          </a:p>
        </p:txBody>
      </p:sp>
      <p:grpSp>
        <p:nvGrpSpPr>
          <p:cNvPr id="43" name="object 43"/>
          <p:cNvGrpSpPr/>
          <p:nvPr/>
        </p:nvGrpSpPr>
        <p:grpSpPr>
          <a:xfrm>
            <a:off x="6072280" y="1195971"/>
            <a:ext cx="466725" cy="1359694"/>
            <a:chOff x="6313577" y="1594257"/>
            <a:chExt cx="466725" cy="1812925"/>
          </a:xfrm>
        </p:grpSpPr>
        <p:sp>
          <p:nvSpPr>
            <p:cNvPr id="44" name="object 44"/>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5" name="object 45"/>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6" name="object 46"/>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7" name="object 47"/>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52" name="object 2"/>
          <p:cNvSpPr txBox="1">
            <a:spLocks noGrp="1"/>
          </p:cNvSpPr>
          <p:nvPr>
            <p:ph type="title"/>
          </p:nvPr>
        </p:nvSpPr>
        <p:spPr>
          <a:xfrm>
            <a:off x="2451372" y="46499"/>
            <a:ext cx="4330429"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Network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14102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85750"/>
            <a:ext cx="4038600" cy="563616"/>
          </a:xfrm>
          <a:prstGeom prst="rect">
            <a:avLst/>
          </a:prstGeom>
        </p:spPr>
        <p:txBody>
          <a:bodyPr vert="horz" wrap="square" lIns="0" tIns="9525" rIns="0" bIns="0" rtlCol="0">
            <a:spAutoFit/>
          </a:bodyPr>
          <a:lstStyle/>
          <a:p>
            <a:pPr marL="9525">
              <a:spcBef>
                <a:spcPts val="75"/>
              </a:spcBef>
            </a:pPr>
            <a:r>
              <a:rPr sz="3600" b="1" dirty="0">
                <a:solidFill>
                  <a:srgbClr val="92D050"/>
                </a:solidFill>
                <a:effectLst>
                  <a:outerShdw blurRad="38100" dist="38100" dir="2700000" algn="tl">
                    <a:srgbClr val="000000">
                      <a:alpha val="43137"/>
                    </a:srgbClr>
                  </a:outerShdw>
                </a:effectLst>
                <a:latin typeface="Hobo Std" pitchFamily="34" charset="0"/>
                <a:cs typeface="Times New Roman"/>
              </a:rPr>
              <a:t>What is Network</a:t>
            </a:r>
            <a:r>
              <a:rPr sz="3600" b="1" spc="-68" dirty="0">
                <a:solidFill>
                  <a:srgbClr val="92D050"/>
                </a:solidFill>
                <a:effectLst>
                  <a:outerShdw blurRad="38100" dist="38100" dir="2700000" algn="tl">
                    <a:srgbClr val="000000">
                      <a:alpha val="43137"/>
                    </a:srgbClr>
                  </a:outerShdw>
                </a:effectLst>
                <a:latin typeface="Hobo Std" pitchFamily="34" charset="0"/>
                <a:cs typeface="Times New Roman"/>
              </a:rPr>
              <a:t> </a:t>
            </a:r>
            <a:r>
              <a:rPr sz="3600" b="1" dirty="0">
                <a:solidFill>
                  <a:srgbClr val="92D050"/>
                </a:solidFill>
                <a:effectLst>
                  <a:outerShdw blurRad="38100" dist="38100" dir="2700000" algn="tl">
                    <a:srgbClr val="000000">
                      <a:alpha val="43137"/>
                    </a:srgbClr>
                  </a:outerShdw>
                </a:effectLst>
                <a:latin typeface="Hobo Std" pitchFamily="34" charset="0"/>
                <a:cs typeface="Times New Roman"/>
              </a:rPr>
              <a:t>?</a:t>
            </a:r>
          </a:p>
        </p:txBody>
      </p:sp>
      <p:sp>
        <p:nvSpPr>
          <p:cNvPr id="3" name="object 3"/>
          <p:cNvSpPr txBox="1"/>
          <p:nvPr/>
        </p:nvSpPr>
        <p:spPr>
          <a:xfrm>
            <a:off x="184557" y="1219640"/>
            <a:ext cx="5604986" cy="2709877"/>
          </a:xfrm>
          <a:prstGeom prst="rect">
            <a:avLst/>
          </a:prstGeom>
        </p:spPr>
        <p:txBody>
          <a:bodyPr vert="horz" wrap="square" lIns="0" tIns="9049" rIns="0" bIns="0" rtlCol="0">
            <a:spAutoFit/>
          </a:bodyPr>
          <a:lstStyle/>
          <a:p>
            <a:pPr marL="266700" marR="3810" indent="-257651">
              <a:spcBef>
                <a:spcPts val="71"/>
              </a:spcBef>
            </a:pPr>
            <a:r>
              <a:rPr sz="1700" spc="285" dirty="0">
                <a:solidFill>
                  <a:srgbClr val="89D0D5"/>
                </a:solidFill>
                <a:latin typeface="Arial"/>
                <a:cs typeface="Arial"/>
              </a:rPr>
              <a:t> </a:t>
            </a:r>
            <a:r>
              <a:rPr sz="2100" spc="-4" dirty="0">
                <a:solidFill>
                  <a:srgbClr val="FFFFFF"/>
                </a:solidFill>
                <a:latin typeface="Times New Roman"/>
                <a:cs typeface="Times New Roman"/>
              </a:rPr>
              <a:t>A network consists of two or more computers</a:t>
            </a:r>
            <a:r>
              <a:rPr sz="2100" spc="-270" dirty="0">
                <a:solidFill>
                  <a:srgbClr val="FFFFFF"/>
                </a:solidFill>
                <a:latin typeface="Times New Roman"/>
                <a:cs typeface="Times New Roman"/>
              </a:rPr>
              <a:t> </a:t>
            </a:r>
            <a:r>
              <a:rPr sz="2100" spc="-131" dirty="0">
                <a:solidFill>
                  <a:srgbClr val="FFFFFF"/>
                </a:solidFill>
                <a:latin typeface="Times New Roman"/>
                <a:cs typeface="Times New Roman"/>
              </a:rPr>
              <a:t>that  </a:t>
            </a:r>
            <a:r>
              <a:rPr sz="2100" spc="-4" dirty="0">
                <a:solidFill>
                  <a:srgbClr val="FFFFFF"/>
                </a:solidFill>
                <a:latin typeface="Times New Roman"/>
                <a:cs typeface="Times New Roman"/>
              </a:rPr>
              <a:t>are </a:t>
            </a:r>
            <a:r>
              <a:rPr sz="2100" dirty="0">
                <a:solidFill>
                  <a:srgbClr val="FFFFFF"/>
                </a:solidFill>
                <a:latin typeface="Times New Roman"/>
                <a:cs typeface="Times New Roman"/>
              </a:rPr>
              <a:t>linked </a:t>
            </a:r>
            <a:r>
              <a:rPr sz="2100" spc="-4" dirty="0">
                <a:solidFill>
                  <a:srgbClr val="FFFFFF"/>
                </a:solidFill>
                <a:latin typeface="Times New Roman"/>
                <a:cs typeface="Times New Roman"/>
              </a:rPr>
              <a:t>in </a:t>
            </a:r>
            <a:r>
              <a:rPr sz="2100" dirty="0">
                <a:solidFill>
                  <a:srgbClr val="FFFFFF"/>
                </a:solidFill>
                <a:latin typeface="Times New Roman"/>
                <a:cs typeface="Times New Roman"/>
              </a:rPr>
              <a:t>order </a:t>
            </a:r>
            <a:r>
              <a:rPr sz="2100" spc="-4" dirty="0">
                <a:solidFill>
                  <a:srgbClr val="FFFFFF"/>
                </a:solidFill>
                <a:latin typeface="Times New Roman"/>
                <a:cs typeface="Times New Roman"/>
              </a:rPr>
              <a:t>to share resources (such as  printers and CDs), exchange files, or allow  electronic</a:t>
            </a:r>
            <a:r>
              <a:rPr sz="2100" spc="-23" dirty="0">
                <a:solidFill>
                  <a:srgbClr val="FFFFFF"/>
                </a:solidFill>
                <a:latin typeface="Times New Roman"/>
                <a:cs typeface="Times New Roman"/>
              </a:rPr>
              <a:t> </a:t>
            </a:r>
            <a:r>
              <a:rPr sz="2100" spc="-4" dirty="0">
                <a:solidFill>
                  <a:srgbClr val="FFFFFF"/>
                </a:solidFill>
                <a:latin typeface="Times New Roman"/>
                <a:cs typeface="Times New Roman"/>
              </a:rPr>
              <a:t>communications.</a:t>
            </a:r>
            <a:endParaRPr lang="en-US" sz="2100" spc="-4" dirty="0">
              <a:solidFill>
                <a:srgbClr val="FFFFFF"/>
              </a:solidFill>
              <a:latin typeface="Times New Roman"/>
              <a:cs typeface="Times New Roman"/>
            </a:endParaRPr>
          </a:p>
          <a:p>
            <a:pPr marL="266700" marR="3810" indent="-257651">
              <a:spcBef>
                <a:spcPts val="71"/>
              </a:spcBef>
            </a:pPr>
            <a:endParaRPr sz="2100" dirty="0">
              <a:latin typeface="Times New Roman"/>
              <a:cs typeface="Times New Roman"/>
            </a:endParaRPr>
          </a:p>
          <a:p>
            <a:pPr marL="266700" marR="556736" indent="-257651">
              <a:spcBef>
                <a:spcPts val="761"/>
              </a:spcBef>
            </a:pPr>
            <a:r>
              <a:rPr sz="1700" spc="285" dirty="0">
                <a:solidFill>
                  <a:srgbClr val="89D0D5"/>
                </a:solidFill>
                <a:latin typeface="Arial"/>
                <a:cs typeface="Arial"/>
              </a:rPr>
              <a:t> </a:t>
            </a:r>
            <a:r>
              <a:rPr sz="2100" spc="-4" dirty="0">
                <a:solidFill>
                  <a:srgbClr val="FFFFFF"/>
                </a:solidFill>
                <a:latin typeface="Times New Roman"/>
                <a:cs typeface="Times New Roman"/>
              </a:rPr>
              <a:t>The computers </a:t>
            </a:r>
            <a:r>
              <a:rPr sz="2100" dirty="0">
                <a:solidFill>
                  <a:srgbClr val="FFFFFF"/>
                </a:solidFill>
                <a:latin typeface="Times New Roman"/>
                <a:cs typeface="Times New Roman"/>
              </a:rPr>
              <a:t>on </a:t>
            </a:r>
            <a:r>
              <a:rPr sz="2100" spc="-4" dirty="0">
                <a:solidFill>
                  <a:srgbClr val="FFFFFF"/>
                </a:solidFill>
                <a:latin typeface="Times New Roman"/>
                <a:cs typeface="Times New Roman"/>
              </a:rPr>
              <a:t>a network </a:t>
            </a:r>
            <a:r>
              <a:rPr sz="2100" spc="-8" dirty="0">
                <a:solidFill>
                  <a:srgbClr val="FFFFFF"/>
                </a:solidFill>
                <a:latin typeface="Times New Roman"/>
                <a:cs typeface="Times New Roman"/>
              </a:rPr>
              <a:t>may </a:t>
            </a:r>
            <a:r>
              <a:rPr sz="2100" spc="-4" dirty="0">
                <a:solidFill>
                  <a:srgbClr val="FFFFFF"/>
                </a:solidFill>
                <a:latin typeface="Times New Roman"/>
                <a:cs typeface="Times New Roman"/>
              </a:rPr>
              <a:t>be linked  </a:t>
            </a:r>
            <a:r>
              <a:rPr sz="2100" dirty="0">
                <a:solidFill>
                  <a:srgbClr val="FFFFFF"/>
                </a:solidFill>
                <a:latin typeface="Times New Roman"/>
                <a:cs typeface="Times New Roman"/>
              </a:rPr>
              <a:t>through </a:t>
            </a:r>
            <a:r>
              <a:rPr sz="2100" spc="-4" dirty="0">
                <a:solidFill>
                  <a:srgbClr val="FFFFFF"/>
                </a:solidFill>
                <a:latin typeface="Times New Roman"/>
                <a:cs typeface="Times New Roman"/>
              </a:rPr>
              <a:t>cables, telephone lines, radio</a:t>
            </a:r>
            <a:r>
              <a:rPr sz="2100" spc="-49" dirty="0">
                <a:solidFill>
                  <a:srgbClr val="FFFFFF"/>
                </a:solidFill>
                <a:latin typeface="Times New Roman"/>
                <a:cs typeface="Times New Roman"/>
              </a:rPr>
              <a:t> </a:t>
            </a:r>
            <a:r>
              <a:rPr sz="2100" spc="-4" dirty="0">
                <a:solidFill>
                  <a:srgbClr val="FFFFFF"/>
                </a:solidFill>
                <a:latin typeface="Times New Roman"/>
                <a:cs typeface="Times New Roman"/>
              </a:rPr>
              <a:t>waves,  satellites, or infrared </a:t>
            </a:r>
            <a:r>
              <a:rPr sz="2100" dirty="0">
                <a:solidFill>
                  <a:srgbClr val="FFFFFF"/>
                </a:solidFill>
                <a:latin typeface="Times New Roman"/>
                <a:cs typeface="Times New Roman"/>
              </a:rPr>
              <a:t>light</a:t>
            </a:r>
            <a:r>
              <a:rPr sz="2100" spc="-19" dirty="0">
                <a:solidFill>
                  <a:srgbClr val="FFFFFF"/>
                </a:solidFill>
                <a:latin typeface="Times New Roman"/>
                <a:cs typeface="Times New Roman"/>
              </a:rPr>
              <a:t> </a:t>
            </a:r>
            <a:r>
              <a:rPr sz="2100" spc="-8" dirty="0">
                <a:solidFill>
                  <a:srgbClr val="FFFFFF"/>
                </a:solidFill>
                <a:latin typeface="Times New Roman"/>
                <a:cs typeface="Times New Roman"/>
              </a:rPr>
              <a:t>beams.</a:t>
            </a:r>
            <a:endParaRPr sz="21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439815"/>
            <a:ext cx="2926344" cy="2515038"/>
          </a:xfrm>
          <a:prstGeom prst="rect">
            <a:avLst/>
          </a:prstGeom>
        </p:spPr>
      </p:pic>
    </p:spTree>
    <p:extLst>
      <p:ext uri="{BB962C8B-B14F-4D97-AF65-F5344CB8AC3E}">
        <p14:creationId xmlns:p14="http://schemas.microsoft.com/office/powerpoint/2010/main" val="129044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6073" y="32165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648972" y="3190876"/>
            <a:ext cx="7126605" cy="428321"/>
          </a:xfrm>
          <a:prstGeom prst="rect">
            <a:avLst/>
          </a:prstGeom>
        </p:spPr>
        <p:txBody>
          <a:bodyPr vert="horz" wrap="square" lIns="0" tIns="58419" rIns="0" bIns="0" rtlCol="0">
            <a:spAutoFit/>
          </a:bodyPr>
          <a:lstStyle/>
          <a:p>
            <a:pPr marL="12700" marR="5080">
              <a:lnSpc>
                <a:spcPct val="80000"/>
              </a:lnSpc>
              <a:spcBef>
                <a:spcPts val="459"/>
              </a:spcBef>
            </a:pPr>
            <a:r>
              <a:rPr sz="1500" spc="-5" dirty="0">
                <a:latin typeface="Arial"/>
                <a:cs typeface="Arial"/>
              </a:rPr>
              <a:t>The </a:t>
            </a:r>
            <a:r>
              <a:rPr sz="1500" dirty="0">
                <a:latin typeface="Arial"/>
                <a:cs typeface="Arial"/>
              </a:rPr>
              <a:t>transport </a:t>
            </a:r>
            <a:r>
              <a:rPr sz="1500" spc="5" dirty="0">
                <a:latin typeface="Arial"/>
                <a:cs typeface="Arial"/>
              </a:rPr>
              <a:t>layer </a:t>
            </a:r>
            <a:r>
              <a:rPr sz="1500" spc="-5" dirty="0">
                <a:latin typeface="Arial"/>
                <a:cs typeface="Arial"/>
              </a:rPr>
              <a:t>is </a:t>
            </a:r>
            <a:r>
              <a:rPr sz="1500" dirty="0">
                <a:latin typeface="Arial"/>
                <a:cs typeface="Arial"/>
              </a:rPr>
              <a:t>responsible for the delivery of a message from one </a:t>
            </a:r>
            <a:r>
              <a:rPr sz="1500" spc="5" dirty="0">
                <a:latin typeface="Arial"/>
                <a:cs typeface="Arial"/>
              </a:rPr>
              <a:t>process </a:t>
            </a:r>
            <a:r>
              <a:rPr sz="1500" dirty="0">
                <a:latin typeface="Arial"/>
                <a:cs typeface="Arial"/>
              </a:rPr>
              <a:t>to  another</a:t>
            </a:r>
            <a:endParaRPr sz="1500">
              <a:latin typeface="Arial"/>
              <a:cs typeface="Arial"/>
            </a:endParaRPr>
          </a:p>
        </p:txBody>
      </p:sp>
      <p:sp>
        <p:nvSpPr>
          <p:cNvPr id="5" name="object 5"/>
          <p:cNvSpPr txBox="1"/>
          <p:nvPr/>
        </p:nvSpPr>
        <p:spPr>
          <a:xfrm>
            <a:off x="306072" y="366023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648969" y="3619196"/>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650240" y="3926602"/>
            <a:ext cx="114300" cy="952825"/>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944245" y="3893131"/>
            <a:ext cx="4352290" cy="1019766"/>
          </a:xfrm>
          <a:prstGeom prst="rect">
            <a:avLst/>
          </a:prstGeom>
        </p:spPr>
        <p:txBody>
          <a:bodyPr vert="horz" wrap="square" lIns="0" tIns="11430" rIns="0" bIns="0" rtlCol="0">
            <a:spAutoFit/>
          </a:bodyPr>
          <a:lstStyle/>
          <a:p>
            <a:pPr marL="12700" marR="609600">
              <a:lnSpc>
                <a:spcPct val="100600"/>
              </a:lnSpc>
              <a:spcBef>
                <a:spcPts val="90"/>
              </a:spcBef>
            </a:pPr>
            <a:r>
              <a:rPr sz="1300" spc="-5" dirty="0">
                <a:latin typeface="Arial"/>
                <a:cs typeface="Arial"/>
              </a:rPr>
              <a:t>Service-point addressing </a:t>
            </a:r>
            <a:r>
              <a:rPr sz="1300" spc="-5" dirty="0">
                <a:solidFill>
                  <a:srgbClr val="959595"/>
                </a:solidFill>
                <a:latin typeface="Arial"/>
                <a:cs typeface="Arial"/>
              </a:rPr>
              <a:t>(Port address)  </a:t>
            </a:r>
            <a:r>
              <a:rPr sz="1300" spc="-5" dirty="0">
                <a:latin typeface="Arial"/>
                <a:cs typeface="Arial"/>
              </a:rPr>
              <a:t>Segmentation and reassembly </a:t>
            </a:r>
            <a:r>
              <a:rPr sz="1300" spc="-5" dirty="0">
                <a:solidFill>
                  <a:srgbClr val="959595"/>
                </a:solidFill>
                <a:latin typeface="Arial"/>
                <a:cs typeface="Arial"/>
              </a:rPr>
              <a:t>(Sequence</a:t>
            </a:r>
            <a:r>
              <a:rPr sz="1300" spc="-75" dirty="0">
                <a:solidFill>
                  <a:srgbClr val="959595"/>
                </a:solidFill>
                <a:latin typeface="Arial"/>
                <a:cs typeface="Arial"/>
              </a:rPr>
              <a:t> </a:t>
            </a:r>
            <a:r>
              <a:rPr sz="1300" spc="-5" dirty="0">
                <a:solidFill>
                  <a:srgbClr val="959595"/>
                </a:solidFill>
                <a:latin typeface="Arial"/>
                <a:cs typeface="Arial"/>
              </a:rPr>
              <a:t>number)</a:t>
            </a:r>
            <a:endParaRPr sz="1300" dirty="0">
              <a:latin typeface="Arial"/>
              <a:cs typeface="Arial"/>
            </a:endParaRPr>
          </a:p>
          <a:p>
            <a:pPr marL="12700" marR="5080">
              <a:lnSpc>
                <a:spcPct val="100600"/>
              </a:lnSpc>
            </a:pPr>
            <a:r>
              <a:rPr sz="1300" spc="-5" dirty="0">
                <a:latin typeface="Arial"/>
                <a:cs typeface="Arial"/>
              </a:rPr>
              <a:t>Connection control </a:t>
            </a:r>
            <a:r>
              <a:rPr sz="1300" spc="-5" dirty="0">
                <a:solidFill>
                  <a:srgbClr val="959595"/>
                </a:solidFill>
                <a:latin typeface="Arial"/>
                <a:cs typeface="Arial"/>
              </a:rPr>
              <a:t>(Connectionless or connection oriented)  </a:t>
            </a:r>
            <a:r>
              <a:rPr sz="1300" spc="-5" dirty="0">
                <a:latin typeface="Arial"/>
                <a:cs typeface="Arial"/>
              </a:rPr>
              <a:t>Flow control </a:t>
            </a:r>
            <a:r>
              <a:rPr sz="1300" spc="-5" dirty="0">
                <a:solidFill>
                  <a:srgbClr val="959595"/>
                </a:solidFill>
                <a:latin typeface="Arial"/>
                <a:cs typeface="Arial"/>
              </a:rPr>
              <a:t>(end to end)</a:t>
            </a:r>
            <a:endParaRPr sz="1300" dirty="0">
              <a:latin typeface="Arial"/>
              <a:cs typeface="Arial"/>
            </a:endParaRPr>
          </a:p>
          <a:p>
            <a:pPr marL="12700">
              <a:lnSpc>
                <a:spcPct val="100000"/>
              </a:lnSpc>
              <a:spcBef>
                <a:spcPts val="10"/>
              </a:spcBef>
            </a:pPr>
            <a:r>
              <a:rPr sz="1300" spc="-5" dirty="0">
                <a:latin typeface="Arial"/>
                <a:cs typeface="Arial"/>
              </a:rPr>
              <a:t>Error Control </a:t>
            </a:r>
            <a:r>
              <a:rPr sz="1300" spc="-5" dirty="0">
                <a:solidFill>
                  <a:srgbClr val="959595"/>
                </a:solidFill>
                <a:latin typeface="Arial"/>
                <a:cs typeface="Arial"/>
              </a:rPr>
              <a:t>(Process to</a:t>
            </a:r>
            <a:r>
              <a:rPr sz="1300" spc="-15" dirty="0">
                <a:solidFill>
                  <a:srgbClr val="959595"/>
                </a:solidFill>
                <a:latin typeface="Arial"/>
                <a:cs typeface="Arial"/>
              </a:rPr>
              <a:t> </a:t>
            </a:r>
            <a:r>
              <a:rPr sz="1300" spc="-5" dirty="0">
                <a:solidFill>
                  <a:srgbClr val="959595"/>
                </a:solidFill>
                <a:latin typeface="Arial"/>
                <a:cs typeface="Arial"/>
              </a:rPr>
              <a:t>Process)</a:t>
            </a:r>
            <a:endParaRPr sz="1300" dirty="0">
              <a:latin typeface="Arial"/>
              <a:cs typeface="Arial"/>
            </a:endParaRPr>
          </a:p>
        </p:txBody>
      </p:sp>
      <p:grpSp>
        <p:nvGrpSpPr>
          <p:cNvPr id="9" name="object 9"/>
          <p:cNvGrpSpPr/>
          <p:nvPr/>
        </p:nvGrpSpPr>
        <p:grpSpPr>
          <a:xfrm>
            <a:off x="1138240" y="1825229"/>
            <a:ext cx="2765425" cy="873919"/>
            <a:chOff x="1138237" y="2433637"/>
            <a:chExt cx="2765425" cy="1165225"/>
          </a:xfrm>
        </p:grpSpPr>
        <p:sp>
          <p:nvSpPr>
            <p:cNvPr id="10" name="object 10"/>
            <p:cNvSpPr/>
            <p:nvPr/>
          </p:nvSpPr>
          <p:spPr>
            <a:xfrm>
              <a:off x="1155700" y="358140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3215639" y="2556509"/>
            <a:ext cx="59309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15" name="object 15"/>
          <p:cNvGraphicFramePr>
            <a:graphicFrameLocks noGrp="1"/>
          </p:cNvGraphicFramePr>
          <p:nvPr/>
        </p:nvGraphicFramePr>
        <p:xfrm>
          <a:off x="1267233" y="2168196"/>
          <a:ext cx="1619249" cy="285750"/>
        </p:xfrm>
        <a:graphic>
          <a:graphicData uri="http://schemas.openxmlformats.org/drawingml/2006/table">
            <a:tbl>
              <a:tblPr firstRow="1" bandRow="1">
                <a:tableStyleId>{2D5ABB26-0587-4C30-8999-92F81FD0307C}</a:tableStyleId>
              </a:tblPr>
              <a:tblGrid>
                <a:gridCol w="317500">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75565">
                  <a:extLst>
                    <a:ext uri="{9D8B030D-6E8A-4147-A177-3AD203B41FA5}">
                      <a16:colId xmlns:a16="http://schemas.microsoft.com/office/drawing/2014/main" val="20002"/>
                    </a:ext>
                  </a:extLst>
                </a:gridCol>
                <a:gridCol w="318134">
                  <a:extLst>
                    <a:ext uri="{9D8B030D-6E8A-4147-A177-3AD203B41FA5}">
                      <a16:colId xmlns:a16="http://schemas.microsoft.com/office/drawing/2014/main" val="20003"/>
                    </a:ext>
                  </a:extLst>
                </a:gridCol>
                <a:gridCol w="454025">
                  <a:extLst>
                    <a:ext uri="{9D8B030D-6E8A-4147-A177-3AD203B41FA5}">
                      <a16:colId xmlns:a16="http://schemas.microsoft.com/office/drawing/2014/main" val="20004"/>
                    </a:ext>
                  </a:extLst>
                </a:gridCol>
              </a:tblGrid>
              <a:tr h="174308">
                <a:tc>
                  <a:txBody>
                    <a:bodyPr/>
                    <a:lstStyle/>
                    <a:p>
                      <a:pPr marL="68580">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0"/>
                        </a:spcBef>
                      </a:pPr>
                      <a:r>
                        <a:rPr sz="800" spc="-5" dirty="0">
                          <a:latin typeface="Arial"/>
                          <a:cs typeface="Arial"/>
                        </a:rPr>
                        <a:t>Data</a:t>
                      </a:r>
                      <a:endParaRPr sz="800">
                        <a:latin typeface="Arial"/>
                        <a:cs typeface="Arial"/>
                      </a:endParaRPr>
                    </a:p>
                  </a:txBody>
                  <a:tcPr marL="0" marR="0" marT="2857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C9800"/>
                    </a:solidFill>
                  </a:tcPr>
                </a:tc>
                <a:tc>
                  <a:txBody>
                    <a:bodyPr/>
                    <a:lstStyle/>
                    <a:p>
                      <a:pPr marL="704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16" name="object 16"/>
          <p:cNvSpPr txBox="1"/>
          <p:nvPr/>
        </p:nvSpPr>
        <p:spPr>
          <a:xfrm>
            <a:off x="16776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17" name="object 17"/>
          <p:cNvSpPr txBox="1"/>
          <p:nvPr/>
        </p:nvSpPr>
        <p:spPr>
          <a:xfrm>
            <a:off x="1906270" y="2940368"/>
            <a:ext cx="11544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network</a:t>
            </a:r>
            <a:r>
              <a:rPr sz="1200" spc="-30" dirty="0">
                <a:latin typeface="Arial"/>
                <a:cs typeface="Arial"/>
              </a:rPr>
              <a:t> </a:t>
            </a:r>
            <a:r>
              <a:rPr sz="1200" spc="-5" dirty="0">
                <a:latin typeface="Arial"/>
                <a:cs typeface="Arial"/>
              </a:rPr>
              <a:t>layer</a:t>
            </a:r>
            <a:endParaRPr sz="1200">
              <a:latin typeface="Arial"/>
              <a:cs typeface="Arial"/>
            </a:endParaRPr>
          </a:p>
        </p:txBody>
      </p:sp>
      <p:sp>
        <p:nvSpPr>
          <p:cNvPr id="18" name="object 18"/>
          <p:cNvSpPr txBox="1"/>
          <p:nvPr/>
        </p:nvSpPr>
        <p:spPr>
          <a:xfrm>
            <a:off x="774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19" name="object 19"/>
          <p:cNvGraphicFramePr>
            <a:graphicFrameLocks noGrp="1"/>
          </p:cNvGraphicFramePr>
          <p:nvPr/>
        </p:nvGraphicFramePr>
        <p:xfrm>
          <a:off x="2967127" y="2168196"/>
          <a:ext cx="770890" cy="285750"/>
        </p:xfrm>
        <a:graphic>
          <a:graphicData uri="http://schemas.openxmlformats.org/drawingml/2006/table">
            <a:tbl>
              <a:tblPr firstRow="1" bandRow="1">
                <a:tableStyleId>{2D5ABB26-0587-4C30-8999-92F81FD0307C}</a:tableStyleId>
              </a:tblPr>
              <a:tblGrid>
                <a:gridCol w="331470">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tblGrid>
              <a:tr h="174308">
                <a:tc>
                  <a:txBody>
                    <a:bodyPr/>
                    <a:lstStyle/>
                    <a:p>
                      <a:pPr marL="83185">
                        <a:lnSpc>
                          <a:spcPct val="100000"/>
                        </a:lnSpc>
                        <a:spcBef>
                          <a:spcPts val="330"/>
                        </a:spcBef>
                      </a:pPr>
                      <a:r>
                        <a:rPr sz="800" spc="-5" dirty="0">
                          <a:latin typeface="Arial"/>
                          <a:cs typeface="Arial"/>
                        </a:rPr>
                        <a:t>H4</a:t>
                      </a:r>
                      <a:endParaRPr sz="800">
                        <a:latin typeface="Arial"/>
                        <a:cs typeface="Arial"/>
                      </a:endParaRPr>
                    </a:p>
                  </a:txBody>
                  <a:tcPr marL="0" marR="0" marT="31433"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885">
                        <a:lnSpc>
                          <a:spcPct val="100000"/>
                        </a:lnSpc>
                        <a:spcBef>
                          <a:spcPts val="300"/>
                        </a:spcBef>
                      </a:pPr>
                      <a:r>
                        <a:rPr sz="800" spc="-5" dirty="0">
                          <a:latin typeface="Arial"/>
                          <a:cs typeface="Arial"/>
                        </a:rPr>
                        <a:t>Data</a:t>
                      </a:r>
                      <a:endParaRPr sz="800">
                        <a:latin typeface="Arial"/>
                        <a:cs typeface="Arial"/>
                      </a:endParaRPr>
                    </a:p>
                  </a:txBody>
                  <a:tcPr marL="0" marR="0" marT="28575"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144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20" name="object 20"/>
          <p:cNvGrpSpPr/>
          <p:nvPr/>
        </p:nvGrpSpPr>
        <p:grpSpPr>
          <a:xfrm>
            <a:off x="5100640" y="1847137"/>
            <a:ext cx="2765425" cy="873919"/>
            <a:chOff x="5100637" y="2462847"/>
            <a:chExt cx="2765425" cy="1165225"/>
          </a:xfrm>
        </p:grpSpPr>
        <p:sp>
          <p:nvSpPr>
            <p:cNvPr id="21" name="object 21"/>
            <p:cNvSpPr/>
            <p:nvPr/>
          </p:nvSpPr>
          <p:spPr>
            <a:xfrm>
              <a:off x="5118100" y="3610610"/>
              <a:ext cx="2743200" cy="12700"/>
            </a:xfrm>
            <a:custGeom>
              <a:avLst/>
              <a:gdLst/>
              <a:ahLst/>
              <a:cxnLst/>
              <a:rect l="l" t="t" r="r" b="b"/>
              <a:pathLst>
                <a:path w="2743200" h="12700">
                  <a:moveTo>
                    <a:pt x="0" y="12700"/>
                  </a:moveTo>
                  <a:lnTo>
                    <a:pt x="2743200" y="12700"/>
                  </a:lnTo>
                  <a:lnTo>
                    <a:pt x="2743200" y="0"/>
                  </a:lnTo>
                  <a:lnTo>
                    <a:pt x="0" y="0"/>
                  </a:lnTo>
                  <a:lnTo>
                    <a:pt x="0" y="12700"/>
                  </a:lnTo>
                  <a:close/>
                </a:path>
              </a:pathLst>
            </a:custGeom>
            <a:solidFill>
              <a:srgbClr val="5E5E5E"/>
            </a:solidFill>
          </p:spPr>
          <p:txBody>
            <a:bodyPr wrap="square" lIns="0" tIns="0" rIns="0" bIns="0" rtlCol="0"/>
            <a:lstStyle/>
            <a:p>
              <a:endParaRPr/>
            </a:p>
          </p:txBody>
        </p:sp>
        <p:sp>
          <p:nvSpPr>
            <p:cNvPr id="22" name="object 22"/>
            <p:cNvSpPr/>
            <p:nvPr/>
          </p:nvSpPr>
          <p:spPr>
            <a:xfrm>
              <a:off x="5118100" y="24803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5E5E5E"/>
              </a:solidFill>
            </a:ln>
          </p:spPr>
          <p:txBody>
            <a:bodyPr wrap="square" lIns="0" tIns="0" rIns="0" bIns="0" rtlCol="0"/>
            <a:lstStyle/>
            <a:p>
              <a:endParaRPr/>
            </a:p>
          </p:txBody>
        </p:sp>
        <p:sp>
          <p:nvSpPr>
            <p:cNvPr id="23" name="object 23"/>
            <p:cNvSpPr/>
            <p:nvPr/>
          </p:nvSpPr>
          <p:spPr>
            <a:xfrm>
              <a:off x="5105400" y="2467610"/>
              <a:ext cx="2743200" cy="1143000"/>
            </a:xfrm>
            <a:custGeom>
              <a:avLst/>
              <a:gdLst/>
              <a:ahLst/>
              <a:cxnLst/>
              <a:rect l="l" t="t" r="r" b="b"/>
              <a:pathLst>
                <a:path w="2743200" h="1143000">
                  <a:moveTo>
                    <a:pt x="2743200" y="0"/>
                  </a:moveTo>
                  <a:lnTo>
                    <a:pt x="0" y="0"/>
                  </a:lnTo>
                  <a:lnTo>
                    <a:pt x="0" y="1143000"/>
                  </a:lnTo>
                  <a:lnTo>
                    <a:pt x="2743200" y="1143000"/>
                  </a:lnTo>
                  <a:close/>
                </a:path>
              </a:pathLst>
            </a:custGeom>
            <a:solidFill>
              <a:srgbClr val="EDF8C4"/>
            </a:solidFill>
          </p:spPr>
          <p:txBody>
            <a:bodyPr wrap="square" lIns="0" tIns="0" rIns="0" bIns="0" rtlCol="0"/>
            <a:lstStyle/>
            <a:p>
              <a:endParaRPr/>
            </a:p>
          </p:txBody>
        </p:sp>
        <p:sp>
          <p:nvSpPr>
            <p:cNvPr id="24" name="object 24"/>
            <p:cNvSpPr/>
            <p:nvPr/>
          </p:nvSpPr>
          <p:spPr>
            <a:xfrm>
              <a:off x="5105400" y="2467610"/>
              <a:ext cx="2743200" cy="1143000"/>
            </a:xfrm>
            <a:custGeom>
              <a:avLst/>
              <a:gdLst/>
              <a:ahLst/>
              <a:cxnLst/>
              <a:rect l="l" t="t" r="r" b="b"/>
              <a:pathLst>
                <a:path w="2743200" h="1143000">
                  <a:moveTo>
                    <a:pt x="1371600" y="1143000"/>
                  </a:moveTo>
                  <a:lnTo>
                    <a:pt x="0" y="1143000"/>
                  </a:lnTo>
                  <a:lnTo>
                    <a:pt x="0" y="0"/>
                  </a:lnTo>
                  <a:lnTo>
                    <a:pt x="2743200" y="0"/>
                  </a:lnTo>
                  <a:lnTo>
                    <a:pt x="2743200" y="1143000"/>
                  </a:lnTo>
                  <a:lnTo>
                    <a:pt x="1371600" y="1143000"/>
                  </a:lnTo>
                  <a:close/>
                </a:path>
              </a:pathLst>
            </a:custGeom>
            <a:ln w="9344">
              <a:solidFill>
                <a:srgbClr val="000000"/>
              </a:solidFill>
            </a:ln>
          </p:spPr>
          <p:txBody>
            <a:bodyPr wrap="square" lIns="0" tIns="0" rIns="0" bIns="0" rtlCol="0"/>
            <a:lstStyle/>
            <a:p>
              <a:endParaRPr/>
            </a:p>
          </p:txBody>
        </p:sp>
      </p:grpSp>
      <p:sp>
        <p:nvSpPr>
          <p:cNvPr id="25" name="object 25"/>
          <p:cNvSpPr txBox="1"/>
          <p:nvPr/>
        </p:nvSpPr>
        <p:spPr>
          <a:xfrm>
            <a:off x="6637019" y="2579369"/>
            <a:ext cx="59436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Segments</a:t>
            </a:r>
            <a:endParaRPr sz="1000">
              <a:latin typeface="Arial"/>
              <a:cs typeface="Arial"/>
            </a:endParaRPr>
          </a:p>
        </p:txBody>
      </p:sp>
      <p:graphicFrame>
        <p:nvGraphicFramePr>
          <p:cNvPr id="26" name="object 26"/>
          <p:cNvGraphicFramePr>
            <a:graphicFrameLocks noGrp="1"/>
          </p:cNvGraphicFramePr>
          <p:nvPr/>
        </p:nvGraphicFramePr>
        <p:xfrm>
          <a:off x="5229428" y="2190257"/>
          <a:ext cx="770890" cy="286549"/>
        </p:xfrm>
        <a:graphic>
          <a:graphicData uri="http://schemas.openxmlformats.org/drawingml/2006/table">
            <a:tbl>
              <a:tblPr firstRow="1" bandRow="1">
                <a:tableStyleId>{2D5ABB26-0587-4C30-8999-92F81FD0307C}</a:tableStyleId>
              </a:tblPr>
              <a:tblGrid>
                <a:gridCol w="318135">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215">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7" name="object 27"/>
          <p:cNvSpPr txBox="1"/>
          <p:nvPr/>
        </p:nvSpPr>
        <p:spPr>
          <a:xfrm>
            <a:off x="5640070" y="1054418"/>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28" name="object 28"/>
          <p:cNvSpPr txBox="1"/>
          <p:nvPr/>
        </p:nvSpPr>
        <p:spPr>
          <a:xfrm>
            <a:off x="5868670" y="2963228"/>
            <a:ext cx="13322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network</a:t>
            </a:r>
            <a:r>
              <a:rPr sz="1200" spc="-45" dirty="0">
                <a:latin typeface="Arial"/>
                <a:cs typeface="Arial"/>
              </a:rPr>
              <a:t> </a:t>
            </a:r>
            <a:r>
              <a:rPr sz="1200" dirty="0">
                <a:latin typeface="Arial"/>
                <a:cs typeface="Arial"/>
              </a:rPr>
              <a:t>layer</a:t>
            </a:r>
            <a:endParaRPr sz="1200">
              <a:latin typeface="Arial"/>
              <a:cs typeface="Arial"/>
            </a:endParaRPr>
          </a:p>
        </p:txBody>
      </p:sp>
      <p:sp>
        <p:nvSpPr>
          <p:cNvPr id="29" name="object 29"/>
          <p:cNvSpPr txBox="1"/>
          <p:nvPr/>
        </p:nvSpPr>
        <p:spPr>
          <a:xfrm>
            <a:off x="7926069" y="2140268"/>
            <a:ext cx="105283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Transport</a:t>
            </a:r>
            <a:r>
              <a:rPr sz="1200" spc="-45" dirty="0">
                <a:latin typeface="Arial"/>
                <a:cs typeface="Arial"/>
              </a:rPr>
              <a:t> </a:t>
            </a:r>
            <a:r>
              <a:rPr sz="1200" dirty="0">
                <a:latin typeface="Arial"/>
                <a:cs typeface="Arial"/>
              </a:rPr>
              <a:t>layer</a:t>
            </a:r>
            <a:endParaRPr sz="1200">
              <a:latin typeface="Arial"/>
              <a:cs typeface="Arial"/>
            </a:endParaRPr>
          </a:p>
        </p:txBody>
      </p:sp>
      <p:graphicFrame>
        <p:nvGraphicFramePr>
          <p:cNvPr id="30" name="object 30"/>
          <p:cNvGraphicFramePr>
            <a:graphicFrameLocks noGrp="1"/>
          </p:cNvGraphicFramePr>
          <p:nvPr/>
        </p:nvGraphicFramePr>
        <p:xfrm>
          <a:off x="6077156" y="2190257"/>
          <a:ext cx="771525" cy="286549"/>
        </p:xfrm>
        <a:graphic>
          <a:graphicData uri="http://schemas.openxmlformats.org/drawingml/2006/table">
            <a:tbl>
              <a:tblPr firstRow="1" bandRow="1">
                <a:tableStyleId>{2D5ABB26-0587-4C30-8999-92F81FD0307C}</a:tableStyleId>
              </a:tblPr>
              <a:tblGrid>
                <a:gridCol w="318770">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tblGrid>
              <a:tr h="171297">
                <a:tc>
                  <a:txBody>
                    <a:bodyPr/>
                    <a:lstStyle/>
                    <a:p>
                      <a:pPr marL="6985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525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aphicFrame>
        <p:nvGraphicFramePr>
          <p:cNvPr id="31" name="object 31"/>
          <p:cNvGraphicFramePr>
            <a:graphicFrameLocks noGrp="1"/>
          </p:cNvGraphicFramePr>
          <p:nvPr/>
        </p:nvGraphicFramePr>
        <p:xfrm>
          <a:off x="6929119" y="2190257"/>
          <a:ext cx="772160" cy="286549"/>
        </p:xfrm>
        <a:graphic>
          <a:graphicData uri="http://schemas.openxmlformats.org/drawingml/2006/table">
            <a:tbl>
              <a:tblPr firstRow="1" bandRow="1">
                <a:tableStyleId>{2D5ABB26-0587-4C30-8999-92F81FD0307C}</a:tableStyleId>
              </a:tblPr>
              <a:tblGrid>
                <a:gridCol w="334010">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tblGrid>
              <a:tr h="171297">
                <a:tc>
                  <a:txBody>
                    <a:bodyPr/>
                    <a:lstStyle/>
                    <a:p>
                      <a:pPr marL="83820">
                        <a:lnSpc>
                          <a:spcPct val="100000"/>
                        </a:lnSpc>
                        <a:spcBef>
                          <a:spcPts val="335"/>
                        </a:spcBef>
                      </a:pPr>
                      <a:r>
                        <a:rPr sz="800" spc="-5" dirty="0">
                          <a:latin typeface="Arial"/>
                          <a:cs typeface="Arial"/>
                        </a:rPr>
                        <a:t>H4</a:t>
                      </a:r>
                      <a:endParaRPr sz="800">
                        <a:latin typeface="Arial"/>
                        <a:cs typeface="Arial"/>
                      </a:endParaRPr>
                    </a:p>
                  </a:txBody>
                  <a:tcPr marL="0" marR="0" marT="31909"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CC9800"/>
                    </a:solidFill>
                  </a:tcPr>
                </a:tc>
                <a:tc>
                  <a:txBody>
                    <a:bodyPr/>
                    <a:lstStyle/>
                    <a:p>
                      <a:pPr marL="93980">
                        <a:lnSpc>
                          <a:spcPct val="100000"/>
                        </a:lnSpc>
                        <a:spcBef>
                          <a:spcPts val="305"/>
                        </a:spcBef>
                      </a:pPr>
                      <a:r>
                        <a:rPr sz="800" spc="-5" dirty="0">
                          <a:latin typeface="Arial"/>
                          <a:cs typeface="Arial"/>
                        </a:rPr>
                        <a:t>Data</a:t>
                      </a:r>
                      <a:endParaRPr sz="800">
                        <a:latin typeface="Arial"/>
                        <a:cs typeface="Arial"/>
                      </a:endParaRPr>
                    </a:p>
                  </a:txBody>
                  <a:tcPr marL="0" marR="0" marT="29051"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98FF"/>
                    </a:solidFill>
                  </a:tcPr>
                </a:tc>
                <a:extLst>
                  <a:ext uri="{0D108BD9-81ED-4DB2-BD59-A6C34878D82A}">
                    <a16:rowId xmlns:a16="http://schemas.microsoft.com/office/drawing/2014/main" val="10000"/>
                  </a:ext>
                </a:extLst>
              </a:tr>
              <a:tr h="115252">
                <a:tc gridSpan="2">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9525">
                      <a:solidFill>
                        <a:srgbClr val="000000"/>
                      </a:solidFill>
                      <a:prstDash val="solid"/>
                    </a:lnR>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2" name="object 32"/>
          <p:cNvGrpSpPr/>
          <p:nvPr/>
        </p:nvGrpSpPr>
        <p:grpSpPr>
          <a:xfrm>
            <a:off x="1526947" y="1312545"/>
            <a:ext cx="2211070" cy="1615440"/>
            <a:chOff x="1526947" y="1750060"/>
            <a:chExt cx="2211070" cy="2153920"/>
          </a:xfrm>
        </p:grpSpPr>
        <p:sp>
          <p:nvSpPr>
            <p:cNvPr id="33" name="object 33"/>
            <p:cNvSpPr/>
            <p:nvPr/>
          </p:nvSpPr>
          <p:spPr>
            <a:xfrm>
              <a:off x="15951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07" y="966470"/>
                  </a:moveTo>
                  <a:lnTo>
                    <a:pt x="24130" y="965200"/>
                  </a:lnTo>
                  <a:lnTo>
                    <a:pt x="13970" y="1041400"/>
                  </a:lnTo>
                  <a:lnTo>
                    <a:pt x="22860" y="1042670"/>
                  </a:lnTo>
                  <a:lnTo>
                    <a:pt x="33007"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57" y="758190"/>
                  </a:lnTo>
                  <a:lnTo>
                    <a:pt x="41910" y="834390"/>
                  </a:lnTo>
                  <a:lnTo>
                    <a:pt x="50800" y="835660"/>
                  </a:lnTo>
                  <a:lnTo>
                    <a:pt x="60960" y="759460"/>
                  </a:lnTo>
                  <a:close/>
                </a:path>
                <a:path w="2142490" h="1146810">
                  <a:moveTo>
                    <a:pt x="74930" y="656590"/>
                  </a:moveTo>
                  <a:lnTo>
                    <a:pt x="66040" y="655320"/>
                  </a:lnTo>
                  <a:lnTo>
                    <a:pt x="55880" y="730250"/>
                  </a:lnTo>
                  <a:lnTo>
                    <a:pt x="64757"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271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19380" y="317500"/>
                  </a:lnTo>
                  <a:lnTo>
                    <a:pt x="129540" y="242570"/>
                  </a:lnTo>
                  <a:close/>
                </a:path>
                <a:path w="2142490" h="1146810">
                  <a:moveTo>
                    <a:pt x="143510" y="138430"/>
                  </a:moveTo>
                  <a:lnTo>
                    <a:pt x="134620" y="137160"/>
                  </a:lnTo>
                  <a:lnTo>
                    <a:pt x="124460" y="213360"/>
                  </a:lnTo>
                  <a:lnTo>
                    <a:pt x="13335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006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4991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6580" y="317500"/>
                  </a:lnTo>
                  <a:lnTo>
                    <a:pt x="586740" y="242570"/>
                  </a:lnTo>
                  <a:close/>
                </a:path>
                <a:path w="2142490" h="1146810">
                  <a:moveTo>
                    <a:pt x="600710" y="138430"/>
                  </a:moveTo>
                  <a:lnTo>
                    <a:pt x="591820" y="137160"/>
                  </a:lnTo>
                  <a:lnTo>
                    <a:pt x="581660" y="213360"/>
                  </a:lnTo>
                  <a:lnTo>
                    <a:pt x="59055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8020" y="250190"/>
                  </a:lnTo>
                  <a:lnTo>
                    <a:pt x="659130" y="252730"/>
                  </a:lnTo>
                  <a:lnTo>
                    <a:pt x="674370" y="327660"/>
                  </a:lnTo>
                  <a:lnTo>
                    <a:pt x="683260" y="325120"/>
                  </a:lnTo>
                  <a:close/>
                </a:path>
                <a:path w="2142490" h="1146810">
                  <a:moveTo>
                    <a:pt x="703580" y="427990"/>
                  </a:moveTo>
                  <a:lnTo>
                    <a:pt x="689610" y="353060"/>
                  </a:lnTo>
                  <a:lnTo>
                    <a:pt x="679450" y="354330"/>
                  </a:lnTo>
                  <a:lnTo>
                    <a:pt x="694690" y="429260"/>
                  </a:lnTo>
                  <a:lnTo>
                    <a:pt x="70358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533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8100"/>
                  </a:moveTo>
                  <a:lnTo>
                    <a:pt x="1075690" y="0"/>
                  </a:lnTo>
                  <a:lnTo>
                    <a:pt x="1072134" y="1778"/>
                  </a:lnTo>
                  <a:lnTo>
                    <a:pt x="1066800" y="2540"/>
                  </a:lnTo>
                  <a:lnTo>
                    <a:pt x="1070610" y="20320"/>
                  </a:lnTo>
                  <a:lnTo>
                    <a:pt x="1075601" y="18897"/>
                  </a:lnTo>
                  <a:lnTo>
                    <a:pt x="1087120" y="41910"/>
                  </a:lnTo>
                  <a:lnTo>
                    <a:pt x="1096010" y="38100"/>
                  </a:lnTo>
                  <a:close/>
                </a:path>
                <a:path w="2142490" h="1146810">
                  <a:moveTo>
                    <a:pt x="1099820" y="120650"/>
                  </a:moveTo>
                  <a:lnTo>
                    <a:pt x="1084580" y="45720"/>
                  </a:lnTo>
                  <a:lnTo>
                    <a:pt x="1075690"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5220" y="250190"/>
                  </a:lnTo>
                  <a:lnTo>
                    <a:pt x="1116330" y="252730"/>
                  </a:lnTo>
                  <a:lnTo>
                    <a:pt x="1131570" y="327660"/>
                  </a:lnTo>
                  <a:lnTo>
                    <a:pt x="1140460" y="325120"/>
                  </a:lnTo>
                  <a:close/>
                </a:path>
                <a:path w="2142490" h="1146810">
                  <a:moveTo>
                    <a:pt x="1145540" y="129540"/>
                  </a:moveTo>
                  <a:lnTo>
                    <a:pt x="1109980" y="62230"/>
                  </a:lnTo>
                  <a:lnTo>
                    <a:pt x="1101090" y="67310"/>
                  </a:lnTo>
                  <a:lnTo>
                    <a:pt x="1136650" y="134620"/>
                  </a:lnTo>
                  <a:lnTo>
                    <a:pt x="1145540" y="129540"/>
                  </a:lnTo>
                  <a:close/>
                </a:path>
                <a:path w="2142490" h="1146810">
                  <a:moveTo>
                    <a:pt x="1160780" y="427990"/>
                  </a:moveTo>
                  <a:lnTo>
                    <a:pt x="1146810" y="353060"/>
                  </a:lnTo>
                  <a:lnTo>
                    <a:pt x="1136650" y="354330"/>
                  </a:lnTo>
                  <a:lnTo>
                    <a:pt x="1151890" y="429260"/>
                  </a:lnTo>
                  <a:lnTo>
                    <a:pt x="116078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253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200150" y="251460"/>
                  </a:lnTo>
                  <a:lnTo>
                    <a:pt x="123571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2860" y="406400"/>
                  </a:moveTo>
                  <a:lnTo>
                    <a:pt x="1257300" y="339090"/>
                  </a:lnTo>
                  <a:lnTo>
                    <a:pt x="1248410" y="342900"/>
                  </a:lnTo>
                  <a:lnTo>
                    <a:pt x="1283970" y="410210"/>
                  </a:lnTo>
                  <a:lnTo>
                    <a:pt x="129286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2390" y="497840"/>
                  </a:moveTo>
                  <a:lnTo>
                    <a:pt x="1305560" y="431800"/>
                  </a:lnTo>
                  <a:lnTo>
                    <a:pt x="1297940" y="435610"/>
                  </a:lnTo>
                  <a:lnTo>
                    <a:pt x="1333500" y="502920"/>
                  </a:lnTo>
                  <a:lnTo>
                    <a:pt x="1342390" y="497840"/>
                  </a:lnTo>
                  <a:close/>
                </a:path>
                <a:path w="2142490" h="1146810">
                  <a:moveTo>
                    <a:pt x="1390650" y="590550"/>
                  </a:moveTo>
                  <a:lnTo>
                    <a:pt x="1355090" y="523240"/>
                  </a:lnTo>
                  <a:lnTo>
                    <a:pt x="1346200" y="527050"/>
                  </a:lnTo>
                  <a:lnTo>
                    <a:pt x="1383030" y="594360"/>
                  </a:lnTo>
                  <a:lnTo>
                    <a:pt x="1390650" y="590550"/>
                  </a:lnTo>
                  <a:close/>
                </a:path>
                <a:path w="2142490" h="1146810">
                  <a:moveTo>
                    <a:pt x="1440180" y="681990"/>
                  </a:moveTo>
                  <a:lnTo>
                    <a:pt x="1404620" y="614680"/>
                  </a:lnTo>
                  <a:lnTo>
                    <a:pt x="1395730" y="619760"/>
                  </a:lnTo>
                  <a:lnTo>
                    <a:pt x="1431290" y="687070"/>
                  </a:lnTo>
                  <a:lnTo>
                    <a:pt x="1440180" y="681990"/>
                  </a:lnTo>
                  <a:close/>
                </a:path>
                <a:path w="2142490" h="1146810">
                  <a:moveTo>
                    <a:pt x="1488440" y="774700"/>
                  </a:moveTo>
                  <a:lnTo>
                    <a:pt x="1452880" y="707390"/>
                  </a:lnTo>
                  <a:lnTo>
                    <a:pt x="1445260" y="712470"/>
                  </a:lnTo>
                  <a:lnTo>
                    <a:pt x="1480820" y="778510"/>
                  </a:lnTo>
                  <a:lnTo>
                    <a:pt x="1488440" y="774700"/>
                  </a:lnTo>
                  <a:close/>
                </a:path>
                <a:path w="2142490" h="1146810">
                  <a:moveTo>
                    <a:pt x="1537970" y="866140"/>
                  </a:moveTo>
                  <a:lnTo>
                    <a:pt x="1502410" y="798830"/>
                  </a:lnTo>
                  <a:lnTo>
                    <a:pt x="1494790" y="803910"/>
                  </a:lnTo>
                  <a:lnTo>
                    <a:pt x="1530350" y="871220"/>
                  </a:lnTo>
                  <a:lnTo>
                    <a:pt x="1537970" y="866140"/>
                  </a:lnTo>
                  <a:close/>
                </a:path>
                <a:path w="2142490" h="1146810">
                  <a:moveTo>
                    <a:pt x="1587500" y="958850"/>
                  </a:moveTo>
                  <a:lnTo>
                    <a:pt x="1551940" y="891540"/>
                  </a:lnTo>
                  <a:lnTo>
                    <a:pt x="1543050" y="895350"/>
                  </a:lnTo>
                  <a:lnTo>
                    <a:pt x="1579880" y="962660"/>
                  </a:lnTo>
                  <a:lnTo>
                    <a:pt x="1587500" y="958850"/>
                  </a:lnTo>
                  <a:close/>
                </a:path>
                <a:path w="2142490" h="1146810">
                  <a:moveTo>
                    <a:pt x="1637030" y="1050290"/>
                  </a:moveTo>
                  <a:lnTo>
                    <a:pt x="1601470" y="984250"/>
                  </a:lnTo>
                  <a:lnTo>
                    <a:pt x="1592580" y="988060"/>
                  </a:lnTo>
                  <a:lnTo>
                    <a:pt x="1628140" y="1055370"/>
                  </a:lnTo>
                  <a:lnTo>
                    <a:pt x="1637030" y="1050290"/>
                  </a:lnTo>
                  <a:close/>
                </a:path>
                <a:path w="2142490" h="1146810">
                  <a:moveTo>
                    <a:pt x="1685290" y="1143000"/>
                  </a:moveTo>
                  <a:lnTo>
                    <a:pt x="1649730" y="1075690"/>
                  </a:lnTo>
                  <a:lnTo>
                    <a:pt x="1642110" y="1080770"/>
                  </a:lnTo>
                  <a:lnTo>
                    <a:pt x="1677670" y="1146810"/>
                  </a:lnTo>
                  <a:lnTo>
                    <a:pt x="1685290" y="1143000"/>
                  </a:lnTo>
                  <a:close/>
                </a:path>
                <a:path w="2142490" h="1146810">
                  <a:moveTo>
                    <a:pt x="1700530" y="313690"/>
                  </a:moveTo>
                  <a:lnTo>
                    <a:pt x="1664970" y="246380"/>
                  </a:lnTo>
                  <a:lnTo>
                    <a:pt x="1657350" y="251460"/>
                  </a:lnTo>
                  <a:lnTo>
                    <a:pt x="1692897" y="318770"/>
                  </a:lnTo>
                  <a:lnTo>
                    <a:pt x="1700530" y="313690"/>
                  </a:lnTo>
                  <a:close/>
                </a:path>
                <a:path w="2142490" h="1146810">
                  <a:moveTo>
                    <a:pt x="1750060" y="406400"/>
                  </a:moveTo>
                  <a:lnTo>
                    <a:pt x="1714500" y="339090"/>
                  </a:lnTo>
                  <a:lnTo>
                    <a:pt x="1705597" y="342900"/>
                  </a:lnTo>
                  <a:lnTo>
                    <a:pt x="1741170" y="410210"/>
                  </a:lnTo>
                  <a:lnTo>
                    <a:pt x="1750060" y="406400"/>
                  </a:lnTo>
                  <a:close/>
                </a:path>
                <a:path w="2142490" h="1146810">
                  <a:moveTo>
                    <a:pt x="1799590" y="497840"/>
                  </a:moveTo>
                  <a:lnTo>
                    <a:pt x="1762760" y="431800"/>
                  </a:lnTo>
                  <a:lnTo>
                    <a:pt x="1755140" y="435610"/>
                  </a:lnTo>
                  <a:lnTo>
                    <a:pt x="1790700" y="502920"/>
                  </a:lnTo>
                  <a:lnTo>
                    <a:pt x="1799590" y="497840"/>
                  </a:lnTo>
                  <a:close/>
                </a:path>
                <a:path w="2142490" h="1146810">
                  <a:moveTo>
                    <a:pt x="1847850" y="590550"/>
                  </a:moveTo>
                  <a:lnTo>
                    <a:pt x="1812290" y="523240"/>
                  </a:lnTo>
                  <a:lnTo>
                    <a:pt x="1803400" y="527050"/>
                  </a:lnTo>
                  <a:lnTo>
                    <a:pt x="1840230" y="594360"/>
                  </a:lnTo>
                  <a:lnTo>
                    <a:pt x="1847850" y="590550"/>
                  </a:lnTo>
                  <a:close/>
                </a:path>
                <a:path w="2142490" h="1146810">
                  <a:moveTo>
                    <a:pt x="1897380" y="681990"/>
                  </a:moveTo>
                  <a:lnTo>
                    <a:pt x="1861820" y="614680"/>
                  </a:lnTo>
                  <a:lnTo>
                    <a:pt x="1852930" y="619760"/>
                  </a:lnTo>
                  <a:lnTo>
                    <a:pt x="1888490" y="687070"/>
                  </a:lnTo>
                  <a:lnTo>
                    <a:pt x="1897380" y="681990"/>
                  </a:lnTo>
                  <a:close/>
                </a:path>
                <a:path w="2142490" h="1146810">
                  <a:moveTo>
                    <a:pt x="1945640" y="774700"/>
                  </a:moveTo>
                  <a:lnTo>
                    <a:pt x="1910080" y="707390"/>
                  </a:lnTo>
                  <a:lnTo>
                    <a:pt x="1902460" y="712470"/>
                  </a:lnTo>
                  <a:lnTo>
                    <a:pt x="1938020" y="778510"/>
                  </a:lnTo>
                  <a:lnTo>
                    <a:pt x="1945640" y="774700"/>
                  </a:lnTo>
                  <a:close/>
                </a:path>
                <a:path w="2142490" h="1146810">
                  <a:moveTo>
                    <a:pt x="1995170" y="866140"/>
                  </a:moveTo>
                  <a:lnTo>
                    <a:pt x="1959610" y="798830"/>
                  </a:lnTo>
                  <a:lnTo>
                    <a:pt x="1951990" y="803910"/>
                  </a:lnTo>
                  <a:lnTo>
                    <a:pt x="1987550" y="871220"/>
                  </a:lnTo>
                  <a:lnTo>
                    <a:pt x="1995170" y="866140"/>
                  </a:lnTo>
                  <a:close/>
                </a:path>
                <a:path w="2142490" h="1146810">
                  <a:moveTo>
                    <a:pt x="2044700" y="958850"/>
                  </a:moveTo>
                  <a:lnTo>
                    <a:pt x="2009140" y="891540"/>
                  </a:lnTo>
                  <a:lnTo>
                    <a:pt x="2000250" y="895350"/>
                  </a:lnTo>
                  <a:lnTo>
                    <a:pt x="2037080" y="962660"/>
                  </a:lnTo>
                  <a:lnTo>
                    <a:pt x="2044700" y="958850"/>
                  </a:lnTo>
                  <a:close/>
                </a:path>
                <a:path w="2142490" h="1146810">
                  <a:moveTo>
                    <a:pt x="2094230" y="1050290"/>
                  </a:moveTo>
                  <a:lnTo>
                    <a:pt x="2058670" y="984250"/>
                  </a:lnTo>
                  <a:lnTo>
                    <a:pt x="2049780" y="988060"/>
                  </a:lnTo>
                  <a:lnTo>
                    <a:pt x="2085340" y="1055370"/>
                  </a:lnTo>
                  <a:lnTo>
                    <a:pt x="2094230" y="1050290"/>
                  </a:lnTo>
                  <a:close/>
                </a:path>
                <a:path w="2142490" h="1146810">
                  <a:moveTo>
                    <a:pt x="2142490" y="1143000"/>
                  </a:moveTo>
                  <a:lnTo>
                    <a:pt x="2106930" y="1075690"/>
                  </a:lnTo>
                  <a:lnTo>
                    <a:pt x="209931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34" name="object 34"/>
            <p:cNvSpPr/>
            <p:nvPr/>
          </p:nvSpPr>
          <p:spPr>
            <a:xfrm>
              <a:off x="3120390" y="1750059"/>
              <a:ext cx="175260" cy="318770"/>
            </a:xfrm>
            <a:custGeom>
              <a:avLst/>
              <a:gdLst/>
              <a:ahLst/>
              <a:cxnLst/>
              <a:rect l="l" t="t" r="r" b="b"/>
              <a:pathLst>
                <a:path w="175260" h="318769">
                  <a:moveTo>
                    <a:pt x="27940" y="38100"/>
                  </a:moveTo>
                  <a:lnTo>
                    <a:pt x="7620" y="0"/>
                  </a:lnTo>
                  <a:lnTo>
                    <a:pt x="0" y="3810"/>
                  </a:lnTo>
                  <a:lnTo>
                    <a:pt x="19050" y="41910"/>
                  </a:lnTo>
                  <a:lnTo>
                    <a:pt x="27940" y="38100"/>
                  </a:lnTo>
                  <a:close/>
                </a:path>
                <a:path w="175260" h="318769">
                  <a:moveTo>
                    <a:pt x="77470" y="129540"/>
                  </a:moveTo>
                  <a:lnTo>
                    <a:pt x="41910" y="62230"/>
                  </a:lnTo>
                  <a:lnTo>
                    <a:pt x="33020" y="67310"/>
                  </a:lnTo>
                  <a:lnTo>
                    <a:pt x="68580" y="134620"/>
                  </a:lnTo>
                  <a:lnTo>
                    <a:pt x="77470" y="129540"/>
                  </a:lnTo>
                  <a:close/>
                </a:path>
                <a:path w="175260" h="318769">
                  <a:moveTo>
                    <a:pt x="125730" y="222250"/>
                  </a:moveTo>
                  <a:lnTo>
                    <a:pt x="90170" y="154940"/>
                  </a:lnTo>
                  <a:lnTo>
                    <a:pt x="82550" y="158750"/>
                  </a:lnTo>
                  <a:lnTo>
                    <a:pt x="118110" y="226060"/>
                  </a:lnTo>
                  <a:lnTo>
                    <a:pt x="125730" y="222250"/>
                  </a:lnTo>
                  <a:close/>
                </a:path>
                <a:path w="175260" h="318769">
                  <a:moveTo>
                    <a:pt x="175260" y="313690"/>
                  </a:moveTo>
                  <a:lnTo>
                    <a:pt x="139700" y="246380"/>
                  </a:lnTo>
                  <a:lnTo>
                    <a:pt x="132080" y="251460"/>
                  </a:lnTo>
                  <a:lnTo>
                    <a:pt x="167627" y="318770"/>
                  </a:lnTo>
                  <a:lnTo>
                    <a:pt x="175260" y="313690"/>
                  </a:lnTo>
                  <a:close/>
                </a:path>
              </a:pathLst>
            </a:custGeom>
            <a:solidFill>
              <a:srgbClr val="000000"/>
            </a:solidFill>
          </p:spPr>
          <p:txBody>
            <a:bodyPr wrap="square" lIns="0" tIns="0" rIns="0" bIns="0" rtlCol="0"/>
            <a:lstStyle/>
            <a:p>
              <a:endParaRPr/>
            </a:p>
          </p:txBody>
        </p:sp>
        <p:sp>
          <p:nvSpPr>
            <p:cNvPr id="35" name="object 35"/>
            <p:cNvSpPr/>
            <p:nvPr/>
          </p:nvSpPr>
          <p:spPr>
            <a:xfrm>
              <a:off x="1531620" y="3274060"/>
              <a:ext cx="228600" cy="612140"/>
            </a:xfrm>
            <a:custGeom>
              <a:avLst/>
              <a:gdLst/>
              <a:ahLst/>
              <a:cxnLst/>
              <a:rect l="l" t="t" r="r" b="b"/>
              <a:pathLst>
                <a:path w="228600" h="612139">
                  <a:moveTo>
                    <a:pt x="152400" y="0"/>
                  </a:moveTo>
                  <a:lnTo>
                    <a:pt x="34290" y="5079"/>
                  </a:lnTo>
                  <a:lnTo>
                    <a:pt x="55880" y="501650"/>
                  </a:lnTo>
                  <a:lnTo>
                    <a:pt x="0" y="504189"/>
                  </a:lnTo>
                  <a:lnTo>
                    <a:pt x="119380" y="612139"/>
                  </a:lnTo>
                  <a:lnTo>
                    <a:pt x="228600" y="494029"/>
                  </a:lnTo>
                  <a:lnTo>
                    <a:pt x="172719" y="496569"/>
                  </a:lnTo>
                  <a:lnTo>
                    <a:pt x="152400" y="0"/>
                  </a:lnTo>
                  <a:close/>
                </a:path>
              </a:pathLst>
            </a:custGeom>
            <a:solidFill>
              <a:srgbClr val="CC9800"/>
            </a:solidFill>
          </p:spPr>
          <p:txBody>
            <a:bodyPr wrap="square" lIns="0" tIns="0" rIns="0" bIns="0" rtlCol="0"/>
            <a:lstStyle/>
            <a:p>
              <a:endParaRPr/>
            </a:p>
          </p:txBody>
        </p:sp>
        <p:sp>
          <p:nvSpPr>
            <p:cNvPr id="36" name="object 36"/>
            <p:cNvSpPr/>
            <p:nvPr/>
          </p:nvSpPr>
          <p:spPr>
            <a:xfrm>
              <a:off x="1531620" y="3274060"/>
              <a:ext cx="228600" cy="612140"/>
            </a:xfrm>
            <a:custGeom>
              <a:avLst/>
              <a:gdLst/>
              <a:ahLst/>
              <a:cxnLst/>
              <a:rect l="l" t="t" r="r" b="b"/>
              <a:pathLst>
                <a:path w="228600" h="612139">
                  <a:moveTo>
                    <a:pt x="152400" y="0"/>
                  </a:moveTo>
                  <a:lnTo>
                    <a:pt x="172719" y="496569"/>
                  </a:lnTo>
                  <a:lnTo>
                    <a:pt x="228600" y="494029"/>
                  </a:lnTo>
                  <a:lnTo>
                    <a:pt x="119380" y="612139"/>
                  </a:lnTo>
                  <a:lnTo>
                    <a:pt x="0" y="504189"/>
                  </a:lnTo>
                  <a:lnTo>
                    <a:pt x="55880" y="501650"/>
                  </a:lnTo>
                  <a:lnTo>
                    <a:pt x="34290" y="5079"/>
                  </a:lnTo>
                  <a:lnTo>
                    <a:pt x="152400"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362200" y="32766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38" name="object 38"/>
            <p:cNvSpPr/>
            <p:nvPr/>
          </p:nvSpPr>
          <p:spPr>
            <a:xfrm>
              <a:off x="2362200" y="32766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3048000" y="3289300"/>
              <a:ext cx="228600" cy="609600"/>
            </a:xfrm>
            <a:custGeom>
              <a:avLst/>
              <a:gdLst/>
              <a:ahLst/>
              <a:cxnLst/>
              <a:rect l="l" t="t" r="r" b="b"/>
              <a:pathLst>
                <a:path w="228600" h="609600">
                  <a:moveTo>
                    <a:pt x="172719" y="0"/>
                  </a:moveTo>
                  <a:lnTo>
                    <a:pt x="54610" y="0"/>
                  </a:lnTo>
                  <a:lnTo>
                    <a:pt x="54610" y="496569"/>
                  </a:lnTo>
                  <a:lnTo>
                    <a:pt x="0" y="496569"/>
                  </a:lnTo>
                  <a:lnTo>
                    <a:pt x="114300" y="609600"/>
                  </a:lnTo>
                  <a:lnTo>
                    <a:pt x="228600" y="496569"/>
                  </a:lnTo>
                  <a:lnTo>
                    <a:pt x="172719" y="496569"/>
                  </a:lnTo>
                  <a:lnTo>
                    <a:pt x="172719" y="0"/>
                  </a:lnTo>
                  <a:close/>
                </a:path>
              </a:pathLst>
            </a:custGeom>
            <a:solidFill>
              <a:srgbClr val="CC9800"/>
            </a:solidFill>
          </p:spPr>
          <p:txBody>
            <a:bodyPr wrap="square" lIns="0" tIns="0" rIns="0" bIns="0" rtlCol="0"/>
            <a:lstStyle/>
            <a:p>
              <a:endParaRPr/>
            </a:p>
          </p:txBody>
        </p:sp>
        <p:sp>
          <p:nvSpPr>
            <p:cNvPr id="40" name="object 40"/>
            <p:cNvSpPr/>
            <p:nvPr/>
          </p:nvSpPr>
          <p:spPr>
            <a:xfrm>
              <a:off x="3048000" y="3289300"/>
              <a:ext cx="228600" cy="609600"/>
            </a:xfrm>
            <a:custGeom>
              <a:avLst/>
              <a:gdLst/>
              <a:ahLst/>
              <a:cxnLst/>
              <a:rect l="l" t="t" r="r" b="b"/>
              <a:pathLst>
                <a:path w="228600" h="609600">
                  <a:moveTo>
                    <a:pt x="172719" y="0"/>
                  </a:moveTo>
                  <a:lnTo>
                    <a:pt x="172719" y="496569"/>
                  </a:lnTo>
                  <a:lnTo>
                    <a:pt x="228600" y="496569"/>
                  </a:lnTo>
                  <a:lnTo>
                    <a:pt x="114300" y="609600"/>
                  </a:lnTo>
                  <a:lnTo>
                    <a:pt x="0" y="496569"/>
                  </a:lnTo>
                  <a:lnTo>
                    <a:pt x="54610" y="496569"/>
                  </a:lnTo>
                  <a:lnTo>
                    <a:pt x="54610" y="0"/>
                  </a:lnTo>
                  <a:lnTo>
                    <a:pt x="172719" y="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793240" y="2357120"/>
              <a:ext cx="224790" cy="383540"/>
            </a:xfrm>
            <a:custGeom>
              <a:avLst/>
              <a:gdLst/>
              <a:ahLst/>
              <a:cxnLst/>
              <a:rect l="l" t="t" r="r" b="b"/>
              <a:pathLst>
                <a:path w="224789" h="383539">
                  <a:moveTo>
                    <a:pt x="118110" y="0"/>
                  </a:moveTo>
                  <a:lnTo>
                    <a:pt x="68580" y="264159"/>
                  </a:lnTo>
                  <a:lnTo>
                    <a:pt x="0" y="251459"/>
                  </a:lnTo>
                  <a:lnTo>
                    <a:pt x="91440" y="383539"/>
                  </a:lnTo>
                  <a:lnTo>
                    <a:pt x="224790" y="293369"/>
                  </a:lnTo>
                  <a:lnTo>
                    <a:pt x="156210" y="280669"/>
                  </a:lnTo>
                  <a:lnTo>
                    <a:pt x="205740" y="16509"/>
                  </a:lnTo>
                  <a:lnTo>
                    <a:pt x="118110" y="0"/>
                  </a:lnTo>
                  <a:close/>
                </a:path>
              </a:pathLst>
            </a:custGeom>
            <a:solidFill>
              <a:srgbClr val="CC9800"/>
            </a:solidFill>
          </p:spPr>
          <p:txBody>
            <a:bodyPr wrap="square" lIns="0" tIns="0" rIns="0" bIns="0" rtlCol="0"/>
            <a:lstStyle/>
            <a:p>
              <a:endParaRPr/>
            </a:p>
          </p:txBody>
        </p:sp>
        <p:sp>
          <p:nvSpPr>
            <p:cNvPr id="42" name="object 42"/>
            <p:cNvSpPr/>
            <p:nvPr/>
          </p:nvSpPr>
          <p:spPr>
            <a:xfrm>
              <a:off x="1793240" y="2357120"/>
              <a:ext cx="224790" cy="383540"/>
            </a:xfrm>
            <a:custGeom>
              <a:avLst/>
              <a:gdLst/>
              <a:ahLst/>
              <a:cxnLst/>
              <a:rect l="l" t="t" r="r" b="b"/>
              <a:pathLst>
                <a:path w="224789" h="383539">
                  <a:moveTo>
                    <a:pt x="205740" y="16509"/>
                  </a:moveTo>
                  <a:lnTo>
                    <a:pt x="156210" y="280669"/>
                  </a:lnTo>
                  <a:lnTo>
                    <a:pt x="224790" y="293369"/>
                  </a:lnTo>
                  <a:lnTo>
                    <a:pt x="91440" y="383539"/>
                  </a:lnTo>
                  <a:lnTo>
                    <a:pt x="0" y="251459"/>
                  </a:lnTo>
                  <a:lnTo>
                    <a:pt x="68580" y="264159"/>
                  </a:lnTo>
                  <a:lnTo>
                    <a:pt x="118110" y="0"/>
                  </a:lnTo>
                  <a:lnTo>
                    <a:pt x="205740" y="16509"/>
                  </a:lnTo>
                  <a:close/>
                </a:path>
              </a:pathLst>
            </a:custGeom>
            <a:ln w="9344">
              <a:solidFill>
                <a:srgbClr val="000000"/>
              </a:solidFill>
            </a:ln>
          </p:spPr>
          <p:txBody>
            <a:bodyPr wrap="square" lIns="0" tIns="0" rIns="0" bIns="0" rtlCol="0"/>
            <a:lstStyle/>
            <a:p>
              <a:endParaRPr/>
            </a:p>
          </p:txBody>
        </p:sp>
        <p:sp>
          <p:nvSpPr>
            <p:cNvPr id="43" name="object 43"/>
            <p:cNvSpPr/>
            <p:nvPr/>
          </p:nvSpPr>
          <p:spPr>
            <a:xfrm>
              <a:off x="2532380" y="2357120"/>
              <a:ext cx="223520" cy="382270"/>
            </a:xfrm>
            <a:custGeom>
              <a:avLst/>
              <a:gdLst/>
              <a:ahLst/>
              <a:cxnLst/>
              <a:rect l="l" t="t" r="r" b="b"/>
              <a:pathLst>
                <a:path w="223519" h="382269">
                  <a:moveTo>
                    <a:pt x="101600" y="0"/>
                  </a:moveTo>
                  <a:lnTo>
                    <a:pt x="13969" y="17779"/>
                  </a:lnTo>
                  <a:lnTo>
                    <a:pt x="68580" y="280669"/>
                  </a:lnTo>
                  <a:lnTo>
                    <a:pt x="0" y="295909"/>
                  </a:lnTo>
                  <a:lnTo>
                    <a:pt x="134619" y="382269"/>
                  </a:lnTo>
                  <a:lnTo>
                    <a:pt x="223519" y="248919"/>
                  </a:lnTo>
                  <a:lnTo>
                    <a:pt x="154939" y="262889"/>
                  </a:lnTo>
                  <a:lnTo>
                    <a:pt x="101600" y="0"/>
                  </a:lnTo>
                  <a:close/>
                </a:path>
              </a:pathLst>
            </a:custGeom>
            <a:solidFill>
              <a:srgbClr val="CC9800"/>
            </a:solidFill>
          </p:spPr>
          <p:txBody>
            <a:bodyPr wrap="square" lIns="0" tIns="0" rIns="0" bIns="0" rtlCol="0"/>
            <a:lstStyle/>
            <a:p>
              <a:endParaRPr/>
            </a:p>
          </p:txBody>
        </p:sp>
        <p:sp>
          <p:nvSpPr>
            <p:cNvPr id="44" name="object 44"/>
            <p:cNvSpPr/>
            <p:nvPr/>
          </p:nvSpPr>
          <p:spPr>
            <a:xfrm>
              <a:off x="2532380" y="2357120"/>
              <a:ext cx="223520" cy="382270"/>
            </a:xfrm>
            <a:custGeom>
              <a:avLst/>
              <a:gdLst/>
              <a:ahLst/>
              <a:cxnLst/>
              <a:rect l="l" t="t" r="r" b="b"/>
              <a:pathLst>
                <a:path w="223519" h="382269">
                  <a:moveTo>
                    <a:pt x="101600" y="0"/>
                  </a:moveTo>
                  <a:lnTo>
                    <a:pt x="154939" y="262889"/>
                  </a:lnTo>
                  <a:lnTo>
                    <a:pt x="223519" y="248919"/>
                  </a:lnTo>
                  <a:lnTo>
                    <a:pt x="134619" y="382269"/>
                  </a:lnTo>
                  <a:lnTo>
                    <a:pt x="0" y="295909"/>
                  </a:lnTo>
                  <a:lnTo>
                    <a:pt x="68580" y="280669"/>
                  </a:lnTo>
                  <a:lnTo>
                    <a:pt x="13969" y="17779"/>
                  </a:lnTo>
                  <a:lnTo>
                    <a:pt x="101600" y="0"/>
                  </a:lnTo>
                  <a:close/>
                </a:path>
              </a:pathLst>
            </a:custGeom>
            <a:ln w="9344">
              <a:solidFill>
                <a:srgbClr val="000000"/>
              </a:solidFill>
            </a:ln>
          </p:spPr>
          <p:txBody>
            <a:bodyPr wrap="square" lIns="0" tIns="0" rIns="0" bIns="0" rtlCol="0"/>
            <a:lstStyle/>
            <a:p>
              <a:endParaRPr/>
            </a:p>
          </p:txBody>
        </p:sp>
        <p:sp>
          <p:nvSpPr>
            <p:cNvPr id="45" name="object 45"/>
            <p:cNvSpPr/>
            <p:nvPr/>
          </p:nvSpPr>
          <p:spPr>
            <a:xfrm>
              <a:off x="3180079" y="2366010"/>
              <a:ext cx="273050" cy="351790"/>
            </a:xfrm>
            <a:custGeom>
              <a:avLst/>
              <a:gdLst/>
              <a:ahLst/>
              <a:cxnLst/>
              <a:rect l="l" t="t" r="r" b="b"/>
              <a:pathLst>
                <a:path w="273050" h="351789">
                  <a:moveTo>
                    <a:pt x="77469" y="0"/>
                  </a:moveTo>
                  <a:lnTo>
                    <a:pt x="0" y="44450"/>
                  </a:lnTo>
                  <a:lnTo>
                    <a:pt x="135890" y="276860"/>
                  </a:lnTo>
                  <a:lnTo>
                    <a:pt x="74930" y="312419"/>
                  </a:lnTo>
                  <a:lnTo>
                    <a:pt x="231140" y="351789"/>
                  </a:lnTo>
                  <a:lnTo>
                    <a:pt x="273049" y="196850"/>
                  </a:lnTo>
                  <a:lnTo>
                    <a:pt x="212090" y="231139"/>
                  </a:lnTo>
                  <a:lnTo>
                    <a:pt x="77469" y="0"/>
                  </a:lnTo>
                  <a:close/>
                </a:path>
              </a:pathLst>
            </a:custGeom>
            <a:solidFill>
              <a:srgbClr val="CC9800"/>
            </a:solidFill>
          </p:spPr>
          <p:txBody>
            <a:bodyPr wrap="square" lIns="0" tIns="0" rIns="0" bIns="0" rtlCol="0"/>
            <a:lstStyle/>
            <a:p>
              <a:endParaRPr/>
            </a:p>
          </p:txBody>
        </p:sp>
        <p:sp>
          <p:nvSpPr>
            <p:cNvPr id="46" name="object 46"/>
            <p:cNvSpPr/>
            <p:nvPr/>
          </p:nvSpPr>
          <p:spPr>
            <a:xfrm>
              <a:off x="3180079" y="2366010"/>
              <a:ext cx="273050" cy="351790"/>
            </a:xfrm>
            <a:custGeom>
              <a:avLst/>
              <a:gdLst/>
              <a:ahLst/>
              <a:cxnLst/>
              <a:rect l="l" t="t" r="r" b="b"/>
              <a:pathLst>
                <a:path w="273050" h="351789">
                  <a:moveTo>
                    <a:pt x="77469" y="0"/>
                  </a:moveTo>
                  <a:lnTo>
                    <a:pt x="212090" y="231139"/>
                  </a:lnTo>
                  <a:lnTo>
                    <a:pt x="273049" y="196850"/>
                  </a:lnTo>
                  <a:lnTo>
                    <a:pt x="231140" y="351789"/>
                  </a:lnTo>
                  <a:lnTo>
                    <a:pt x="74930" y="312419"/>
                  </a:lnTo>
                  <a:lnTo>
                    <a:pt x="135890" y="276860"/>
                  </a:lnTo>
                  <a:lnTo>
                    <a:pt x="0" y="44450"/>
                  </a:lnTo>
                  <a:lnTo>
                    <a:pt x="77469" y="0"/>
                  </a:lnTo>
                  <a:close/>
                </a:path>
              </a:pathLst>
            </a:custGeom>
            <a:ln w="9344">
              <a:solidFill>
                <a:srgbClr val="000000"/>
              </a:solidFill>
            </a:ln>
          </p:spPr>
          <p:txBody>
            <a:bodyPr wrap="square" lIns="0" tIns="0" rIns="0" bIns="0" rtlCol="0"/>
            <a:lstStyle/>
            <a:p>
              <a:endParaRPr/>
            </a:p>
          </p:txBody>
        </p:sp>
      </p:grpSp>
      <p:grpSp>
        <p:nvGrpSpPr>
          <p:cNvPr id="47" name="object 47"/>
          <p:cNvGrpSpPr/>
          <p:nvPr/>
        </p:nvGrpSpPr>
        <p:grpSpPr>
          <a:xfrm>
            <a:off x="5557520" y="1312545"/>
            <a:ext cx="2142490" cy="1634490"/>
            <a:chOff x="5557520" y="1750060"/>
            <a:chExt cx="2142490" cy="2179320"/>
          </a:xfrm>
        </p:grpSpPr>
        <p:sp>
          <p:nvSpPr>
            <p:cNvPr id="48" name="object 48"/>
            <p:cNvSpPr/>
            <p:nvPr/>
          </p:nvSpPr>
          <p:spPr>
            <a:xfrm>
              <a:off x="5557520" y="1750059"/>
              <a:ext cx="2142490" cy="1146810"/>
            </a:xfrm>
            <a:custGeom>
              <a:avLst/>
              <a:gdLst/>
              <a:ahLst/>
              <a:cxnLst/>
              <a:rect l="l" t="t" r="r" b="b"/>
              <a:pathLst>
                <a:path w="2142490" h="1146810">
                  <a:moveTo>
                    <a:pt x="20320" y="1070610"/>
                  </a:moveTo>
                  <a:lnTo>
                    <a:pt x="10160" y="1069340"/>
                  </a:lnTo>
                  <a:lnTo>
                    <a:pt x="0" y="1144270"/>
                  </a:lnTo>
                  <a:lnTo>
                    <a:pt x="10160" y="1145540"/>
                  </a:lnTo>
                  <a:lnTo>
                    <a:pt x="20320" y="1070610"/>
                  </a:lnTo>
                  <a:close/>
                </a:path>
                <a:path w="2142490" h="1146810">
                  <a:moveTo>
                    <a:pt x="33020" y="966470"/>
                  </a:moveTo>
                  <a:lnTo>
                    <a:pt x="24130" y="965200"/>
                  </a:lnTo>
                  <a:lnTo>
                    <a:pt x="13970" y="1041400"/>
                  </a:lnTo>
                  <a:lnTo>
                    <a:pt x="24130" y="1042670"/>
                  </a:lnTo>
                  <a:lnTo>
                    <a:pt x="33020" y="966470"/>
                  </a:lnTo>
                  <a:close/>
                </a:path>
                <a:path w="2142490" h="1146810">
                  <a:moveTo>
                    <a:pt x="46990" y="863600"/>
                  </a:moveTo>
                  <a:lnTo>
                    <a:pt x="38100" y="862330"/>
                  </a:lnTo>
                  <a:lnTo>
                    <a:pt x="27940" y="937260"/>
                  </a:lnTo>
                  <a:lnTo>
                    <a:pt x="36830" y="938530"/>
                  </a:lnTo>
                  <a:lnTo>
                    <a:pt x="46990" y="863600"/>
                  </a:lnTo>
                  <a:close/>
                </a:path>
                <a:path w="2142490" h="1146810">
                  <a:moveTo>
                    <a:pt x="60960" y="759460"/>
                  </a:moveTo>
                  <a:lnTo>
                    <a:pt x="52070" y="758190"/>
                  </a:lnTo>
                  <a:lnTo>
                    <a:pt x="41910" y="834390"/>
                  </a:lnTo>
                  <a:lnTo>
                    <a:pt x="50800" y="835660"/>
                  </a:lnTo>
                  <a:lnTo>
                    <a:pt x="60960" y="759460"/>
                  </a:lnTo>
                  <a:close/>
                </a:path>
                <a:path w="2142490" h="1146810">
                  <a:moveTo>
                    <a:pt x="74930" y="656590"/>
                  </a:moveTo>
                  <a:lnTo>
                    <a:pt x="66040" y="655320"/>
                  </a:lnTo>
                  <a:lnTo>
                    <a:pt x="55880" y="730250"/>
                  </a:lnTo>
                  <a:lnTo>
                    <a:pt x="64770" y="731520"/>
                  </a:lnTo>
                  <a:lnTo>
                    <a:pt x="74930" y="656590"/>
                  </a:lnTo>
                  <a:close/>
                </a:path>
                <a:path w="2142490" h="1146810">
                  <a:moveTo>
                    <a:pt x="88900" y="552450"/>
                  </a:moveTo>
                  <a:lnTo>
                    <a:pt x="78740" y="551180"/>
                  </a:lnTo>
                  <a:lnTo>
                    <a:pt x="69850" y="627380"/>
                  </a:lnTo>
                  <a:lnTo>
                    <a:pt x="78740" y="628650"/>
                  </a:lnTo>
                  <a:lnTo>
                    <a:pt x="88900" y="552450"/>
                  </a:lnTo>
                  <a:close/>
                </a:path>
                <a:path w="2142490" h="1146810">
                  <a:moveTo>
                    <a:pt x="102870" y="449580"/>
                  </a:moveTo>
                  <a:lnTo>
                    <a:pt x="93980" y="448310"/>
                  </a:lnTo>
                  <a:lnTo>
                    <a:pt x="83820" y="523240"/>
                  </a:lnTo>
                  <a:lnTo>
                    <a:pt x="92710" y="524510"/>
                  </a:lnTo>
                  <a:lnTo>
                    <a:pt x="102870" y="449580"/>
                  </a:lnTo>
                  <a:close/>
                </a:path>
                <a:path w="2142490" h="1146810">
                  <a:moveTo>
                    <a:pt x="116840" y="345440"/>
                  </a:moveTo>
                  <a:lnTo>
                    <a:pt x="106680" y="344170"/>
                  </a:lnTo>
                  <a:lnTo>
                    <a:pt x="96520" y="420370"/>
                  </a:lnTo>
                  <a:lnTo>
                    <a:pt x="106680" y="421640"/>
                  </a:lnTo>
                  <a:lnTo>
                    <a:pt x="116840" y="345440"/>
                  </a:lnTo>
                  <a:close/>
                </a:path>
                <a:path w="2142490" h="1146810">
                  <a:moveTo>
                    <a:pt x="129540" y="242570"/>
                  </a:moveTo>
                  <a:lnTo>
                    <a:pt x="120650" y="241300"/>
                  </a:lnTo>
                  <a:lnTo>
                    <a:pt x="110490" y="316230"/>
                  </a:lnTo>
                  <a:lnTo>
                    <a:pt x="120650" y="317500"/>
                  </a:lnTo>
                  <a:lnTo>
                    <a:pt x="129540" y="242570"/>
                  </a:lnTo>
                  <a:close/>
                </a:path>
                <a:path w="2142490" h="1146810">
                  <a:moveTo>
                    <a:pt x="143510" y="138430"/>
                  </a:moveTo>
                  <a:lnTo>
                    <a:pt x="134620" y="137160"/>
                  </a:lnTo>
                  <a:lnTo>
                    <a:pt x="124460" y="213360"/>
                  </a:lnTo>
                  <a:lnTo>
                    <a:pt x="134620" y="214630"/>
                  </a:lnTo>
                  <a:lnTo>
                    <a:pt x="143510" y="138430"/>
                  </a:lnTo>
                  <a:close/>
                </a:path>
                <a:path w="2142490" h="1146810">
                  <a:moveTo>
                    <a:pt x="157480" y="35560"/>
                  </a:moveTo>
                  <a:lnTo>
                    <a:pt x="148590" y="34290"/>
                  </a:lnTo>
                  <a:lnTo>
                    <a:pt x="138430" y="109220"/>
                  </a:lnTo>
                  <a:lnTo>
                    <a:pt x="147320" y="110490"/>
                  </a:lnTo>
                  <a:lnTo>
                    <a:pt x="157480" y="35560"/>
                  </a:lnTo>
                  <a:close/>
                </a:path>
                <a:path w="2142490" h="1146810">
                  <a:moveTo>
                    <a:pt x="162560" y="2540"/>
                  </a:moveTo>
                  <a:lnTo>
                    <a:pt x="152400" y="1270"/>
                  </a:lnTo>
                  <a:lnTo>
                    <a:pt x="152400" y="6350"/>
                  </a:lnTo>
                  <a:lnTo>
                    <a:pt x="161290" y="7620"/>
                  </a:lnTo>
                  <a:lnTo>
                    <a:pt x="162560" y="2540"/>
                  </a:lnTo>
                  <a:close/>
                </a:path>
                <a:path w="2142490" h="1146810">
                  <a:moveTo>
                    <a:pt x="477520" y="1070610"/>
                  </a:moveTo>
                  <a:lnTo>
                    <a:pt x="467360" y="1069340"/>
                  </a:lnTo>
                  <a:lnTo>
                    <a:pt x="457200" y="1144270"/>
                  </a:lnTo>
                  <a:lnTo>
                    <a:pt x="467360" y="1145540"/>
                  </a:lnTo>
                  <a:lnTo>
                    <a:pt x="477520" y="1070610"/>
                  </a:lnTo>
                  <a:close/>
                </a:path>
                <a:path w="2142490" h="1146810">
                  <a:moveTo>
                    <a:pt x="490220" y="966470"/>
                  </a:moveTo>
                  <a:lnTo>
                    <a:pt x="481330" y="965200"/>
                  </a:lnTo>
                  <a:lnTo>
                    <a:pt x="471170" y="1041400"/>
                  </a:lnTo>
                  <a:lnTo>
                    <a:pt x="481330" y="1042670"/>
                  </a:lnTo>
                  <a:lnTo>
                    <a:pt x="490220" y="966470"/>
                  </a:lnTo>
                  <a:close/>
                </a:path>
                <a:path w="2142490" h="1146810">
                  <a:moveTo>
                    <a:pt x="504190" y="863600"/>
                  </a:moveTo>
                  <a:lnTo>
                    <a:pt x="495300" y="862330"/>
                  </a:lnTo>
                  <a:lnTo>
                    <a:pt x="485140" y="937260"/>
                  </a:lnTo>
                  <a:lnTo>
                    <a:pt x="494030" y="938530"/>
                  </a:lnTo>
                  <a:lnTo>
                    <a:pt x="504190" y="863600"/>
                  </a:lnTo>
                  <a:close/>
                </a:path>
                <a:path w="2142490" h="1146810">
                  <a:moveTo>
                    <a:pt x="518160" y="759460"/>
                  </a:moveTo>
                  <a:lnTo>
                    <a:pt x="509270" y="758190"/>
                  </a:lnTo>
                  <a:lnTo>
                    <a:pt x="499110" y="834390"/>
                  </a:lnTo>
                  <a:lnTo>
                    <a:pt x="508000" y="835660"/>
                  </a:lnTo>
                  <a:lnTo>
                    <a:pt x="518160" y="759460"/>
                  </a:lnTo>
                  <a:close/>
                </a:path>
                <a:path w="2142490" h="1146810">
                  <a:moveTo>
                    <a:pt x="532130" y="656590"/>
                  </a:moveTo>
                  <a:lnTo>
                    <a:pt x="523240" y="655320"/>
                  </a:lnTo>
                  <a:lnTo>
                    <a:pt x="513080" y="730250"/>
                  </a:lnTo>
                  <a:lnTo>
                    <a:pt x="521970" y="731520"/>
                  </a:lnTo>
                  <a:lnTo>
                    <a:pt x="532130" y="656590"/>
                  </a:lnTo>
                  <a:close/>
                </a:path>
                <a:path w="2142490" h="1146810">
                  <a:moveTo>
                    <a:pt x="546100" y="552450"/>
                  </a:moveTo>
                  <a:lnTo>
                    <a:pt x="535940" y="551180"/>
                  </a:lnTo>
                  <a:lnTo>
                    <a:pt x="527050" y="627380"/>
                  </a:lnTo>
                  <a:lnTo>
                    <a:pt x="535940" y="628650"/>
                  </a:lnTo>
                  <a:lnTo>
                    <a:pt x="546100" y="552450"/>
                  </a:lnTo>
                  <a:close/>
                </a:path>
                <a:path w="2142490" h="1146810">
                  <a:moveTo>
                    <a:pt x="560070" y="449580"/>
                  </a:moveTo>
                  <a:lnTo>
                    <a:pt x="551180" y="448310"/>
                  </a:lnTo>
                  <a:lnTo>
                    <a:pt x="541020" y="523240"/>
                  </a:lnTo>
                  <a:lnTo>
                    <a:pt x="549910" y="524510"/>
                  </a:lnTo>
                  <a:lnTo>
                    <a:pt x="560070" y="449580"/>
                  </a:lnTo>
                  <a:close/>
                </a:path>
                <a:path w="2142490" h="1146810">
                  <a:moveTo>
                    <a:pt x="574040" y="345440"/>
                  </a:moveTo>
                  <a:lnTo>
                    <a:pt x="563880" y="344170"/>
                  </a:lnTo>
                  <a:lnTo>
                    <a:pt x="553720" y="420370"/>
                  </a:lnTo>
                  <a:lnTo>
                    <a:pt x="563880" y="421640"/>
                  </a:lnTo>
                  <a:lnTo>
                    <a:pt x="574040" y="345440"/>
                  </a:lnTo>
                  <a:close/>
                </a:path>
                <a:path w="2142490" h="1146810">
                  <a:moveTo>
                    <a:pt x="586740" y="242570"/>
                  </a:moveTo>
                  <a:lnTo>
                    <a:pt x="577850" y="241300"/>
                  </a:lnTo>
                  <a:lnTo>
                    <a:pt x="567690" y="316230"/>
                  </a:lnTo>
                  <a:lnTo>
                    <a:pt x="577850" y="317500"/>
                  </a:lnTo>
                  <a:lnTo>
                    <a:pt x="586740" y="242570"/>
                  </a:lnTo>
                  <a:close/>
                </a:path>
                <a:path w="2142490" h="1146810">
                  <a:moveTo>
                    <a:pt x="600710" y="138430"/>
                  </a:moveTo>
                  <a:lnTo>
                    <a:pt x="591820" y="137160"/>
                  </a:lnTo>
                  <a:lnTo>
                    <a:pt x="581660" y="213360"/>
                  </a:lnTo>
                  <a:lnTo>
                    <a:pt x="591820" y="214630"/>
                  </a:lnTo>
                  <a:lnTo>
                    <a:pt x="600710" y="138430"/>
                  </a:lnTo>
                  <a:close/>
                </a:path>
                <a:path w="2142490" h="1146810">
                  <a:moveTo>
                    <a:pt x="614680" y="35560"/>
                  </a:moveTo>
                  <a:lnTo>
                    <a:pt x="605790" y="34290"/>
                  </a:lnTo>
                  <a:lnTo>
                    <a:pt x="595630" y="109220"/>
                  </a:lnTo>
                  <a:lnTo>
                    <a:pt x="604520" y="110490"/>
                  </a:lnTo>
                  <a:lnTo>
                    <a:pt x="614680" y="35560"/>
                  </a:lnTo>
                  <a:close/>
                </a:path>
                <a:path w="2142490" h="1146810">
                  <a:moveTo>
                    <a:pt x="622300" y="17780"/>
                  </a:moveTo>
                  <a:lnTo>
                    <a:pt x="619252" y="4572"/>
                  </a:lnTo>
                  <a:lnTo>
                    <a:pt x="619760" y="2540"/>
                  </a:lnTo>
                  <a:lnTo>
                    <a:pt x="618744" y="2425"/>
                  </a:lnTo>
                  <a:lnTo>
                    <a:pt x="618490" y="1270"/>
                  </a:lnTo>
                  <a:lnTo>
                    <a:pt x="614337" y="1866"/>
                  </a:lnTo>
                  <a:lnTo>
                    <a:pt x="609600" y="1270"/>
                  </a:lnTo>
                  <a:lnTo>
                    <a:pt x="609600" y="2540"/>
                  </a:lnTo>
                  <a:lnTo>
                    <a:pt x="609600" y="6350"/>
                  </a:lnTo>
                  <a:lnTo>
                    <a:pt x="610438" y="6477"/>
                  </a:lnTo>
                  <a:lnTo>
                    <a:pt x="613410" y="20320"/>
                  </a:lnTo>
                  <a:lnTo>
                    <a:pt x="622300" y="17780"/>
                  </a:lnTo>
                  <a:close/>
                </a:path>
                <a:path w="2142490" h="1146810">
                  <a:moveTo>
                    <a:pt x="642620" y="120650"/>
                  </a:moveTo>
                  <a:lnTo>
                    <a:pt x="627380" y="45720"/>
                  </a:lnTo>
                  <a:lnTo>
                    <a:pt x="618490" y="48260"/>
                  </a:lnTo>
                  <a:lnTo>
                    <a:pt x="633730" y="121920"/>
                  </a:lnTo>
                  <a:lnTo>
                    <a:pt x="642620" y="120650"/>
                  </a:lnTo>
                  <a:close/>
                </a:path>
                <a:path w="2142490" h="1146810">
                  <a:moveTo>
                    <a:pt x="662940" y="222250"/>
                  </a:moveTo>
                  <a:lnTo>
                    <a:pt x="648970" y="148590"/>
                  </a:lnTo>
                  <a:lnTo>
                    <a:pt x="638810" y="149860"/>
                  </a:lnTo>
                  <a:lnTo>
                    <a:pt x="654050" y="224790"/>
                  </a:lnTo>
                  <a:lnTo>
                    <a:pt x="662940" y="222250"/>
                  </a:lnTo>
                  <a:close/>
                </a:path>
                <a:path w="2142490" h="1146810">
                  <a:moveTo>
                    <a:pt x="683260" y="325120"/>
                  </a:moveTo>
                  <a:lnTo>
                    <a:pt x="669290" y="250190"/>
                  </a:lnTo>
                  <a:lnTo>
                    <a:pt x="659130" y="252730"/>
                  </a:lnTo>
                  <a:lnTo>
                    <a:pt x="674370" y="327660"/>
                  </a:lnTo>
                  <a:lnTo>
                    <a:pt x="683260" y="325120"/>
                  </a:lnTo>
                  <a:close/>
                </a:path>
                <a:path w="2142490" h="1146810">
                  <a:moveTo>
                    <a:pt x="704850" y="427990"/>
                  </a:moveTo>
                  <a:lnTo>
                    <a:pt x="689610" y="353060"/>
                  </a:lnTo>
                  <a:lnTo>
                    <a:pt x="680720" y="354330"/>
                  </a:lnTo>
                  <a:lnTo>
                    <a:pt x="694690" y="429260"/>
                  </a:lnTo>
                  <a:lnTo>
                    <a:pt x="704850" y="427990"/>
                  </a:lnTo>
                  <a:close/>
                </a:path>
                <a:path w="2142490" h="1146810">
                  <a:moveTo>
                    <a:pt x="725170" y="529590"/>
                  </a:moveTo>
                  <a:lnTo>
                    <a:pt x="709930" y="455930"/>
                  </a:lnTo>
                  <a:lnTo>
                    <a:pt x="701040" y="457200"/>
                  </a:lnTo>
                  <a:lnTo>
                    <a:pt x="715010" y="532130"/>
                  </a:lnTo>
                  <a:lnTo>
                    <a:pt x="725170" y="529590"/>
                  </a:lnTo>
                  <a:close/>
                </a:path>
                <a:path w="2142490" h="1146810">
                  <a:moveTo>
                    <a:pt x="745490" y="632460"/>
                  </a:moveTo>
                  <a:lnTo>
                    <a:pt x="730250" y="557530"/>
                  </a:lnTo>
                  <a:lnTo>
                    <a:pt x="721360" y="560070"/>
                  </a:lnTo>
                  <a:lnTo>
                    <a:pt x="736600" y="633730"/>
                  </a:lnTo>
                  <a:lnTo>
                    <a:pt x="745490" y="632460"/>
                  </a:lnTo>
                  <a:close/>
                </a:path>
                <a:path w="2142490" h="1146810">
                  <a:moveTo>
                    <a:pt x="765810" y="734060"/>
                  </a:moveTo>
                  <a:lnTo>
                    <a:pt x="750570" y="660400"/>
                  </a:lnTo>
                  <a:lnTo>
                    <a:pt x="741680" y="661670"/>
                  </a:lnTo>
                  <a:lnTo>
                    <a:pt x="756920" y="736600"/>
                  </a:lnTo>
                  <a:lnTo>
                    <a:pt x="765810" y="734060"/>
                  </a:lnTo>
                  <a:close/>
                </a:path>
                <a:path w="2142490" h="1146810">
                  <a:moveTo>
                    <a:pt x="786130" y="836930"/>
                  </a:moveTo>
                  <a:lnTo>
                    <a:pt x="770890" y="762000"/>
                  </a:lnTo>
                  <a:lnTo>
                    <a:pt x="762000" y="764540"/>
                  </a:lnTo>
                  <a:lnTo>
                    <a:pt x="777240" y="838200"/>
                  </a:lnTo>
                  <a:lnTo>
                    <a:pt x="786130" y="836930"/>
                  </a:lnTo>
                  <a:close/>
                </a:path>
                <a:path w="2142490" h="1146810">
                  <a:moveTo>
                    <a:pt x="806450" y="939800"/>
                  </a:moveTo>
                  <a:lnTo>
                    <a:pt x="791210" y="864870"/>
                  </a:lnTo>
                  <a:lnTo>
                    <a:pt x="782320" y="867410"/>
                  </a:lnTo>
                  <a:lnTo>
                    <a:pt x="797560" y="941070"/>
                  </a:lnTo>
                  <a:lnTo>
                    <a:pt x="806450" y="939800"/>
                  </a:lnTo>
                  <a:close/>
                </a:path>
                <a:path w="2142490" h="1146810">
                  <a:moveTo>
                    <a:pt x="826770" y="1041400"/>
                  </a:moveTo>
                  <a:lnTo>
                    <a:pt x="811530" y="967740"/>
                  </a:lnTo>
                  <a:lnTo>
                    <a:pt x="802640" y="969010"/>
                  </a:lnTo>
                  <a:lnTo>
                    <a:pt x="817880" y="1043940"/>
                  </a:lnTo>
                  <a:lnTo>
                    <a:pt x="826770" y="1041400"/>
                  </a:lnTo>
                  <a:close/>
                </a:path>
                <a:path w="2142490" h="1146810">
                  <a:moveTo>
                    <a:pt x="847090" y="1144270"/>
                  </a:moveTo>
                  <a:lnTo>
                    <a:pt x="831850" y="1069340"/>
                  </a:lnTo>
                  <a:lnTo>
                    <a:pt x="822960" y="1071880"/>
                  </a:lnTo>
                  <a:lnTo>
                    <a:pt x="838200" y="1145540"/>
                  </a:lnTo>
                  <a:lnTo>
                    <a:pt x="847090" y="1144270"/>
                  </a:lnTo>
                  <a:close/>
                </a:path>
                <a:path w="2142490" h="1146810">
                  <a:moveTo>
                    <a:pt x="1096010" y="36830"/>
                  </a:moveTo>
                  <a:lnTo>
                    <a:pt x="1075677" y="0"/>
                  </a:lnTo>
                  <a:lnTo>
                    <a:pt x="1072121" y="1778"/>
                  </a:lnTo>
                  <a:lnTo>
                    <a:pt x="1066800" y="2540"/>
                  </a:lnTo>
                  <a:lnTo>
                    <a:pt x="1070610" y="20320"/>
                  </a:lnTo>
                  <a:lnTo>
                    <a:pt x="1075601" y="18897"/>
                  </a:lnTo>
                  <a:lnTo>
                    <a:pt x="1087120" y="41910"/>
                  </a:lnTo>
                  <a:lnTo>
                    <a:pt x="1096010" y="36830"/>
                  </a:lnTo>
                  <a:close/>
                </a:path>
                <a:path w="2142490" h="1146810">
                  <a:moveTo>
                    <a:pt x="1099820" y="120650"/>
                  </a:moveTo>
                  <a:lnTo>
                    <a:pt x="1084580" y="45720"/>
                  </a:lnTo>
                  <a:lnTo>
                    <a:pt x="1075677" y="48260"/>
                  </a:lnTo>
                  <a:lnTo>
                    <a:pt x="1090930" y="121920"/>
                  </a:lnTo>
                  <a:lnTo>
                    <a:pt x="1099820" y="120650"/>
                  </a:lnTo>
                  <a:close/>
                </a:path>
                <a:path w="2142490" h="1146810">
                  <a:moveTo>
                    <a:pt x="1120140" y="222250"/>
                  </a:moveTo>
                  <a:lnTo>
                    <a:pt x="1106170" y="148590"/>
                  </a:lnTo>
                  <a:lnTo>
                    <a:pt x="1096010" y="149860"/>
                  </a:lnTo>
                  <a:lnTo>
                    <a:pt x="1111250" y="224790"/>
                  </a:lnTo>
                  <a:lnTo>
                    <a:pt x="1120140" y="222250"/>
                  </a:lnTo>
                  <a:close/>
                </a:path>
                <a:path w="2142490" h="1146810">
                  <a:moveTo>
                    <a:pt x="1140460" y="325120"/>
                  </a:moveTo>
                  <a:lnTo>
                    <a:pt x="1126490" y="250190"/>
                  </a:lnTo>
                  <a:lnTo>
                    <a:pt x="1116330" y="252730"/>
                  </a:lnTo>
                  <a:lnTo>
                    <a:pt x="1131570" y="327660"/>
                  </a:lnTo>
                  <a:lnTo>
                    <a:pt x="1140460" y="325120"/>
                  </a:lnTo>
                  <a:close/>
                </a:path>
                <a:path w="2142490" h="1146810">
                  <a:moveTo>
                    <a:pt x="1145540" y="129540"/>
                  </a:moveTo>
                  <a:lnTo>
                    <a:pt x="1108710" y="62230"/>
                  </a:lnTo>
                  <a:lnTo>
                    <a:pt x="1101090" y="67310"/>
                  </a:lnTo>
                  <a:lnTo>
                    <a:pt x="1136650" y="133350"/>
                  </a:lnTo>
                  <a:lnTo>
                    <a:pt x="1145540" y="129540"/>
                  </a:lnTo>
                  <a:close/>
                </a:path>
                <a:path w="2142490" h="1146810">
                  <a:moveTo>
                    <a:pt x="1162050" y="427990"/>
                  </a:moveTo>
                  <a:lnTo>
                    <a:pt x="1146810" y="353060"/>
                  </a:lnTo>
                  <a:lnTo>
                    <a:pt x="1137920" y="354330"/>
                  </a:lnTo>
                  <a:lnTo>
                    <a:pt x="1151890" y="429260"/>
                  </a:lnTo>
                  <a:lnTo>
                    <a:pt x="1162050" y="427990"/>
                  </a:lnTo>
                  <a:close/>
                </a:path>
                <a:path w="2142490" h="1146810">
                  <a:moveTo>
                    <a:pt x="1182370" y="529590"/>
                  </a:moveTo>
                  <a:lnTo>
                    <a:pt x="1167130" y="455930"/>
                  </a:lnTo>
                  <a:lnTo>
                    <a:pt x="1158240" y="457200"/>
                  </a:lnTo>
                  <a:lnTo>
                    <a:pt x="1172210" y="532130"/>
                  </a:lnTo>
                  <a:lnTo>
                    <a:pt x="1182370" y="529590"/>
                  </a:lnTo>
                  <a:close/>
                </a:path>
                <a:path w="2142490" h="1146810">
                  <a:moveTo>
                    <a:pt x="1193800" y="222250"/>
                  </a:moveTo>
                  <a:lnTo>
                    <a:pt x="1158240" y="154940"/>
                  </a:lnTo>
                  <a:lnTo>
                    <a:pt x="1150620" y="158750"/>
                  </a:lnTo>
                  <a:lnTo>
                    <a:pt x="1186180" y="226060"/>
                  </a:lnTo>
                  <a:lnTo>
                    <a:pt x="1193800" y="222250"/>
                  </a:lnTo>
                  <a:close/>
                </a:path>
                <a:path w="2142490" h="1146810">
                  <a:moveTo>
                    <a:pt x="1202690" y="632460"/>
                  </a:moveTo>
                  <a:lnTo>
                    <a:pt x="1187450" y="557530"/>
                  </a:lnTo>
                  <a:lnTo>
                    <a:pt x="1178560" y="560070"/>
                  </a:lnTo>
                  <a:lnTo>
                    <a:pt x="1193800" y="633730"/>
                  </a:lnTo>
                  <a:lnTo>
                    <a:pt x="1202690" y="632460"/>
                  </a:lnTo>
                  <a:close/>
                </a:path>
                <a:path w="2142490" h="1146810">
                  <a:moveTo>
                    <a:pt x="1223010" y="734060"/>
                  </a:moveTo>
                  <a:lnTo>
                    <a:pt x="1207770" y="660400"/>
                  </a:lnTo>
                  <a:lnTo>
                    <a:pt x="1198880" y="661670"/>
                  </a:lnTo>
                  <a:lnTo>
                    <a:pt x="1214120" y="736600"/>
                  </a:lnTo>
                  <a:lnTo>
                    <a:pt x="1223010" y="734060"/>
                  </a:lnTo>
                  <a:close/>
                </a:path>
                <a:path w="2142490" h="1146810">
                  <a:moveTo>
                    <a:pt x="1243330" y="836930"/>
                  </a:moveTo>
                  <a:lnTo>
                    <a:pt x="1228090" y="762000"/>
                  </a:lnTo>
                  <a:lnTo>
                    <a:pt x="1219200" y="764540"/>
                  </a:lnTo>
                  <a:lnTo>
                    <a:pt x="1234440" y="838200"/>
                  </a:lnTo>
                  <a:lnTo>
                    <a:pt x="1243330" y="836930"/>
                  </a:lnTo>
                  <a:close/>
                </a:path>
                <a:path w="2142490" h="1146810">
                  <a:moveTo>
                    <a:pt x="1243330" y="313690"/>
                  </a:moveTo>
                  <a:lnTo>
                    <a:pt x="1207770" y="246380"/>
                  </a:lnTo>
                  <a:lnTo>
                    <a:pt x="1198880" y="251460"/>
                  </a:lnTo>
                  <a:lnTo>
                    <a:pt x="1234440" y="318770"/>
                  </a:lnTo>
                  <a:lnTo>
                    <a:pt x="1243330" y="313690"/>
                  </a:lnTo>
                  <a:close/>
                </a:path>
                <a:path w="2142490" h="1146810">
                  <a:moveTo>
                    <a:pt x="1263650" y="939800"/>
                  </a:moveTo>
                  <a:lnTo>
                    <a:pt x="1248410" y="864870"/>
                  </a:lnTo>
                  <a:lnTo>
                    <a:pt x="1239520" y="867410"/>
                  </a:lnTo>
                  <a:lnTo>
                    <a:pt x="1254760" y="941070"/>
                  </a:lnTo>
                  <a:lnTo>
                    <a:pt x="1263650" y="939800"/>
                  </a:lnTo>
                  <a:close/>
                </a:path>
                <a:path w="2142490" h="1146810">
                  <a:moveTo>
                    <a:pt x="1283970" y="1041400"/>
                  </a:moveTo>
                  <a:lnTo>
                    <a:pt x="1268730" y="967740"/>
                  </a:lnTo>
                  <a:lnTo>
                    <a:pt x="1259840" y="969010"/>
                  </a:lnTo>
                  <a:lnTo>
                    <a:pt x="1275080" y="1043940"/>
                  </a:lnTo>
                  <a:lnTo>
                    <a:pt x="1283970" y="1041400"/>
                  </a:lnTo>
                  <a:close/>
                </a:path>
                <a:path w="2142490" h="1146810">
                  <a:moveTo>
                    <a:pt x="1291590" y="406400"/>
                  </a:moveTo>
                  <a:lnTo>
                    <a:pt x="1256030" y="339090"/>
                  </a:lnTo>
                  <a:lnTo>
                    <a:pt x="1248410" y="342900"/>
                  </a:lnTo>
                  <a:lnTo>
                    <a:pt x="1283970" y="410210"/>
                  </a:lnTo>
                  <a:lnTo>
                    <a:pt x="1291590" y="406400"/>
                  </a:lnTo>
                  <a:close/>
                </a:path>
                <a:path w="2142490" h="1146810">
                  <a:moveTo>
                    <a:pt x="1304290" y="1144270"/>
                  </a:moveTo>
                  <a:lnTo>
                    <a:pt x="1289050" y="1069340"/>
                  </a:lnTo>
                  <a:lnTo>
                    <a:pt x="1280160" y="1071880"/>
                  </a:lnTo>
                  <a:lnTo>
                    <a:pt x="1295400" y="1145540"/>
                  </a:lnTo>
                  <a:lnTo>
                    <a:pt x="1304290" y="1144270"/>
                  </a:lnTo>
                  <a:close/>
                </a:path>
                <a:path w="2142490" h="1146810">
                  <a:moveTo>
                    <a:pt x="1341120" y="497840"/>
                  </a:moveTo>
                  <a:lnTo>
                    <a:pt x="1305560" y="430530"/>
                  </a:lnTo>
                  <a:lnTo>
                    <a:pt x="1296670" y="435610"/>
                  </a:lnTo>
                  <a:lnTo>
                    <a:pt x="1333500" y="502920"/>
                  </a:lnTo>
                  <a:lnTo>
                    <a:pt x="1341120" y="497840"/>
                  </a:lnTo>
                  <a:close/>
                </a:path>
                <a:path w="2142490" h="1146810">
                  <a:moveTo>
                    <a:pt x="1390650" y="590550"/>
                  </a:moveTo>
                  <a:lnTo>
                    <a:pt x="1355090" y="523240"/>
                  </a:lnTo>
                  <a:lnTo>
                    <a:pt x="1346200" y="527050"/>
                  </a:lnTo>
                  <a:lnTo>
                    <a:pt x="1381760" y="594360"/>
                  </a:lnTo>
                  <a:lnTo>
                    <a:pt x="1390650" y="590550"/>
                  </a:lnTo>
                  <a:close/>
                </a:path>
                <a:path w="2142490" h="1146810">
                  <a:moveTo>
                    <a:pt x="1438910" y="681990"/>
                  </a:moveTo>
                  <a:lnTo>
                    <a:pt x="1403350" y="614680"/>
                  </a:lnTo>
                  <a:lnTo>
                    <a:pt x="1395730" y="619760"/>
                  </a:lnTo>
                  <a:lnTo>
                    <a:pt x="1431290" y="687070"/>
                  </a:lnTo>
                  <a:lnTo>
                    <a:pt x="1438910" y="681990"/>
                  </a:lnTo>
                  <a:close/>
                </a:path>
                <a:path w="2142490" h="1146810">
                  <a:moveTo>
                    <a:pt x="1488440" y="774700"/>
                  </a:moveTo>
                  <a:lnTo>
                    <a:pt x="1452880" y="707390"/>
                  </a:lnTo>
                  <a:lnTo>
                    <a:pt x="1443990" y="711200"/>
                  </a:lnTo>
                  <a:lnTo>
                    <a:pt x="1480820" y="778510"/>
                  </a:lnTo>
                  <a:lnTo>
                    <a:pt x="1488440" y="774700"/>
                  </a:lnTo>
                  <a:close/>
                </a:path>
                <a:path w="2142490" h="1146810">
                  <a:moveTo>
                    <a:pt x="1537970" y="866140"/>
                  </a:moveTo>
                  <a:lnTo>
                    <a:pt x="1502410" y="798830"/>
                  </a:lnTo>
                  <a:lnTo>
                    <a:pt x="1493520" y="803910"/>
                  </a:lnTo>
                  <a:lnTo>
                    <a:pt x="1529080" y="871220"/>
                  </a:lnTo>
                  <a:lnTo>
                    <a:pt x="1537970" y="866140"/>
                  </a:lnTo>
                  <a:close/>
                </a:path>
                <a:path w="2142490" h="1146810">
                  <a:moveTo>
                    <a:pt x="1587500" y="958850"/>
                  </a:moveTo>
                  <a:lnTo>
                    <a:pt x="1550670" y="891540"/>
                  </a:lnTo>
                  <a:lnTo>
                    <a:pt x="1543050" y="895350"/>
                  </a:lnTo>
                  <a:lnTo>
                    <a:pt x="1578610" y="962660"/>
                  </a:lnTo>
                  <a:lnTo>
                    <a:pt x="1587500" y="958850"/>
                  </a:lnTo>
                  <a:close/>
                </a:path>
                <a:path w="2142490" h="1146810">
                  <a:moveTo>
                    <a:pt x="1635760" y="1050290"/>
                  </a:moveTo>
                  <a:lnTo>
                    <a:pt x="1600200" y="984250"/>
                  </a:lnTo>
                  <a:lnTo>
                    <a:pt x="1592580" y="988060"/>
                  </a:lnTo>
                  <a:lnTo>
                    <a:pt x="1628140" y="1055370"/>
                  </a:lnTo>
                  <a:lnTo>
                    <a:pt x="1635760" y="1050290"/>
                  </a:lnTo>
                  <a:close/>
                </a:path>
                <a:path w="2142490" h="1146810">
                  <a:moveTo>
                    <a:pt x="1685290" y="1143000"/>
                  </a:moveTo>
                  <a:lnTo>
                    <a:pt x="1649730" y="1075690"/>
                  </a:lnTo>
                  <a:lnTo>
                    <a:pt x="1640840" y="1080770"/>
                  </a:lnTo>
                  <a:lnTo>
                    <a:pt x="1677670" y="1146810"/>
                  </a:lnTo>
                  <a:lnTo>
                    <a:pt x="1685290" y="1143000"/>
                  </a:lnTo>
                  <a:close/>
                </a:path>
                <a:path w="2142490" h="1146810">
                  <a:moveTo>
                    <a:pt x="1700530" y="313690"/>
                  </a:moveTo>
                  <a:lnTo>
                    <a:pt x="1664970" y="246380"/>
                  </a:lnTo>
                  <a:lnTo>
                    <a:pt x="1656080" y="251460"/>
                  </a:lnTo>
                  <a:lnTo>
                    <a:pt x="1691640" y="318770"/>
                  </a:lnTo>
                  <a:lnTo>
                    <a:pt x="1700530" y="313690"/>
                  </a:lnTo>
                  <a:close/>
                </a:path>
                <a:path w="2142490" h="1146810">
                  <a:moveTo>
                    <a:pt x="1748790" y="406400"/>
                  </a:moveTo>
                  <a:lnTo>
                    <a:pt x="1713230" y="339090"/>
                  </a:lnTo>
                  <a:lnTo>
                    <a:pt x="1705610" y="342900"/>
                  </a:lnTo>
                  <a:lnTo>
                    <a:pt x="1741170" y="410210"/>
                  </a:lnTo>
                  <a:lnTo>
                    <a:pt x="1748790" y="406400"/>
                  </a:lnTo>
                  <a:close/>
                </a:path>
                <a:path w="2142490" h="1146810">
                  <a:moveTo>
                    <a:pt x="1798320" y="497840"/>
                  </a:moveTo>
                  <a:lnTo>
                    <a:pt x="1762760" y="430530"/>
                  </a:lnTo>
                  <a:lnTo>
                    <a:pt x="1753870" y="435610"/>
                  </a:lnTo>
                  <a:lnTo>
                    <a:pt x="1790700" y="502920"/>
                  </a:lnTo>
                  <a:lnTo>
                    <a:pt x="1798320" y="497840"/>
                  </a:lnTo>
                  <a:close/>
                </a:path>
                <a:path w="2142490" h="1146810">
                  <a:moveTo>
                    <a:pt x="1847850" y="590550"/>
                  </a:moveTo>
                  <a:lnTo>
                    <a:pt x="1812290" y="523240"/>
                  </a:lnTo>
                  <a:lnTo>
                    <a:pt x="1803400" y="527050"/>
                  </a:lnTo>
                  <a:lnTo>
                    <a:pt x="1838960" y="594360"/>
                  </a:lnTo>
                  <a:lnTo>
                    <a:pt x="1847850" y="590550"/>
                  </a:lnTo>
                  <a:close/>
                </a:path>
                <a:path w="2142490" h="1146810">
                  <a:moveTo>
                    <a:pt x="1896110" y="681990"/>
                  </a:moveTo>
                  <a:lnTo>
                    <a:pt x="1860550" y="614680"/>
                  </a:lnTo>
                  <a:lnTo>
                    <a:pt x="1852930" y="619760"/>
                  </a:lnTo>
                  <a:lnTo>
                    <a:pt x="1888490" y="687070"/>
                  </a:lnTo>
                  <a:lnTo>
                    <a:pt x="1896110" y="681990"/>
                  </a:lnTo>
                  <a:close/>
                </a:path>
                <a:path w="2142490" h="1146810">
                  <a:moveTo>
                    <a:pt x="1945640" y="774700"/>
                  </a:moveTo>
                  <a:lnTo>
                    <a:pt x="1910080" y="707390"/>
                  </a:lnTo>
                  <a:lnTo>
                    <a:pt x="1901190" y="711200"/>
                  </a:lnTo>
                  <a:lnTo>
                    <a:pt x="1938020" y="778510"/>
                  </a:lnTo>
                  <a:lnTo>
                    <a:pt x="1945640" y="774700"/>
                  </a:lnTo>
                  <a:close/>
                </a:path>
                <a:path w="2142490" h="1146810">
                  <a:moveTo>
                    <a:pt x="1995170" y="866140"/>
                  </a:moveTo>
                  <a:lnTo>
                    <a:pt x="1959610" y="798830"/>
                  </a:lnTo>
                  <a:lnTo>
                    <a:pt x="1950720" y="803910"/>
                  </a:lnTo>
                  <a:lnTo>
                    <a:pt x="1986280" y="871220"/>
                  </a:lnTo>
                  <a:lnTo>
                    <a:pt x="1995170" y="866140"/>
                  </a:lnTo>
                  <a:close/>
                </a:path>
                <a:path w="2142490" h="1146810">
                  <a:moveTo>
                    <a:pt x="2044700" y="958850"/>
                  </a:moveTo>
                  <a:lnTo>
                    <a:pt x="2007870" y="891540"/>
                  </a:lnTo>
                  <a:lnTo>
                    <a:pt x="2000250" y="895350"/>
                  </a:lnTo>
                  <a:lnTo>
                    <a:pt x="2035810" y="962660"/>
                  </a:lnTo>
                  <a:lnTo>
                    <a:pt x="2044700" y="958850"/>
                  </a:lnTo>
                  <a:close/>
                </a:path>
                <a:path w="2142490" h="1146810">
                  <a:moveTo>
                    <a:pt x="2092960" y="1050290"/>
                  </a:moveTo>
                  <a:lnTo>
                    <a:pt x="2057400" y="984250"/>
                  </a:lnTo>
                  <a:lnTo>
                    <a:pt x="2049780" y="988060"/>
                  </a:lnTo>
                  <a:lnTo>
                    <a:pt x="2085340" y="1055370"/>
                  </a:lnTo>
                  <a:lnTo>
                    <a:pt x="2092960" y="1050290"/>
                  </a:lnTo>
                  <a:close/>
                </a:path>
                <a:path w="2142490" h="1146810">
                  <a:moveTo>
                    <a:pt x="2142490" y="1143000"/>
                  </a:moveTo>
                  <a:lnTo>
                    <a:pt x="2106930" y="1075690"/>
                  </a:lnTo>
                  <a:lnTo>
                    <a:pt x="2098040" y="1080770"/>
                  </a:lnTo>
                  <a:lnTo>
                    <a:pt x="2134870" y="1146810"/>
                  </a:lnTo>
                  <a:lnTo>
                    <a:pt x="2142490" y="1143000"/>
                  </a:lnTo>
                  <a:close/>
                </a:path>
              </a:pathLst>
            </a:custGeom>
            <a:solidFill>
              <a:srgbClr val="000000"/>
            </a:solidFill>
          </p:spPr>
          <p:txBody>
            <a:bodyPr wrap="square" lIns="0" tIns="0" rIns="0" bIns="0" rtlCol="0"/>
            <a:lstStyle/>
            <a:p>
              <a:endParaRPr/>
            </a:p>
          </p:txBody>
        </p:sp>
        <p:sp>
          <p:nvSpPr>
            <p:cNvPr id="49" name="object 49"/>
            <p:cNvSpPr/>
            <p:nvPr/>
          </p:nvSpPr>
          <p:spPr>
            <a:xfrm>
              <a:off x="7082790" y="1750059"/>
              <a:ext cx="175260" cy="318770"/>
            </a:xfrm>
            <a:custGeom>
              <a:avLst/>
              <a:gdLst/>
              <a:ahLst/>
              <a:cxnLst/>
              <a:rect l="l" t="t" r="r" b="b"/>
              <a:pathLst>
                <a:path w="175259" h="318769">
                  <a:moveTo>
                    <a:pt x="27940" y="36830"/>
                  </a:moveTo>
                  <a:lnTo>
                    <a:pt x="7620" y="0"/>
                  </a:lnTo>
                  <a:lnTo>
                    <a:pt x="0" y="3810"/>
                  </a:lnTo>
                  <a:lnTo>
                    <a:pt x="19050" y="41910"/>
                  </a:lnTo>
                  <a:lnTo>
                    <a:pt x="27940" y="36830"/>
                  </a:lnTo>
                  <a:close/>
                </a:path>
                <a:path w="175259" h="318769">
                  <a:moveTo>
                    <a:pt x="77470" y="129540"/>
                  </a:moveTo>
                  <a:lnTo>
                    <a:pt x="40640" y="62230"/>
                  </a:lnTo>
                  <a:lnTo>
                    <a:pt x="33020" y="67310"/>
                  </a:lnTo>
                  <a:lnTo>
                    <a:pt x="68580" y="133350"/>
                  </a:lnTo>
                  <a:lnTo>
                    <a:pt x="77470" y="129540"/>
                  </a:lnTo>
                  <a:close/>
                </a:path>
                <a:path w="175259" h="318769">
                  <a:moveTo>
                    <a:pt x="125730" y="222250"/>
                  </a:moveTo>
                  <a:lnTo>
                    <a:pt x="90170" y="154940"/>
                  </a:lnTo>
                  <a:lnTo>
                    <a:pt x="82550" y="158750"/>
                  </a:lnTo>
                  <a:lnTo>
                    <a:pt x="118110" y="226060"/>
                  </a:lnTo>
                  <a:lnTo>
                    <a:pt x="125730" y="222250"/>
                  </a:lnTo>
                  <a:close/>
                </a:path>
                <a:path w="175259" h="318769">
                  <a:moveTo>
                    <a:pt x="175260" y="313690"/>
                  </a:moveTo>
                  <a:lnTo>
                    <a:pt x="139700" y="246380"/>
                  </a:lnTo>
                  <a:lnTo>
                    <a:pt x="130810" y="251460"/>
                  </a:lnTo>
                  <a:lnTo>
                    <a:pt x="166370" y="318770"/>
                  </a:lnTo>
                  <a:lnTo>
                    <a:pt x="175260" y="313690"/>
                  </a:lnTo>
                  <a:close/>
                </a:path>
              </a:pathLst>
            </a:custGeom>
            <a:solidFill>
              <a:srgbClr val="000000"/>
            </a:solidFill>
          </p:spPr>
          <p:txBody>
            <a:bodyPr wrap="square" lIns="0" tIns="0" rIns="0" bIns="0" rtlCol="0"/>
            <a:lstStyle/>
            <a:p>
              <a:endParaRPr/>
            </a:p>
          </p:txBody>
        </p:sp>
        <p:sp>
          <p:nvSpPr>
            <p:cNvPr id="50" name="object 50"/>
            <p:cNvSpPr/>
            <p:nvPr/>
          </p:nvSpPr>
          <p:spPr>
            <a:xfrm>
              <a:off x="5562600" y="3314700"/>
              <a:ext cx="228600" cy="609600"/>
            </a:xfrm>
            <a:custGeom>
              <a:avLst/>
              <a:gdLst/>
              <a:ahLst/>
              <a:cxnLst/>
              <a:rect l="l" t="t" r="r" b="b"/>
              <a:pathLst>
                <a:path w="228600" h="609600">
                  <a:moveTo>
                    <a:pt x="114300" y="0"/>
                  </a:moveTo>
                  <a:lnTo>
                    <a:pt x="0" y="152400"/>
                  </a:lnTo>
                  <a:lnTo>
                    <a:pt x="57150" y="152400"/>
                  </a:lnTo>
                  <a:lnTo>
                    <a:pt x="57150" y="609600"/>
                  </a:lnTo>
                  <a:lnTo>
                    <a:pt x="171450" y="609600"/>
                  </a:lnTo>
                  <a:lnTo>
                    <a:pt x="171450" y="152400"/>
                  </a:lnTo>
                  <a:lnTo>
                    <a:pt x="228600" y="152400"/>
                  </a:lnTo>
                  <a:lnTo>
                    <a:pt x="114300" y="0"/>
                  </a:lnTo>
                  <a:close/>
                </a:path>
              </a:pathLst>
            </a:custGeom>
            <a:solidFill>
              <a:srgbClr val="CC9800"/>
            </a:solidFill>
          </p:spPr>
          <p:txBody>
            <a:bodyPr wrap="square" lIns="0" tIns="0" rIns="0" bIns="0" rtlCol="0"/>
            <a:lstStyle/>
            <a:p>
              <a:endParaRPr/>
            </a:p>
          </p:txBody>
        </p:sp>
        <p:sp>
          <p:nvSpPr>
            <p:cNvPr id="51" name="object 51"/>
            <p:cNvSpPr/>
            <p:nvPr/>
          </p:nvSpPr>
          <p:spPr>
            <a:xfrm>
              <a:off x="5562600" y="3314700"/>
              <a:ext cx="228600" cy="609600"/>
            </a:xfrm>
            <a:custGeom>
              <a:avLst/>
              <a:gdLst/>
              <a:ahLst/>
              <a:cxnLst/>
              <a:rect l="l" t="t" r="r" b="b"/>
              <a:pathLst>
                <a:path w="228600" h="609600">
                  <a:moveTo>
                    <a:pt x="171450" y="609600"/>
                  </a:moveTo>
                  <a:lnTo>
                    <a:pt x="171450" y="152400"/>
                  </a:lnTo>
                  <a:lnTo>
                    <a:pt x="228600" y="152400"/>
                  </a:lnTo>
                  <a:lnTo>
                    <a:pt x="114300" y="0"/>
                  </a:lnTo>
                  <a:lnTo>
                    <a:pt x="0" y="152400"/>
                  </a:lnTo>
                  <a:lnTo>
                    <a:pt x="57150" y="152400"/>
                  </a:lnTo>
                  <a:lnTo>
                    <a:pt x="57150" y="609600"/>
                  </a:lnTo>
                  <a:lnTo>
                    <a:pt x="171450" y="609600"/>
                  </a:lnTo>
                  <a:close/>
                </a:path>
              </a:pathLst>
            </a:custGeom>
            <a:ln w="9344">
              <a:solidFill>
                <a:srgbClr val="000000"/>
              </a:solidFill>
            </a:ln>
          </p:spPr>
          <p:txBody>
            <a:bodyPr wrap="square" lIns="0" tIns="0" rIns="0" bIns="0" rtlCol="0"/>
            <a:lstStyle/>
            <a:p>
              <a:endParaRPr/>
            </a:p>
          </p:txBody>
        </p:sp>
        <p:sp>
          <p:nvSpPr>
            <p:cNvPr id="52" name="object 52"/>
            <p:cNvSpPr/>
            <p:nvPr/>
          </p:nvSpPr>
          <p:spPr>
            <a:xfrm>
              <a:off x="6399530" y="3314700"/>
              <a:ext cx="229870" cy="609600"/>
            </a:xfrm>
            <a:custGeom>
              <a:avLst/>
              <a:gdLst/>
              <a:ahLst/>
              <a:cxnLst/>
              <a:rect l="l" t="t" r="r" b="b"/>
              <a:pathLst>
                <a:path w="229870" h="609600">
                  <a:moveTo>
                    <a:pt x="115570" y="0"/>
                  </a:moveTo>
                  <a:lnTo>
                    <a:pt x="0" y="152400"/>
                  </a:lnTo>
                  <a:lnTo>
                    <a:pt x="58420" y="152400"/>
                  </a:lnTo>
                  <a:lnTo>
                    <a:pt x="58420" y="609600"/>
                  </a:lnTo>
                  <a:lnTo>
                    <a:pt x="172720" y="609600"/>
                  </a:lnTo>
                  <a:lnTo>
                    <a:pt x="172720" y="152400"/>
                  </a:lnTo>
                  <a:lnTo>
                    <a:pt x="229870" y="152400"/>
                  </a:lnTo>
                  <a:lnTo>
                    <a:pt x="115570" y="0"/>
                  </a:lnTo>
                  <a:close/>
                </a:path>
              </a:pathLst>
            </a:custGeom>
            <a:solidFill>
              <a:srgbClr val="CC9800"/>
            </a:solidFill>
          </p:spPr>
          <p:txBody>
            <a:bodyPr wrap="square" lIns="0" tIns="0" rIns="0" bIns="0" rtlCol="0"/>
            <a:lstStyle/>
            <a:p>
              <a:endParaRPr/>
            </a:p>
          </p:txBody>
        </p:sp>
        <p:sp>
          <p:nvSpPr>
            <p:cNvPr id="53" name="object 53"/>
            <p:cNvSpPr/>
            <p:nvPr/>
          </p:nvSpPr>
          <p:spPr>
            <a:xfrm>
              <a:off x="6399530" y="3314700"/>
              <a:ext cx="229870" cy="609600"/>
            </a:xfrm>
            <a:custGeom>
              <a:avLst/>
              <a:gdLst/>
              <a:ahLst/>
              <a:cxnLst/>
              <a:rect l="l" t="t" r="r" b="b"/>
              <a:pathLst>
                <a:path w="229870" h="609600">
                  <a:moveTo>
                    <a:pt x="172720" y="609600"/>
                  </a:moveTo>
                  <a:lnTo>
                    <a:pt x="172720" y="152400"/>
                  </a:lnTo>
                  <a:lnTo>
                    <a:pt x="229870" y="152400"/>
                  </a:lnTo>
                  <a:lnTo>
                    <a:pt x="115570" y="0"/>
                  </a:lnTo>
                  <a:lnTo>
                    <a:pt x="0" y="152400"/>
                  </a:lnTo>
                  <a:lnTo>
                    <a:pt x="58420" y="152400"/>
                  </a:lnTo>
                  <a:lnTo>
                    <a:pt x="58420" y="609600"/>
                  </a:lnTo>
                  <a:lnTo>
                    <a:pt x="172720" y="609600"/>
                  </a:lnTo>
                  <a:close/>
                </a:path>
              </a:pathLst>
            </a:custGeom>
            <a:ln w="9344">
              <a:solidFill>
                <a:srgbClr val="000000"/>
              </a:solidFill>
            </a:ln>
          </p:spPr>
          <p:txBody>
            <a:bodyPr wrap="square" lIns="0" tIns="0" rIns="0" bIns="0" rtlCol="0"/>
            <a:lstStyle/>
            <a:p>
              <a:endParaRPr/>
            </a:p>
          </p:txBody>
        </p:sp>
        <p:sp>
          <p:nvSpPr>
            <p:cNvPr id="54" name="object 54"/>
            <p:cNvSpPr/>
            <p:nvPr/>
          </p:nvSpPr>
          <p:spPr>
            <a:xfrm>
              <a:off x="7237730" y="3314700"/>
              <a:ext cx="229870" cy="609600"/>
            </a:xfrm>
            <a:custGeom>
              <a:avLst/>
              <a:gdLst/>
              <a:ahLst/>
              <a:cxnLst/>
              <a:rect l="l" t="t" r="r" b="b"/>
              <a:pathLst>
                <a:path w="229870" h="609600">
                  <a:moveTo>
                    <a:pt x="114300" y="0"/>
                  </a:moveTo>
                  <a:lnTo>
                    <a:pt x="0" y="152400"/>
                  </a:lnTo>
                  <a:lnTo>
                    <a:pt x="57150" y="152400"/>
                  </a:lnTo>
                  <a:lnTo>
                    <a:pt x="57150" y="609600"/>
                  </a:lnTo>
                  <a:lnTo>
                    <a:pt x="172720" y="609600"/>
                  </a:lnTo>
                  <a:lnTo>
                    <a:pt x="172720" y="152400"/>
                  </a:lnTo>
                  <a:lnTo>
                    <a:pt x="229870" y="152400"/>
                  </a:lnTo>
                  <a:lnTo>
                    <a:pt x="114300" y="0"/>
                  </a:lnTo>
                  <a:close/>
                </a:path>
              </a:pathLst>
            </a:custGeom>
            <a:solidFill>
              <a:srgbClr val="CC9800"/>
            </a:solidFill>
          </p:spPr>
          <p:txBody>
            <a:bodyPr wrap="square" lIns="0" tIns="0" rIns="0" bIns="0" rtlCol="0"/>
            <a:lstStyle/>
            <a:p>
              <a:endParaRPr/>
            </a:p>
          </p:txBody>
        </p:sp>
        <p:sp>
          <p:nvSpPr>
            <p:cNvPr id="55" name="object 55"/>
            <p:cNvSpPr/>
            <p:nvPr/>
          </p:nvSpPr>
          <p:spPr>
            <a:xfrm>
              <a:off x="7237730" y="3314700"/>
              <a:ext cx="229870" cy="609600"/>
            </a:xfrm>
            <a:custGeom>
              <a:avLst/>
              <a:gdLst/>
              <a:ahLst/>
              <a:cxnLst/>
              <a:rect l="l" t="t" r="r" b="b"/>
              <a:pathLst>
                <a:path w="229870" h="609600">
                  <a:moveTo>
                    <a:pt x="172720" y="609600"/>
                  </a:moveTo>
                  <a:lnTo>
                    <a:pt x="172720" y="152400"/>
                  </a:lnTo>
                  <a:lnTo>
                    <a:pt x="229870" y="152400"/>
                  </a:lnTo>
                  <a:lnTo>
                    <a:pt x="114300" y="0"/>
                  </a:lnTo>
                  <a:lnTo>
                    <a:pt x="0" y="152400"/>
                  </a:lnTo>
                  <a:lnTo>
                    <a:pt x="57150" y="152400"/>
                  </a:lnTo>
                  <a:lnTo>
                    <a:pt x="57150" y="609600"/>
                  </a:lnTo>
                  <a:lnTo>
                    <a:pt x="172720" y="6096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5787390" y="2366010"/>
              <a:ext cx="224790" cy="384810"/>
            </a:xfrm>
            <a:custGeom>
              <a:avLst/>
              <a:gdLst/>
              <a:ahLst/>
              <a:cxnLst/>
              <a:rect l="l" t="t" r="r" b="b"/>
              <a:pathLst>
                <a:path w="224789" h="384810">
                  <a:moveTo>
                    <a:pt x="130810" y="0"/>
                  </a:moveTo>
                  <a:lnTo>
                    <a:pt x="0" y="72389"/>
                  </a:lnTo>
                  <a:lnTo>
                    <a:pt x="57150" y="82550"/>
                  </a:lnTo>
                  <a:lnTo>
                    <a:pt x="3810" y="364489"/>
                  </a:lnTo>
                  <a:lnTo>
                    <a:pt x="116839" y="384810"/>
                  </a:lnTo>
                  <a:lnTo>
                    <a:pt x="168910" y="104139"/>
                  </a:lnTo>
                  <a:lnTo>
                    <a:pt x="224789" y="114300"/>
                  </a:lnTo>
                  <a:lnTo>
                    <a:pt x="130810" y="0"/>
                  </a:lnTo>
                  <a:close/>
                </a:path>
              </a:pathLst>
            </a:custGeom>
            <a:solidFill>
              <a:srgbClr val="CC9800"/>
            </a:solidFill>
          </p:spPr>
          <p:txBody>
            <a:bodyPr wrap="square" lIns="0" tIns="0" rIns="0" bIns="0" rtlCol="0"/>
            <a:lstStyle/>
            <a:p>
              <a:endParaRPr/>
            </a:p>
          </p:txBody>
        </p:sp>
        <p:sp>
          <p:nvSpPr>
            <p:cNvPr id="57" name="object 57"/>
            <p:cNvSpPr/>
            <p:nvPr/>
          </p:nvSpPr>
          <p:spPr>
            <a:xfrm>
              <a:off x="5787390" y="2366010"/>
              <a:ext cx="224790" cy="384810"/>
            </a:xfrm>
            <a:custGeom>
              <a:avLst/>
              <a:gdLst/>
              <a:ahLst/>
              <a:cxnLst/>
              <a:rect l="l" t="t" r="r" b="b"/>
              <a:pathLst>
                <a:path w="224789" h="384810">
                  <a:moveTo>
                    <a:pt x="116839" y="384810"/>
                  </a:moveTo>
                  <a:lnTo>
                    <a:pt x="168910" y="104139"/>
                  </a:lnTo>
                  <a:lnTo>
                    <a:pt x="224789" y="114300"/>
                  </a:lnTo>
                  <a:lnTo>
                    <a:pt x="130810" y="0"/>
                  </a:lnTo>
                  <a:lnTo>
                    <a:pt x="0" y="72389"/>
                  </a:lnTo>
                  <a:lnTo>
                    <a:pt x="57150" y="82550"/>
                  </a:lnTo>
                  <a:lnTo>
                    <a:pt x="3810" y="364489"/>
                  </a:lnTo>
                  <a:lnTo>
                    <a:pt x="116839" y="384810"/>
                  </a:lnTo>
                  <a:close/>
                </a:path>
              </a:pathLst>
            </a:custGeom>
            <a:ln w="9344">
              <a:solidFill>
                <a:srgbClr val="000000"/>
              </a:solidFill>
            </a:ln>
          </p:spPr>
          <p:txBody>
            <a:bodyPr wrap="square" lIns="0" tIns="0" rIns="0" bIns="0" rtlCol="0"/>
            <a:lstStyle/>
            <a:p>
              <a:endParaRPr/>
            </a:p>
          </p:txBody>
        </p:sp>
        <p:sp>
          <p:nvSpPr>
            <p:cNvPr id="58" name="object 58"/>
            <p:cNvSpPr/>
            <p:nvPr/>
          </p:nvSpPr>
          <p:spPr>
            <a:xfrm>
              <a:off x="6459220" y="2366010"/>
              <a:ext cx="226060" cy="384810"/>
            </a:xfrm>
            <a:custGeom>
              <a:avLst/>
              <a:gdLst/>
              <a:ahLst/>
              <a:cxnLst/>
              <a:rect l="l" t="t" r="r" b="b"/>
              <a:pathLst>
                <a:path w="226059" h="384810">
                  <a:moveTo>
                    <a:pt x="92709" y="0"/>
                  </a:moveTo>
                  <a:lnTo>
                    <a:pt x="0" y="115569"/>
                  </a:lnTo>
                  <a:lnTo>
                    <a:pt x="55879" y="104139"/>
                  </a:lnTo>
                  <a:lnTo>
                    <a:pt x="114300" y="384810"/>
                  </a:lnTo>
                  <a:lnTo>
                    <a:pt x="226059" y="361950"/>
                  </a:lnTo>
                  <a:lnTo>
                    <a:pt x="168909" y="81279"/>
                  </a:lnTo>
                  <a:lnTo>
                    <a:pt x="224789" y="69850"/>
                  </a:lnTo>
                  <a:lnTo>
                    <a:pt x="92709" y="0"/>
                  </a:lnTo>
                  <a:close/>
                </a:path>
              </a:pathLst>
            </a:custGeom>
            <a:solidFill>
              <a:srgbClr val="CC9800"/>
            </a:solidFill>
          </p:spPr>
          <p:txBody>
            <a:bodyPr wrap="square" lIns="0" tIns="0" rIns="0" bIns="0" rtlCol="0"/>
            <a:lstStyle/>
            <a:p>
              <a:endParaRPr/>
            </a:p>
          </p:txBody>
        </p:sp>
        <p:sp>
          <p:nvSpPr>
            <p:cNvPr id="59" name="object 59"/>
            <p:cNvSpPr/>
            <p:nvPr/>
          </p:nvSpPr>
          <p:spPr>
            <a:xfrm>
              <a:off x="6459220" y="2366010"/>
              <a:ext cx="226060" cy="384810"/>
            </a:xfrm>
            <a:custGeom>
              <a:avLst/>
              <a:gdLst/>
              <a:ahLst/>
              <a:cxnLst/>
              <a:rect l="l" t="t" r="r" b="b"/>
              <a:pathLst>
                <a:path w="226059" h="384810">
                  <a:moveTo>
                    <a:pt x="226059" y="361950"/>
                  </a:moveTo>
                  <a:lnTo>
                    <a:pt x="168909" y="81279"/>
                  </a:lnTo>
                  <a:lnTo>
                    <a:pt x="224789" y="69850"/>
                  </a:lnTo>
                  <a:lnTo>
                    <a:pt x="92709" y="0"/>
                  </a:lnTo>
                  <a:lnTo>
                    <a:pt x="0" y="115569"/>
                  </a:lnTo>
                  <a:lnTo>
                    <a:pt x="55879" y="104139"/>
                  </a:lnTo>
                  <a:lnTo>
                    <a:pt x="114300" y="384810"/>
                  </a:lnTo>
                  <a:lnTo>
                    <a:pt x="226059" y="361950"/>
                  </a:lnTo>
                  <a:close/>
                </a:path>
              </a:pathLst>
            </a:custGeom>
            <a:ln w="9344">
              <a:solidFill>
                <a:srgbClr val="000000"/>
              </a:solidFill>
            </a:ln>
          </p:spPr>
          <p:txBody>
            <a:bodyPr wrap="square" lIns="0" tIns="0" rIns="0" bIns="0" rtlCol="0"/>
            <a:lstStyle/>
            <a:p>
              <a:endParaRPr/>
            </a:p>
          </p:txBody>
        </p:sp>
        <p:sp>
          <p:nvSpPr>
            <p:cNvPr id="60" name="object 60"/>
            <p:cNvSpPr/>
            <p:nvPr/>
          </p:nvSpPr>
          <p:spPr>
            <a:xfrm>
              <a:off x="7129780" y="2388870"/>
              <a:ext cx="293370" cy="358140"/>
            </a:xfrm>
            <a:custGeom>
              <a:avLst/>
              <a:gdLst/>
              <a:ahLst/>
              <a:cxnLst/>
              <a:rect l="l" t="t" r="r" b="b"/>
              <a:pathLst>
                <a:path w="293370" h="358139">
                  <a:moveTo>
                    <a:pt x="50800" y="0"/>
                  </a:moveTo>
                  <a:lnTo>
                    <a:pt x="0" y="139700"/>
                  </a:lnTo>
                  <a:lnTo>
                    <a:pt x="49529" y="110489"/>
                  </a:lnTo>
                  <a:lnTo>
                    <a:pt x="194310" y="358139"/>
                  </a:lnTo>
                  <a:lnTo>
                    <a:pt x="293370" y="299719"/>
                  </a:lnTo>
                  <a:lnTo>
                    <a:pt x="148590" y="52069"/>
                  </a:lnTo>
                  <a:lnTo>
                    <a:pt x="198120" y="24129"/>
                  </a:lnTo>
                  <a:lnTo>
                    <a:pt x="50800" y="0"/>
                  </a:lnTo>
                  <a:close/>
                </a:path>
              </a:pathLst>
            </a:custGeom>
            <a:solidFill>
              <a:srgbClr val="CC9800"/>
            </a:solidFill>
          </p:spPr>
          <p:txBody>
            <a:bodyPr wrap="square" lIns="0" tIns="0" rIns="0" bIns="0" rtlCol="0"/>
            <a:lstStyle/>
            <a:p>
              <a:endParaRPr/>
            </a:p>
          </p:txBody>
        </p:sp>
        <p:sp>
          <p:nvSpPr>
            <p:cNvPr id="61" name="object 61"/>
            <p:cNvSpPr/>
            <p:nvPr/>
          </p:nvSpPr>
          <p:spPr>
            <a:xfrm>
              <a:off x="7129780" y="2388870"/>
              <a:ext cx="293370" cy="358140"/>
            </a:xfrm>
            <a:custGeom>
              <a:avLst/>
              <a:gdLst/>
              <a:ahLst/>
              <a:cxnLst/>
              <a:rect l="l" t="t" r="r" b="b"/>
              <a:pathLst>
                <a:path w="293370" h="358139">
                  <a:moveTo>
                    <a:pt x="293370" y="299719"/>
                  </a:moveTo>
                  <a:lnTo>
                    <a:pt x="148590" y="52069"/>
                  </a:lnTo>
                  <a:lnTo>
                    <a:pt x="198120" y="24129"/>
                  </a:lnTo>
                  <a:lnTo>
                    <a:pt x="50800" y="0"/>
                  </a:lnTo>
                  <a:lnTo>
                    <a:pt x="0" y="139700"/>
                  </a:lnTo>
                  <a:lnTo>
                    <a:pt x="49529" y="110489"/>
                  </a:lnTo>
                  <a:lnTo>
                    <a:pt x="194310" y="358139"/>
                  </a:lnTo>
                  <a:lnTo>
                    <a:pt x="293370" y="299719"/>
                  </a:lnTo>
                  <a:close/>
                </a:path>
              </a:pathLst>
            </a:custGeom>
            <a:ln w="9344">
              <a:solidFill>
                <a:srgbClr val="000000"/>
              </a:solidFill>
            </a:ln>
          </p:spPr>
          <p:txBody>
            <a:bodyPr wrap="square" lIns="0" tIns="0" rIns="0" bIns="0" rtlCol="0"/>
            <a:lstStyle/>
            <a:p>
              <a:endParaRPr/>
            </a:p>
          </p:txBody>
        </p:sp>
      </p:grpSp>
      <p:sp>
        <p:nvSpPr>
          <p:cNvPr id="66" name="object 2"/>
          <p:cNvSpPr txBox="1">
            <a:spLocks/>
          </p:cNvSpPr>
          <p:nvPr/>
        </p:nvSpPr>
        <p:spPr bwMode="auto">
          <a:xfrm>
            <a:off x="2133600" y="46499"/>
            <a:ext cx="4265930"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sz="3800" b="1" kern="0" spc="-10" dirty="0">
                <a:solidFill>
                  <a:srgbClr val="FF0000"/>
                </a:solidFill>
                <a:effectLst>
                  <a:outerShdw blurRad="38100" dist="38100" dir="2700000" algn="tl">
                    <a:srgbClr val="000000">
                      <a:alpha val="43137"/>
                    </a:srgbClr>
                  </a:outerShdw>
                </a:effectLst>
                <a:latin typeface="Bahnschrift" panose="020B0502040204020203" pitchFamily="34" charset="0"/>
              </a:rPr>
              <a:t>TRANSPORT </a:t>
            </a:r>
            <a:r>
              <a:rPr lang="en-IN" sz="3800" b="1" kern="0"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kern="0"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22005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8472" y="3503296"/>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1372" y="3477578"/>
            <a:ext cx="598741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spc="5" dirty="0">
                <a:latin typeface="Arial"/>
                <a:cs typeface="Arial"/>
              </a:rPr>
              <a:t>session layer </a:t>
            </a:r>
            <a:r>
              <a:rPr sz="1500" dirty="0">
                <a:latin typeface="Arial"/>
                <a:cs typeface="Arial"/>
              </a:rPr>
              <a:t>is responsible for dialog control and</a:t>
            </a:r>
            <a:r>
              <a:rPr sz="1500" spc="90" dirty="0">
                <a:latin typeface="Arial"/>
                <a:cs typeface="Arial"/>
              </a:rPr>
              <a:t> </a:t>
            </a:r>
            <a:r>
              <a:rPr sz="1500" dirty="0">
                <a:latin typeface="Arial"/>
                <a:cs typeface="Arial"/>
              </a:rPr>
              <a:t>synchronization</a:t>
            </a:r>
            <a:endParaRPr sz="1500">
              <a:latin typeface="Arial"/>
              <a:cs typeface="Arial"/>
            </a:endParaRPr>
          </a:p>
        </p:txBody>
      </p:sp>
      <p:sp>
        <p:nvSpPr>
          <p:cNvPr id="5" name="object 5"/>
          <p:cNvSpPr txBox="1"/>
          <p:nvPr/>
        </p:nvSpPr>
        <p:spPr>
          <a:xfrm>
            <a:off x="458472" y="3807065"/>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794095" y="3766028"/>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916940" y="4103869"/>
            <a:ext cx="114300" cy="337272"/>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40475" y="4066038"/>
            <a:ext cx="5429885" cy="412934"/>
          </a:xfrm>
          <a:prstGeom prst="rect">
            <a:avLst/>
          </a:prstGeom>
        </p:spPr>
        <p:txBody>
          <a:bodyPr vert="horz" wrap="square" lIns="0" tIns="12700" rIns="0" bIns="0" rtlCol="0">
            <a:spAutoFit/>
          </a:bodyPr>
          <a:lstStyle/>
          <a:p>
            <a:pPr marL="12700">
              <a:lnSpc>
                <a:spcPct val="100000"/>
              </a:lnSpc>
              <a:spcBef>
                <a:spcPts val="100"/>
              </a:spcBef>
            </a:pPr>
            <a:r>
              <a:rPr sz="1300" spc="-5" dirty="0">
                <a:latin typeface="Arial"/>
                <a:cs typeface="Arial"/>
              </a:rPr>
              <a:t>Dialog Control </a:t>
            </a:r>
            <a:r>
              <a:rPr sz="1300" spc="-5" dirty="0">
                <a:solidFill>
                  <a:srgbClr val="959595"/>
                </a:solidFill>
                <a:latin typeface="Arial"/>
                <a:cs typeface="Arial"/>
              </a:rPr>
              <a:t>(Half Duplex/Full</a:t>
            </a:r>
            <a:r>
              <a:rPr sz="1300" dirty="0">
                <a:solidFill>
                  <a:srgbClr val="959595"/>
                </a:solidFill>
                <a:latin typeface="Arial"/>
                <a:cs typeface="Arial"/>
              </a:rPr>
              <a:t> </a:t>
            </a:r>
            <a:r>
              <a:rPr sz="1300" spc="-5" dirty="0">
                <a:solidFill>
                  <a:srgbClr val="959595"/>
                </a:solidFill>
                <a:latin typeface="Arial"/>
                <a:cs typeface="Arial"/>
              </a:rPr>
              <a:t>duplex)</a:t>
            </a:r>
            <a:endParaRPr sz="1300" dirty="0">
              <a:latin typeface="Arial"/>
              <a:cs typeface="Arial"/>
            </a:endParaRPr>
          </a:p>
          <a:p>
            <a:pPr marL="12700">
              <a:lnSpc>
                <a:spcPct val="100000"/>
              </a:lnSpc>
              <a:spcBef>
                <a:spcPts val="10"/>
              </a:spcBef>
            </a:pPr>
            <a:r>
              <a:rPr sz="1300" spc="-5" dirty="0">
                <a:latin typeface="Arial"/>
                <a:cs typeface="Arial"/>
              </a:rPr>
              <a:t>Synchronization </a:t>
            </a:r>
            <a:r>
              <a:rPr sz="1300" spc="-5" dirty="0">
                <a:solidFill>
                  <a:srgbClr val="959595"/>
                </a:solidFill>
                <a:latin typeface="Arial"/>
                <a:cs typeface="Arial"/>
              </a:rPr>
              <a:t>(Synchronization points, process inline within same</a:t>
            </a:r>
            <a:r>
              <a:rPr sz="1300" spc="-10" dirty="0">
                <a:solidFill>
                  <a:srgbClr val="959595"/>
                </a:solidFill>
                <a:latin typeface="Arial"/>
                <a:cs typeface="Arial"/>
              </a:rPr>
              <a:t> </a:t>
            </a:r>
            <a:r>
              <a:rPr sz="1300" spc="-5" dirty="0">
                <a:solidFill>
                  <a:srgbClr val="959595"/>
                </a:solidFill>
                <a:latin typeface="Arial"/>
                <a:cs typeface="Arial"/>
              </a:rPr>
              <a:t>page)</a:t>
            </a:r>
            <a:endParaRPr sz="1300" dirty="0">
              <a:latin typeface="Arial"/>
              <a:cs typeface="Arial"/>
            </a:endParaRPr>
          </a:p>
        </p:txBody>
      </p:sp>
      <p:grpSp>
        <p:nvGrpSpPr>
          <p:cNvPr id="9" name="object 9"/>
          <p:cNvGrpSpPr/>
          <p:nvPr/>
        </p:nvGrpSpPr>
        <p:grpSpPr>
          <a:xfrm>
            <a:off x="1138240" y="1825229"/>
            <a:ext cx="2536825" cy="931069"/>
            <a:chOff x="1138237" y="2433637"/>
            <a:chExt cx="2536825" cy="1241425"/>
          </a:xfrm>
        </p:grpSpPr>
        <p:sp>
          <p:nvSpPr>
            <p:cNvPr id="10" name="object 10"/>
            <p:cNvSpPr/>
            <p:nvPr/>
          </p:nvSpPr>
          <p:spPr>
            <a:xfrm>
              <a:off x="11557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2451100"/>
              <a:ext cx="2514600" cy="1219200"/>
            </a:xfrm>
            <a:custGeom>
              <a:avLst/>
              <a:gdLst/>
              <a:ahLst/>
              <a:cxnLst/>
              <a:rect l="l" t="t" r="r" b="b"/>
              <a:pathLst>
                <a:path w="2514600" h="1219200">
                  <a:moveTo>
                    <a:pt x="1256030" y="1219200"/>
                  </a:moveTo>
                  <a:lnTo>
                    <a:pt x="0" y="1219200"/>
                  </a:lnTo>
                  <a:lnTo>
                    <a:pt x="0" y="0"/>
                  </a:lnTo>
                  <a:lnTo>
                    <a:pt x="2514600" y="0"/>
                  </a:lnTo>
                  <a:lnTo>
                    <a:pt x="2514600" y="1219200"/>
                  </a:lnTo>
                  <a:lnTo>
                    <a:pt x="1256030" y="12192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13" name="object 13"/>
            <p:cNvSpPr/>
            <p:nvPr/>
          </p:nvSpPr>
          <p:spPr>
            <a:xfrm>
              <a:off x="11430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Lst>
            </a:custGeom>
            <a:ln w="9344">
              <a:solidFill>
                <a:srgbClr val="000000"/>
              </a:solidFill>
            </a:ln>
          </p:spPr>
          <p:txBody>
            <a:bodyPr wrap="square" lIns="0" tIns="0" rIns="0" bIns="0" rtlCol="0"/>
            <a:lstStyle/>
            <a:p>
              <a:endParaRPr/>
            </a:p>
          </p:txBody>
        </p:sp>
        <p:sp>
          <p:nvSpPr>
            <p:cNvPr id="14" name="object 14"/>
            <p:cNvSpPr/>
            <p:nvPr/>
          </p:nvSpPr>
          <p:spPr>
            <a:xfrm>
              <a:off x="1752600" y="2895600"/>
              <a:ext cx="447040" cy="228600"/>
            </a:xfrm>
            <a:custGeom>
              <a:avLst/>
              <a:gdLst/>
              <a:ahLst/>
              <a:cxnLst/>
              <a:rect l="l" t="t" r="r" b="b"/>
              <a:pathLst>
                <a:path w="447039" h="228600">
                  <a:moveTo>
                    <a:pt x="0" y="228600"/>
                  </a:moveTo>
                  <a:lnTo>
                    <a:pt x="447039" y="228600"/>
                  </a:lnTo>
                  <a:lnTo>
                    <a:pt x="447039" y="0"/>
                  </a:lnTo>
                  <a:lnTo>
                    <a:pt x="0" y="0"/>
                  </a:lnTo>
                  <a:lnTo>
                    <a:pt x="0" y="228600"/>
                  </a:lnTo>
                  <a:close/>
                </a:path>
              </a:pathLst>
            </a:custGeom>
            <a:solidFill>
              <a:srgbClr val="0098FF"/>
            </a:solidFill>
          </p:spPr>
          <p:txBody>
            <a:bodyPr wrap="square" lIns="0" tIns="0" rIns="0" bIns="0" rtlCol="0"/>
            <a:lstStyle/>
            <a:p>
              <a:endParaRPr/>
            </a:p>
          </p:txBody>
        </p:sp>
        <p:sp>
          <p:nvSpPr>
            <p:cNvPr id="15" name="object 15"/>
            <p:cNvSpPr/>
            <p:nvPr/>
          </p:nvSpPr>
          <p:spPr>
            <a:xfrm>
              <a:off x="17526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18351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dirty="0">
                <a:latin typeface="Arial"/>
                <a:cs typeface="Arial"/>
              </a:rPr>
              <a:t>a</a:t>
            </a:r>
            <a:r>
              <a:rPr sz="1000" spc="-10" dirty="0">
                <a:latin typeface="Arial"/>
                <a:cs typeface="Arial"/>
              </a:rPr>
              <a:t>t</a:t>
            </a:r>
            <a:r>
              <a:rPr sz="1000" dirty="0">
                <a:latin typeface="Arial"/>
                <a:cs typeface="Arial"/>
              </a:rPr>
              <a:t>a</a:t>
            </a:r>
            <a:endParaRPr sz="1000">
              <a:latin typeface="Arial"/>
              <a:cs typeface="Arial"/>
            </a:endParaRPr>
          </a:p>
        </p:txBody>
      </p:sp>
      <p:grpSp>
        <p:nvGrpSpPr>
          <p:cNvPr id="17" name="object 17"/>
          <p:cNvGrpSpPr/>
          <p:nvPr/>
        </p:nvGrpSpPr>
        <p:grpSpPr>
          <a:xfrm>
            <a:off x="1252540" y="2168129"/>
            <a:ext cx="339725" cy="184309"/>
            <a:chOff x="1252537" y="2890837"/>
            <a:chExt cx="339725" cy="245745"/>
          </a:xfrm>
        </p:grpSpPr>
        <p:sp>
          <p:nvSpPr>
            <p:cNvPr id="18" name="object 18"/>
            <p:cNvSpPr/>
            <p:nvPr/>
          </p:nvSpPr>
          <p:spPr>
            <a:xfrm>
              <a:off x="1257300" y="2895600"/>
              <a:ext cx="330200" cy="236220"/>
            </a:xfrm>
            <a:custGeom>
              <a:avLst/>
              <a:gdLst/>
              <a:ahLst/>
              <a:cxnLst/>
              <a:rect l="l" t="t" r="r" b="b"/>
              <a:pathLst>
                <a:path w="330200" h="236219">
                  <a:moveTo>
                    <a:pt x="330200" y="0"/>
                  </a:moveTo>
                  <a:lnTo>
                    <a:pt x="0" y="0"/>
                  </a:lnTo>
                  <a:lnTo>
                    <a:pt x="0" y="236220"/>
                  </a:lnTo>
                  <a:lnTo>
                    <a:pt x="330200" y="236220"/>
                  </a:lnTo>
                  <a:close/>
                </a:path>
              </a:pathLst>
            </a:custGeom>
            <a:solidFill>
              <a:srgbClr val="CC9800"/>
            </a:solidFill>
          </p:spPr>
          <p:txBody>
            <a:bodyPr wrap="square" lIns="0" tIns="0" rIns="0" bIns="0" rtlCol="0"/>
            <a:lstStyle/>
            <a:p>
              <a:endParaRPr/>
            </a:p>
          </p:txBody>
        </p:sp>
        <p:sp>
          <p:nvSpPr>
            <p:cNvPr id="19" name="object 19"/>
            <p:cNvSpPr/>
            <p:nvPr/>
          </p:nvSpPr>
          <p:spPr>
            <a:xfrm>
              <a:off x="1257300" y="2895600"/>
              <a:ext cx="330200" cy="236220"/>
            </a:xfrm>
            <a:custGeom>
              <a:avLst/>
              <a:gdLst/>
              <a:ahLst/>
              <a:cxnLst/>
              <a:rect l="l" t="t" r="r" b="b"/>
              <a:pathLst>
                <a:path w="330200" h="236219">
                  <a:moveTo>
                    <a:pt x="165100" y="236220"/>
                  </a:moveTo>
                  <a:lnTo>
                    <a:pt x="0" y="236220"/>
                  </a:lnTo>
                  <a:lnTo>
                    <a:pt x="0" y="0"/>
                  </a:lnTo>
                  <a:lnTo>
                    <a:pt x="330200" y="0"/>
                  </a:lnTo>
                  <a:lnTo>
                    <a:pt x="330200" y="236220"/>
                  </a:lnTo>
                  <a:lnTo>
                    <a:pt x="165100" y="236220"/>
                  </a:lnTo>
                  <a:close/>
                </a:path>
              </a:pathLst>
            </a:custGeom>
            <a:ln w="9344">
              <a:solidFill>
                <a:srgbClr val="000000"/>
              </a:solidFill>
            </a:ln>
          </p:spPr>
          <p:txBody>
            <a:bodyPr wrap="square" lIns="0" tIns="0" rIns="0" bIns="0" rtlCol="0"/>
            <a:lstStyle/>
            <a:p>
              <a:endParaRPr/>
            </a:p>
          </p:txBody>
        </p:sp>
      </p:grpSp>
      <p:sp>
        <p:nvSpPr>
          <p:cNvPr id="20" name="object 20"/>
          <p:cNvSpPr txBox="1"/>
          <p:nvPr/>
        </p:nvSpPr>
        <p:spPr>
          <a:xfrm>
            <a:off x="1328419" y="2193607"/>
            <a:ext cx="18796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a:t>
            </a:r>
            <a:r>
              <a:rPr sz="1000" dirty="0">
                <a:latin typeface="Arial"/>
                <a:cs typeface="Arial"/>
              </a:rPr>
              <a:t>5</a:t>
            </a:r>
            <a:endParaRPr sz="1000">
              <a:latin typeface="Arial"/>
              <a:cs typeface="Arial"/>
            </a:endParaRPr>
          </a:p>
        </p:txBody>
      </p:sp>
      <p:sp>
        <p:nvSpPr>
          <p:cNvPr id="21" name="object 21"/>
          <p:cNvSpPr txBox="1"/>
          <p:nvPr/>
        </p:nvSpPr>
        <p:spPr>
          <a:xfrm>
            <a:off x="1525269" y="882968"/>
            <a:ext cx="16560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50" dirty="0">
                <a:latin typeface="Arial"/>
                <a:cs typeface="Arial"/>
              </a:rPr>
              <a:t> </a:t>
            </a:r>
            <a:r>
              <a:rPr sz="1200" spc="-5" dirty="0">
                <a:latin typeface="Arial"/>
                <a:cs typeface="Arial"/>
              </a:rPr>
              <a:t>layer</a:t>
            </a:r>
            <a:endParaRPr sz="1200">
              <a:latin typeface="Arial"/>
              <a:cs typeface="Arial"/>
            </a:endParaRPr>
          </a:p>
        </p:txBody>
      </p:sp>
      <p:sp>
        <p:nvSpPr>
          <p:cNvPr id="22" name="object 22"/>
          <p:cNvSpPr txBox="1"/>
          <p:nvPr/>
        </p:nvSpPr>
        <p:spPr>
          <a:xfrm>
            <a:off x="1828800" y="2940368"/>
            <a:ext cx="1224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23" name="object 23"/>
          <p:cNvGrpSpPr/>
          <p:nvPr/>
        </p:nvGrpSpPr>
        <p:grpSpPr>
          <a:xfrm>
            <a:off x="1262697" y="1487806"/>
            <a:ext cx="2179955" cy="1487804"/>
            <a:chOff x="1262697" y="1983739"/>
            <a:chExt cx="2179955" cy="1983739"/>
          </a:xfrm>
        </p:grpSpPr>
        <p:sp>
          <p:nvSpPr>
            <p:cNvPr id="24" name="object 24"/>
            <p:cNvSpPr/>
            <p:nvPr/>
          </p:nvSpPr>
          <p:spPr>
            <a:xfrm>
              <a:off x="1267460" y="3429000"/>
              <a:ext cx="2170430" cy="152400"/>
            </a:xfrm>
            <a:custGeom>
              <a:avLst/>
              <a:gdLst/>
              <a:ahLst/>
              <a:cxnLst/>
              <a:rect l="l" t="t" r="r" b="b"/>
              <a:pathLst>
                <a:path w="2170429" h="152400">
                  <a:moveTo>
                    <a:pt x="0" y="152400"/>
                  </a:moveTo>
                  <a:lnTo>
                    <a:pt x="2170429" y="152400"/>
                  </a:lnTo>
                </a:path>
                <a:path w="2170429" h="152400">
                  <a:moveTo>
                    <a:pt x="0" y="152400"/>
                  </a:moveTo>
                  <a:lnTo>
                    <a:pt x="0" y="0"/>
                  </a:lnTo>
                </a:path>
                <a:path w="2170429" h="152400">
                  <a:moveTo>
                    <a:pt x="2170429" y="152400"/>
                  </a:moveTo>
                  <a:lnTo>
                    <a:pt x="2170429" y="0"/>
                  </a:lnTo>
                </a:path>
              </a:pathLst>
            </a:custGeom>
            <a:ln w="9344">
              <a:solidFill>
                <a:srgbClr val="000000"/>
              </a:solidFill>
            </a:ln>
          </p:spPr>
          <p:txBody>
            <a:bodyPr wrap="square" lIns="0" tIns="0" rIns="0" bIns="0" rtlCol="0"/>
            <a:lstStyle/>
            <a:p>
              <a:endParaRPr/>
            </a:p>
          </p:txBody>
        </p:sp>
        <p:sp>
          <p:nvSpPr>
            <p:cNvPr id="25" name="object 25"/>
            <p:cNvSpPr/>
            <p:nvPr/>
          </p:nvSpPr>
          <p:spPr>
            <a:xfrm>
              <a:off x="1747520" y="1983739"/>
              <a:ext cx="619760" cy="911860"/>
            </a:xfrm>
            <a:custGeom>
              <a:avLst/>
              <a:gdLst/>
              <a:ahLst/>
              <a:cxnLst/>
              <a:rect l="l" t="t" r="r" b="b"/>
              <a:pathLst>
                <a:path w="619760" h="911860">
                  <a:moveTo>
                    <a:pt x="10160" y="835660"/>
                  </a:moveTo>
                  <a:lnTo>
                    <a:pt x="0" y="835660"/>
                  </a:lnTo>
                  <a:lnTo>
                    <a:pt x="0" y="911860"/>
                  </a:lnTo>
                  <a:lnTo>
                    <a:pt x="10160" y="911860"/>
                  </a:lnTo>
                  <a:lnTo>
                    <a:pt x="10160" y="835660"/>
                  </a:lnTo>
                  <a:close/>
                </a:path>
                <a:path w="619760" h="911860">
                  <a:moveTo>
                    <a:pt x="10160" y="731520"/>
                  </a:moveTo>
                  <a:lnTo>
                    <a:pt x="0" y="731520"/>
                  </a:lnTo>
                  <a:lnTo>
                    <a:pt x="0" y="807720"/>
                  </a:lnTo>
                  <a:lnTo>
                    <a:pt x="10160" y="807720"/>
                  </a:lnTo>
                  <a:lnTo>
                    <a:pt x="10160" y="731520"/>
                  </a:lnTo>
                  <a:close/>
                </a:path>
                <a:path w="619760" h="911860">
                  <a:moveTo>
                    <a:pt x="10160" y="627380"/>
                  </a:moveTo>
                  <a:lnTo>
                    <a:pt x="0" y="627380"/>
                  </a:lnTo>
                  <a:lnTo>
                    <a:pt x="0" y="702310"/>
                  </a:lnTo>
                  <a:lnTo>
                    <a:pt x="10160" y="702310"/>
                  </a:lnTo>
                  <a:lnTo>
                    <a:pt x="10160" y="627380"/>
                  </a:lnTo>
                  <a:close/>
                </a:path>
                <a:path w="619760" h="911860">
                  <a:moveTo>
                    <a:pt x="10160" y="521970"/>
                  </a:moveTo>
                  <a:lnTo>
                    <a:pt x="0" y="521970"/>
                  </a:lnTo>
                  <a:lnTo>
                    <a:pt x="0" y="598170"/>
                  </a:lnTo>
                  <a:lnTo>
                    <a:pt x="10160" y="598170"/>
                  </a:lnTo>
                  <a:lnTo>
                    <a:pt x="10160" y="521970"/>
                  </a:lnTo>
                  <a:close/>
                </a:path>
                <a:path w="619760" h="911860">
                  <a:moveTo>
                    <a:pt x="10160" y="417830"/>
                  </a:moveTo>
                  <a:lnTo>
                    <a:pt x="0" y="417830"/>
                  </a:lnTo>
                  <a:lnTo>
                    <a:pt x="0" y="494030"/>
                  </a:lnTo>
                  <a:lnTo>
                    <a:pt x="10160" y="494030"/>
                  </a:lnTo>
                  <a:lnTo>
                    <a:pt x="10160" y="417830"/>
                  </a:lnTo>
                  <a:close/>
                </a:path>
                <a:path w="619760" h="911860">
                  <a:moveTo>
                    <a:pt x="10160" y="313690"/>
                  </a:moveTo>
                  <a:lnTo>
                    <a:pt x="0" y="313690"/>
                  </a:lnTo>
                  <a:lnTo>
                    <a:pt x="0" y="389890"/>
                  </a:lnTo>
                  <a:lnTo>
                    <a:pt x="10160" y="389890"/>
                  </a:lnTo>
                  <a:lnTo>
                    <a:pt x="10160" y="313690"/>
                  </a:lnTo>
                  <a:close/>
                </a:path>
                <a:path w="619760" h="911860">
                  <a:moveTo>
                    <a:pt x="10160" y="209550"/>
                  </a:moveTo>
                  <a:lnTo>
                    <a:pt x="0" y="209550"/>
                  </a:lnTo>
                  <a:lnTo>
                    <a:pt x="0" y="285750"/>
                  </a:lnTo>
                  <a:lnTo>
                    <a:pt x="10160" y="285750"/>
                  </a:lnTo>
                  <a:lnTo>
                    <a:pt x="10160" y="209550"/>
                  </a:lnTo>
                  <a:close/>
                </a:path>
                <a:path w="619760" h="911860">
                  <a:moveTo>
                    <a:pt x="10160" y="105410"/>
                  </a:moveTo>
                  <a:lnTo>
                    <a:pt x="0" y="105410"/>
                  </a:lnTo>
                  <a:lnTo>
                    <a:pt x="0" y="180340"/>
                  </a:lnTo>
                  <a:lnTo>
                    <a:pt x="10160" y="180340"/>
                  </a:lnTo>
                  <a:lnTo>
                    <a:pt x="10160" y="105410"/>
                  </a:lnTo>
                  <a:close/>
                </a:path>
                <a:path w="619760" h="911860">
                  <a:moveTo>
                    <a:pt x="10160" y="0"/>
                  </a:moveTo>
                  <a:lnTo>
                    <a:pt x="0" y="0"/>
                  </a:lnTo>
                  <a:lnTo>
                    <a:pt x="0" y="76200"/>
                  </a:lnTo>
                  <a:lnTo>
                    <a:pt x="10160" y="76200"/>
                  </a:lnTo>
                  <a:lnTo>
                    <a:pt x="10160" y="0"/>
                  </a:lnTo>
                  <a:close/>
                </a:path>
                <a:path w="619760" h="911860">
                  <a:moveTo>
                    <a:pt x="481330" y="87630"/>
                  </a:moveTo>
                  <a:lnTo>
                    <a:pt x="469900" y="12700"/>
                  </a:lnTo>
                  <a:lnTo>
                    <a:pt x="459740" y="13970"/>
                  </a:lnTo>
                  <a:lnTo>
                    <a:pt x="472440" y="88900"/>
                  </a:lnTo>
                  <a:lnTo>
                    <a:pt x="481330" y="87630"/>
                  </a:lnTo>
                  <a:close/>
                </a:path>
                <a:path w="619760" h="911860">
                  <a:moveTo>
                    <a:pt x="499110" y="190500"/>
                  </a:moveTo>
                  <a:lnTo>
                    <a:pt x="486410" y="115570"/>
                  </a:lnTo>
                  <a:lnTo>
                    <a:pt x="477520" y="116840"/>
                  </a:lnTo>
                  <a:lnTo>
                    <a:pt x="490220" y="191770"/>
                  </a:lnTo>
                  <a:lnTo>
                    <a:pt x="499110" y="190500"/>
                  </a:lnTo>
                  <a:close/>
                </a:path>
                <a:path w="619760" h="911860">
                  <a:moveTo>
                    <a:pt x="515620" y="293370"/>
                  </a:moveTo>
                  <a:lnTo>
                    <a:pt x="504190" y="218440"/>
                  </a:lnTo>
                  <a:lnTo>
                    <a:pt x="494030" y="219710"/>
                  </a:lnTo>
                  <a:lnTo>
                    <a:pt x="506730" y="294640"/>
                  </a:lnTo>
                  <a:lnTo>
                    <a:pt x="515620" y="293370"/>
                  </a:lnTo>
                  <a:close/>
                </a:path>
                <a:path w="619760" h="911860">
                  <a:moveTo>
                    <a:pt x="533400" y="396240"/>
                  </a:moveTo>
                  <a:lnTo>
                    <a:pt x="520700" y="321310"/>
                  </a:lnTo>
                  <a:lnTo>
                    <a:pt x="511810" y="322580"/>
                  </a:lnTo>
                  <a:lnTo>
                    <a:pt x="524510" y="397510"/>
                  </a:lnTo>
                  <a:lnTo>
                    <a:pt x="533400" y="396240"/>
                  </a:lnTo>
                  <a:close/>
                </a:path>
                <a:path w="619760" h="911860">
                  <a:moveTo>
                    <a:pt x="551180" y="499110"/>
                  </a:moveTo>
                  <a:lnTo>
                    <a:pt x="538480" y="424180"/>
                  </a:lnTo>
                  <a:lnTo>
                    <a:pt x="528320" y="425450"/>
                  </a:lnTo>
                  <a:lnTo>
                    <a:pt x="541020" y="500380"/>
                  </a:lnTo>
                  <a:lnTo>
                    <a:pt x="551180" y="499110"/>
                  </a:lnTo>
                  <a:close/>
                </a:path>
                <a:path w="619760" h="911860">
                  <a:moveTo>
                    <a:pt x="567690" y="601980"/>
                  </a:moveTo>
                  <a:lnTo>
                    <a:pt x="554990" y="527050"/>
                  </a:lnTo>
                  <a:lnTo>
                    <a:pt x="546100" y="528320"/>
                  </a:lnTo>
                  <a:lnTo>
                    <a:pt x="558800" y="603250"/>
                  </a:lnTo>
                  <a:lnTo>
                    <a:pt x="567690" y="601980"/>
                  </a:lnTo>
                  <a:close/>
                </a:path>
                <a:path w="619760" h="911860">
                  <a:moveTo>
                    <a:pt x="585470" y="704850"/>
                  </a:moveTo>
                  <a:lnTo>
                    <a:pt x="572770" y="629920"/>
                  </a:lnTo>
                  <a:lnTo>
                    <a:pt x="563880" y="631190"/>
                  </a:lnTo>
                  <a:lnTo>
                    <a:pt x="575310" y="706120"/>
                  </a:lnTo>
                  <a:lnTo>
                    <a:pt x="585470" y="704850"/>
                  </a:lnTo>
                  <a:close/>
                </a:path>
                <a:path w="619760" h="911860">
                  <a:moveTo>
                    <a:pt x="601980" y="807720"/>
                  </a:moveTo>
                  <a:lnTo>
                    <a:pt x="589280" y="732790"/>
                  </a:lnTo>
                  <a:lnTo>
                    <a:pt x="580390" y="734060"/>
                  </a:lnTo>
                  <a:lnTo>
                    <a:pt x="593090" y="808990"/>
                  </a:lnTo>
                  <a:lnTo>
                    <a:pt x="601980" y="807720"/>
                  </a:lnTo>
                  <a:close/>
                </a:path>
                <a:path w="619760"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26" name="object 26"/>
            <p:cNvSpPr/>
            <p:nvPr/>
          </p:nvSpPr>
          <p:spPr>
            <a:xfrm>
              <a:off x="2284730" y="3581400"/>
              <a:ext cx="229870" cy="381000"/>
            </a:xfrm>
            <a:custGeom>
              <a:avLst/>
              <a:gdLst/>
              <a:ahLst/>
              <a:cxnLst/>
              <a:rect l="l" t="t" r="r" b="b"/>
              <a:pathLst>
                <a:path w="229869" h="381000">
                  <a:moveTo>
                    <a:pt x="173989" y="0"/>
                  </a:moveTo>
                  <a:lnTo>
                    <a:pt x="55880" y="0"/>
                  </a:lnTo>
                  <a:lnTo>
                    <a:pt x="55880" y="311150"/>
                  </a:lnTo>
                  <a:lnTo>
                    <a:pt x="0" y="311150"/>
                  </a:lnTo>
                  <a:lnTo>
                    <a:pt x="115569" y="381000"/>
                  </a:lnTo>
                  <a:lnTo>
                    <a:pt x="229869" y="311150"/>
                  </a:lnTo>
                  <a:lnTo>
                    <a:pt x="173989" y="311150"/>
                  </a:lnTo>
                  <a:lnTo>
                    <a:pt x="173989" y="0"/>
                  </a:lnTo>
                  <a:close/>
                </a:path>
              </a:pathLst>
            </a:custGeom>
            <a:solidFill>
              <a:srgbClr val="CC9800"/>
            </a:solidFill>
          </p:spPr>
          <p:txBody>
            <a:bodyPr wrap="square" lIns="0" tIns="0" rIns="0" bIns="0" rtlCol="0"/>
            <a:lstStyle/>
            <a:p>
              <a:endParaRPr/>
            </a:p>
          </p:txBody>
        </p:sp>
        <p:sp>
          <p:nvSpPr>
            <p:cNvPr id="27" name="object 27"/>
            <p:cNvSpPr/>
            <p:nvPr/>
          </p:nvSpPr>
          <p:spPr>
            <a:xfrm>
              <a:off x="2284730" y="3581400"/>
              <a:ext cx="229870" cy="381000"/>
            </a:xfrm>
            <a:custGeom>
              <a:avLst/>
              <a:gdLst/>
              <a:ahLst/>
              <a:cxnLst/>
              <a:rect l="l" t="t" r="r" b="b"/>
              <a:pathLst>
                <a:path w="229869" h="381000">
                  <a:moveTo>
                    <a:pt x="173989" y="0"/>
                  </a:moveTo>
                  <a:lnTo>
                    <a:pt x="173989" y="311150"/>
                  </a:lnTo>
                  <a:lnTo>
                    <a:pt x="229869" y="311150"/>
                  </a:lnTo>
                  <a:lnTo>
                    <a:pt x="115569" y="381000"/>
                  </a:lnTo>
                  <a:lnTo>
                    <a:pt x="0" y="311150"/>
                  </a:lnTo>
                  <a:lnTo>
                    <a:pt x="55880" y="311150"/>
                  </a:lnTo>
                  <a:lnTo>
                    <a:pt x="55880" y="0"/>
                  </a:lnTo>
                  <a:lnTo>
                    <a:pt x="173989" y="0"/>
                  </a:lnTo>
                  <a:close/>
                </a:path>
              </a:pathLst>
            </a:custGeom>
            <a:ln w="9344">
              <a:solidFill>
                <a:srgbClr val="000000"/>
              </a:solidFill>
            </a:ln>
          </p:spPr>
          <p:txBody>
            <a:bodyPr wrap="square" lIns="0" tIns="0" rIns="0" bIns="0" rtlCol="0"/>
            <a:lstStyle/>
            <a:p>
              <a:endParaRPr/>
            </a:p>
          </p:txBody>
        </p:sp>
        <p:sp>
          <p:nvSpPr>
            <p:cNvPr id="28" name="object 28"/>
            <p:cNvSpPr/>
            <p:nvPr/>
          </p:nvSpPr>
          <p:spPr>
            <a:xfrm>
              <a:off x="1590040" y="2895600"/>
              <a:ext cx="152400" cy="236220"/>
            </a:xfrm>
            <a:custGeom>
              <a:avLst/>
              <a:gdLst/>
              <a:ahLst/>
              <a:cxnLst/>
              <a:rect l="l" t="t" r="r" b="b"/>
              <a:pathLst>
                <a:path w="152400" h="236219">
                  <a:moveTo>
                    <a:pt x="152399" y="0"/>
                  </a:moveTo>
                  <a:lnTo>
                    <a:pt x="0" y="0"/>
                  </a:lnTo>
                  <a:lnTo>
                    <a:pt x="0" y="236220"/>
                  </a:lnTo>
                  <a:lnTo>
                    <a:pt x="152399" y="236220"/>
                  </a:lnTo>
                  <a:close/>
                </a:path>
              </a:pathLst>
            </a:custGeom>
            <a:solidFill>
              <a:srgbClr val="741416"/>
            </a:solidFill>
          </p:spPr>
          <p:txBody>
            <a:bodyPr wrap="square" lIns="0" tIns="0" rIns="0" bIns="0" rtlCol="0"/>
            <a:lstStyle/>
            <a:p>
              <a:endParaRPr/>
            </a:p>
          </p:txBody>
        </p:sp>
        <p:sp>
          <p:nvSpPr>
            <p:cNvPr id="29" name="object 29"/>
            <p:cNvSpPr/>
            <p:nvPr/>
          </p:nvSpPr>
          <p:spPr>
            <a:xfrm>
              <a:off x="1590040" y="2895600"/>
              <a:ext cx="152400" cy="236220"/>
            </a:xfrm>
            <a:custGeom>
              <a:avLst/>
              <a:gdLst/>
              <a:ahLst/>
              <a:cxnLst/>
              <a:rect l="l" t="t" r="r" b="b"/>
              <a:pathLst>
                <a:path w="152400" h="236219">
                  <a:moveTo>
                    <a:pt x="76199" y="236220"/>
                  </a:moveTo>
                  <a:lnTo>
                    <a:pt x="0" y="236220"/>
                  </a:lnTo>
                  <a:lnTo>
                    <a:pt x="0" y="0"/>
                  </a:lnTo>
                  <a:lnTo>
                    <a:pt x="152399" y="0"/>
                  </a:lnTo>
                  <a:lnTo>
                    <a:pt x="152399" y="236220"/>
                  </a:lnTo>
                  <a:lnTo>
                    <a:pt x="76199" y="236220"/>
                  </a:lnTo>
                  <a:close/>
                </a:path>
              </a:pathLst>
            </a:custGeom>
            <a:ln w="9344">
              <a:solidFill>
                <a:srgbClr val="000000"/>
              </a:solidFill>
            </a:ln>
          </p:spPr>
          <p:txBody>
            <a:bodyPr wrap="square" lIns="0" tIns="0" rIns="0" bIns="0" rtlCol="0"/>
            <a:lstStyle/>
            <a:p>
              <a:endParaRPr/>
            </a:p>
          </p:txBody>
        </p:sp>
        <p:sp>
          <p:nvSpPr>
            <p:cNvPr id="30" name="object 30"/>
            <p:cNvSpPr/>
            <p:nvPr/>
          </p:nvSpPr>
          <p:spPr>
            <a:xfrm>
              <a:off x="2362200"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1" name="object 31"/>
            <p:cNvSpPr/>
            <p:nvPr/>
          </p:nvSpPr>
          <p:spPr>
            <a:xfrm>
              <a:off x="2362200"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2" name="object 32"/>
          <p:cNvSpPr txBox="1"/>
          <p:nvPr/>
        </p:nvSpPr>
        <p:spPr>
          <a:xfrm>
            <a:off x="2444750"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3" name="object 33"/>
          <p:cNvGrpSpPr/>
          <p:nvPr/>
        </p:nvGrpSpPr>
        <p:grpSpPr>
          <a:xfrm>
            <a:off x="2194880" y="2168129"/>
            <a:ext cx="1247775" cy="184309"/>
            <a:chOff x="2194877" y="2890837"/>
            <a:chExt cx="1247775" cy="245745"/>
          </a:xfrm>
        </p:grpSpPr>
        <p:sp>
          <p:nvSpPr>
            <p:cNvPr id="34" name="object 34"/>
            <p:cNvSpPr/>
            <p:nvPr/>
          </p:nvSpPr>
          <p:spPr>
            <a:xfrm>
              <a:off x="21996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35" name="object 35"/>
            <p:cNvSpPr/>
            <p:nvPr/>
          </p:nvSpPr>
          <p:spPr>
            <a:xfrm>
              <a:off x="2199639" y="2895600"/>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36" name="object 36"/>
            <p:cNvSpPr/>
            <p:nvPr/>
          </p:nvSpPr>
          <p:spPr>
            <a:xfrm>
              <a:off x="2980689" y="2895600"/>
              <a:ext cx="457200" cy="228600"/>
            </a:xfrm>
            <a:custGeom>
              <a:avLst/>
              <a:gdLst/>
              <a:ahLst/>
              <a:cxnLst/>
              <a:rect l="l" t="t" r="r" b="b"/>
              <a:pathLst>
                <a:path w="457200" h="228600">
                  <a:moveTo>
                    <a:pt x="457200" y="0"/>
                  </a:moveTo>
                  <a:lnTo>
                    <a:pt x="0" y="0"/>
                  </a:lnTo>
                  <a:lnTo>
                    <a:pt x="0" y="228600"/>
                  </a:lnTo>
                  <a:lnTo>
                    <a:pt x="457200" y="228600"/>
                  </a:lnTo>
                  <a:close/>
                </a:path>
              </a:pathLst>
            </a:custGeom>
            <a:solidFill>
              <a:srgbClr val="0098FF"/>
            </a:solidFill>
          </p:spPr>
          <p:txBody>
            <a:bodyPr wrap="square" lIns="0" tIns="0" rIns="0" bIns="0" rtlCol="0"/>
            <a:lstStyle/>
            <a:p>
              <a:endParaRPr/>
            </a:p>
          </p:txBody>
        </p:sp>
        <p:sp>
          <p:nvSpPr>
            <p:cNvPr id="37" name="object 37"/>
            <p:cNvSpPr/>
            <p:nvPr/>
          </p:nvSpPr>
          <p:spPr>
            <a:xfrm>
              <a:off x="2980689" y="2895600"/>
              <a:ext cx="457200" cy="228600"/>
            </a:xfrm>
            <a:custGeom>
              <a:avLst/>
              <a:gdLst/>
              <a:ahLst/>
              <a:cxnLst/>
              <a:rect l="l" t="t" r="r" b="b"/>
              <a:pathLst>
                <a:path w="457200" h="228600">
                  <a:moveTo>
                    <a:pt x="228600" y="228600"/>
                  </a:moveTo>
                  <a:lnTo>
                    <a:pt x="0" y="228600"/>
                  </a:lnTo>
                  <a:lnTo>
                    <a:pt x="0" y="0"/>
                  </a:lnTo>
                  <a:lnTo>
                    <a:pt x="457200" y="0"/>
                  </a:lnTo>
                  <a:lnTo>
                    <a:pt x="457200" y="228600"/>
                  </a:lnTo>
                  <a:lnTo>
                    <a:pt x="228600" y="228600"/>
                  </a:lnTo>
                  <a:close/>
                </a:path>
              </a:pathLst>
            </a:custGeom>
            <a:ln w="9344">
              <a:solidFill>
                <a:srgbClr val="000000"/>
              </a:solidFill>
            </a:ln>
          </p:spPr>
          <p:txBody>
            <a:bodyPr wrap="square" lIns="0" tIns="0" rIns="0" bIns="0" rtlCol="0"/>
            <a:lstStyle/>
            <a:p>
              <a:endParaRPr/>
            </a:p>
          </p:txBody>
        </p:sp>
      </p:grpSp>
      <p:sp>
        <p:nvSpPr>
          <p:cNvPr id="38" name="object 38"/>
          <p:cNvSpPr txBox="1"/>
          <p:nvPr/>
        </p:nvSpPr>
        <p:spPr>
          <a:xfrm>
            <a:off x="3063239" y="2190750"/>
            <a:ext cx="29337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a:t>
            </a:r>
            <a:r>
              <a:rPr sz="1000" spc="-10" dirty="0">
                <a:latin typeface="Arial"/>
                <a:cs typeface="Arial"/>
              </a:rPr>
              <a:t>a</a:t>
            </a:r>
            <a:r>
              <a:rPr sz="1000" dirty="0">
                <a:latin typeface="Arial"/>
                <a:cs typeface="Arial"/>
              </a:rPr>
              <a:t>ta</a:t>
            </a:r>
            <a:endParaRPr sz="1000">
              <a:latin typeface="Arial"/>
              <a:cs typeface="Arial"/>
            </a:endParaRPr>
          </a:p>
        </p:txBody>
      </p:sp>
      <p:grpSp>
        <p:nvGrpSpPr>
          <p:cNvPr id="39" name="object 39"/>
          <p:cNvGrpSpPr/>
          <p:nvPr/>
        </p:nvGrpSpPr>
        <p:grpSpPr>
          <a:xfrm>
            <a:off x="1638300" y="1484948"/>
            <a:ext cx="1794510" cy="972503"/>
            <a:chOff x="1638300" y="1979929"/>
            <a:chExt cx="1794510" cy="1296670"/>
          </a:xfrm>
        </p:grpSpPr>
        <p:sp>
          <p:nvSpPr>
            <p:cNvPr id="40" name="object 40"/>
            <p:cNvSpPr/>
            <p:nvPr/>
          </p:nvSpPr>
          <p:spPr>
            <a:xfrm>
              <a:off x="28194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41" name="object 41"/>
            <p:cNvSpPr/>
            <p:nvPr/>
          </p:nvSpPr>
          <p:spPr>
            <a:xfrm>
              <a:off x="28194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42" name="object 42"/>
            <p:cNvSpPr/>
            <p:nvPr/>
          </p:nvSpPr>
          <p:spPr>
            <a:xfrm>
              <a:off x="1638300" y="1979929"/>
              <a:ext cx="1794510" cy="1296670"/>
            </a:xfrm>
            <a:custGeom>
              <a:avLst/>
              <a:gdLst/>
              <a:ahLst/>
              <a:cxnLst/>
              <a:rect l="l" t="t" r="r" b="b"/>
              <a:pathLst>
                <a:path w="1794510"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10" h="1296670">
                  <a:moveTo>
                    <a:pt x="576580" y="839470"/>
                  </a:moveTo>
                  <a:lnTo>
                    <a:pt x="566420" y="839470"/>
                  </a:lnTo>
                  <a:lnTo>
                    <a:pt x="566420" y="915670"/>
                  </a:lnTo>
                  <a:lnTo>
                    <a:pt x="576580" y="915670"/>
                  </a:lnTo>
                  <a:lnTo>
                    <a:pt x="576580" y="839470"/>
                  </a:lnTo>
                  <a:close/>
                </a:path>
                <a:path w="1794510" h="1296670">
                  <a:moveTo>
                    <a:pt x="576580" y="735330"/>
                  </a:moveTo>
                  <a:lnTo>
                    <a:pt x="566420" y="735330"/>
                  </a:lnTo>
                  <a:lnTo>
                    <a:pt x="566420" y="811530"/>
                  </a:lnTo>
                  <a:lnTo>
                    <a:pt x="576580" y="811530"/>
                  </a:lnTo>
                  <a:lnTo>
                    <a:pt x="576580" y="735330"/>
                  </a:lnTo>
                  <a:close/>
                </a:path>
                <a:path w="1794510" h="1296670">
                  <a:moveTo>
                    <a:pt x="576580" y="631190"/>
                  </a:moveTo>
                  <a:lnTo>
                    <a:pt x="566420" y="631190"/>
                  </a:lnTo>
                  <a:lnTo>
                    <a:pt x="566420" y="706120"/>
                  </a:lnTo>
                  <a:lnTo>
                    <a:pt x="576580" y="706120"/>
                  </a:lnTo>
                  <a:lnTo>
                    <a:pt x="576580" y="631190"/>
                  </a:lnTo>
                  <a:close/>
                </a:path>
                <a:path w="1794510" h="1296670">
                  <a:moveTo>
                    <a:pt x="576580" y="525780"/>
                  </a:moveTo>
                  <a:lnTo>
                    <a:pt x="566420" y="525780"/>
                  </a:lnTo>
                  <a:lnTo>
                    <a:pt x="566420" y="601980"/>
                  </a:lnTo>
                  <a:lnTo>
                    <a:pt x="576580" y="601980"/>
                  </a:lnTo>
                  <a:lnTo>
                    <a:pt x="576580" y="525780"/>
                  </a:lnTo>
                  <a:close/>
                </a:path>
                <a:path w="1794510" h="1296670">
                  <a:moveTo>
                    <a:pt x="576580" y="421640"/>
                  </a:moveTo>
                  <a:lnTo>
                    <a:pt x="566420" y="421640"/>
                  </a:lnTo>
                  <a:lnTo>
                    <a:pt x="566420" y="497840"/>
                  </a:lnTo>
                  <a:lnTo>
                    <a:pt x="576580" y="497840"/>
                  </a:lnTo>
                  <a:lnTo>
                    <a:pt x="576580" y="421640"/>
                  </a:lnTo>
                  <a:close/>
                </a:path>
                <a:path w="1794510" h="1296670">
                  <a:moveTo>
                    <a:pt x="576580" y="317500"/>
                  </a:moveTo>
                  <a:lnTo>
                    <a:pt x="566420" y="317500"/>
                  </a:lnTo>
                  <a:lnTo>
                    <a:pt x="566420" y="393700"/>
                  </a:lnTo>
                  <a:lnTo>
                    <a:pt x="576580" y="393700"/>
                  </a:lnTo>
                  <a:lnTo>
                    <a:pt x="576580" y="317500"/>
                  </a:lnTo>
                  <a:close/>
                </a:path>
                <a:path w="1794510" h="1296670">
                  <a:moveTo>
                    <a:pt x="576580" y="213360"/>
                  </a:moveTo>
                  <a:lnTo>
                    <a:pt x="566420" y="213360"/>
                  </a:lnTo>
                  <a:lnTo>
                    <a:pt x="566420" y="289560"/>
                  </a:lnTo>
                  <a:lnTo>
                    <a:pt x="576580" y="289560"/>
                  </a:lnTo>
                  <a:lnTo>
                    <a:pt x="576580" y="213360"/>
                  </a:lnTo>
                  <a:close/>
                </a:path>
                <a:path w="1794510" h="1296670">
                  <a:moveTo>
                    <a:pt x="576580" y="109220"/>
                  </a:moveTo>
                  <a:lnTo>
                    <a:pt x="566420" y="109220"/>
                  </a:lnTo>
                  <a:lnTo>
                    <a:pt x="566420" y="184150"/>
                  </a:lnTo>
                  <a:lnTo>
                    <a:pt x="576580" y="184150"/>
                  </a:lnTo>
                  <a:lnTo>
                    <a:pt x="576580" y="109220"/>
                  </a:lnTo>
                  <a:close/>
                </a:path>
                <a:path w="1794510" h="1296670">
                  <a:moveTo>
                    <a:pt x="576580" y="3810"/>
                  </a:moveTo>
                  <a:lnTo>
                    <a:pt x="566420" y="3810"/>
                  </a:lnTo>
                  <a:lnTo>
                    <a:pt x="566420" y="80010"/>
                  </a:lnTo>
                  <a:lnTo>
                    <a:pt x="576580" y="80010"/>
                  </a:lnTo>
                  <a:lnTo>
                    <a:pt x="576580" y="3810"/>
                  </a:lnTo>
                  <a:close/>
                </a:path>
                <a:path w="1794510"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10"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10" h="1296670">
                  <a:moveTo>
                    <a:pt x="1065530" y="194310"/>
                  </a:moveTo>
                  <a:lnTo>
                    <a:pt x="1052830" y="119380"/>
                  </a:lnTo>
                  <a:lnTo>
                    <a:pt x="1043940" y="120650"/>
                  </a:lnTo>
                  <a:lnTo>
                    <a:pt x="1056640" y="195580"/>
                  </a:lnTo>
                  <a:lnTo>
                    <a:pt x="1065530" y="194310"/>
                  </a:lnTo>
                  <a:close/>
                </a:path>
                <a:path w="1794510" h="1296670">
                  <a:moveTo>
                    <a:pt x="1078230" y="127000"/>
                  </a:moveTo>
                  <a:lnTo>
                    <a:pt x="1052830" y="54610"/>
                  </a:lnTo>
                  <a:lnTo>
                    <a:pt x="1043940" y="58420"/>
                  </a:lnTo>
                  <a:lnTo>
                    <a:pt x="1069340" y="129540"/>
                  </a:lnTo>
                  <a:lnTo>
                    <a:pt x="1078230" y="127000"/>
                  </a:lnTo>
                  <a:close/>
                </a:path>
                <a:path w="1794510" h="1296670">
                  <a:moveTo>
                    <a:pt x="1082040" y="297180"/>
                  </a:moveTo>
                  <a:lnTo>
                    <a:pt x="1070610" y="222250"/>
                  </a:lnTo>
                  <a:lnTo>
                    <a:pt x="1060450" y="223520"/>
                  </a:lnTo>
                  <a:lnTo>
                    <a:pt x="1073150" y="298450"/>
                  </a:lnTo>
                  <a:lnTo>
                    <a:pt x="1082040" y="297180"/>
                  </a:lnTo>
                  <a:close/>
                </a:path>
                <a:path w="1794510" h="1296670">
                  <a:moveTo>
                    <a:pt x="1099820" y="400050"/>
                  </a:moveTo>
                  <a:lnTo>
                    <a:pt x="1087120" y="325120"/>
                  </a:lnTo>
                  <a:lnTo>
                    <a:pt x="1078230" y="326390"/>
                  </a:lnTo>
                  <a:lnTo>
                    <a:pt x="1090930" y="401320"/>
                  </a:lnTo>
                  <a:lnTo>
                    <a:pt x="1099820" y="400050"/>
                  </a:lnTo>
                  <a:close/>
                </a:path>
                <a:path w="1794510" h="1296670">
                  <a:moveTo>
                    <a:pt x="1112520" y="224790"/>
                  </a:moveTo>
                  <a:lnTo>
                    <a:pt x="1087120" y="153670"/>
                  </a:lnTo>
                  <a:lnTo>
                    <a:pt x="1078230" y="156210"/>
                  </a:lnTo>
                  <a:lnTo>
                    <a:pt x="1103630" y="228600"/>
                  </a:lnTo>
                  <a:lnTo>
                    <a:pt x="1112520" y="224790"/>
                  </a:lnTo>
                  <a:close/>
                </a:path>
                <a:path w="1794510" h="1296670">
                  <a:moveTo>
                    <a:pt x="1117600" y="502920"/>
                  </a:moveTo>
                  <a:lnTo>
                    <a:pt x="1104900" y="427990"/>
                  </a:lnTo>
                  <a:lnTo>
                    <a:pt x="1094740" y="429260"/>
                  </a:lnTo>
                  <a:lnTo>
                    <a:pt x="1107440" y="504190"/>
                  </a:lnTo>
                  <a:lnTo>
                    <a:pt x="1117600" y="502920"/>
                  </a:lnTo>
                  <a:close/>
                </a:path>
                <a:path w="1794510" h="1296670">
                  <a:moveTo>
                    <a:pt x="1134110" y="605790"/>
                  </a:moveTo>
                  <a:lnTo>
                    <a:pt x="1121410" y="530860"/>
                  </a:lnTo>
                  <a:lnTo>
                    <a:pt x="1112520" y="532130"/>
                  </a:lnTo>
                  <a:lnTo>
                    <a:pt x="1125220" y="607060"/>
                  </a:lnTo>
                  <a:lnTo>
                    <a:pt x="1134110" y="605790"/>
                  </a:lnTo>
                  <a:close/>
                </a:path>
                <a:path w="1794510" h="1296670">
                  <a:moveTo>
                    <a:pt x="1148080" y="323850"/>
                  </a:moveTo>
                  <a:lnTo>
                    <a:pt x="1122680" y="251460"/>
                  </a:lnTo>
                  <a:lnTo>
                    <a:pt x="1113790" y="255270"/>
                  </a:lnTo>
                  <a:lnTo>
                    <a:pt x="1139190" y="326390"/>
                  </a:lnTo>
                  <a:lnTo>
                    <a:pt x="1148080" y="323850"/>
                  </a:lnTo>
                  <a:close/>
                </a:path>
                <a:path w="1794510" h="1296670">
                  <a:moveTo>
                    <a:pt x="1151890" y="708660"/>
                  </a:moveTo>
                  <a:lnTo>
                    <a:pt x="1139190" y="633730"/>
                  </a:lnTo>
                  <a:lnTo>
                    <a:pt x="1130300" y="635000"/>
                  </a:lnTo>
                  <a:lnTo>
                    <a:pt x="1141730" y="709930"/>
                  </a:lnTo>
                  <a:lnTo>
                    <a:pt x="1151890" y="708660"/>
                  </a:lnTo>
                  <a:close/>
                </a:path>
                <a:path w="1794510" h="1296670">
                  <a:moveTo>
                    <a:pt x="1168400" y="811530"/>
                  </a:moveTo>
                  <a:lnTo>
                    <a:pt x="1155700" y="736600"/>
                  </a:lnTo>
                  <a:lnTo>
                    <a:pt x="1146810" y="737870"/>
                  </a:lnTo>
                  <a:lnTo>
                    <a:pt x="1159510" y="812800"/>
                  </a:lnTo>
                  <a:lnTo>
                    <a:pt x="1168400" y="811530"/>
                  </a:lnTo>
                  <a:close/>
                </a:path>
                <a:path w="1794510" h="1296670">
                  <a:moveTo>
                    <a:pt x="1182370" y="421640"/>
                  </a:moveTo>
                  <a:lnTo>
                    <a:pt x="1156970" y="350520"/>
                  </a:lnTo>
                  <a:lnTo>
                    <a:pt x="1148080" y="353060"/>
                  </a:lnTo>
                  <a:lnTo>
                    <a:pt x="1173480" y="425450"/>
                  </a:lnTo>
                  <a:lnTo>
                    <a:pt x="1182370" y="421640"/>
                  </a:lnTo>
                  <a:close/>
                </a:path>
                <a:path w="1794510" h="1296670">
                  <a:moveTo>
                    <a:pt x="1186180" y="914400"/>
                  </a:moveTo>
                  <a:lnTo>
                    <a:pt x="1173480" y="839470"/>
                  </a:lnTo>
                  <a:lnTo>
                    <a:pt x="1163320" y="842010"/>
                  </a:lnTo>
                  <a:lnTo>
                    <a:pt x="1176020" y="915670"/>
                  </a:lnTo>
                  <a:lnTo>
                    <a:pt x="1186180" y="914400"/>
                  </a:lnTo>
                  <a:close/>
                </a:path>
                <a:path w="1794510" h="1296670">
                  <a:moveTo>
                    <a:pt x="1217930" y="520700"/>
                  </a:moveTo>
                  <a:lnTo>
                    <a:pt x="1192530" y="448310"/>
                  </a:lnTo>
                  <a:lnTo>
                    <a:pt x="1183640" y="452120"/>
                  </a:lnTo>
                  <a:lnTo>
                    <a:pt x="1209040" y="523240"/>
                  </a:lnTo>
                  <a:lnTo>
                    <a:pt x="1217930" y="520700"/>
                  </a:lnTo>
                  <a:close/>
                </a:path>
                <a:path w="1794510" h="1296670">
                  <a:moveTo>
                    <a:pt x="1252220" y="618490"/>
                  </a:moveTo>
                  <a:lnTo>
                    <a:pt x="1226820" y="547370"/>
                  </a:lnTo>
                  <a:lnTo>
                    <a:pt x="1217930" y="549910"/>
                  </a:lnTo>
                  <a:lnTo>
                    <a:pt x="1243330" y="622300"/>
                  </a:lnTo>
                  <a:lnTo>
                    <a:pt x="1252220" y="618490"/>
                  </a:lnTo>
                  <a:close/>
                </a:path>
                <a:path w="1794510" h="1296670">
                  <a:moveTo>
                    <a:pt x="1287780" y="717550"/>
                  </a:moveTo>
                  <a:lnTo>
                    <a:pt x="1262380" y="645160"/>
                  </a:lnTo>
                  <a:lnTo>
                    <a:pt x="1253490" y="648970"/>
                  </a:lnTo>
                  <a:lnTo>
                    <a:pt x="1278890" y="720090"/>
                  </a:lnTo>
                  <a:lnTo>
                    <a:pt x="1287780" y="717550"/>
                  </a:lnTo>
                  <a:close/>
                </a:path>
                <a:path w="1794510"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10" h="1296670">
                  <a:moveTo>
                    <a:pt x="1322070" y="815340"/>
                  </a:moveTo>
                  <a:lnTo>
                    <a:pt x="1296670" y="744220"/>
                  </a:lnTo>
                  <a:lnTo>
                    <a:pt x="1287780" y="746760"/>
                  </a:lnTo>
                  <a:lnTo>
                    <a:pt x="1313180" y="819150"/>
                  </a:lnTo>
                  <a:lnTo>
                    <a:pt x="1322070" y="815340"/>
                  </a:lnTo>
                  <a:close/>
                </a:path>
                <a:path w="1794510" h="1296670">
                  <a:moveTo>
                    <a:pt x="1356360" y="914400"/>
                  </a:moveTo>
                  <a:lnTo>
                    <a:pt x="1332230" y="842010"/>
                  </a:lnTo>
                  <a:lnTo>
                    <a:pt x="1322070" y="845820"/>
                  </a:lnTo>
                  <a:lnTo>
                    <a:pt x="1348740" y="916940"/>
                  </a:lnTo>
                  <a:lnTo>
                    <a:pt x="1356360" y="914400"/>
                  </a:lnTo>
                  <a:close/>
                </a:path>
                <a:path w="1794510" h="1296670">
                  <a:moveTo>
                    <a:pt x="1497330" y="22860"/>
                  </a:moveTo>
                  <a:lnTo>
                    <a:pt x="1489710" y="0"/>
                  </a:lnTo>
                  <a:lnTo>
                    <a:pt x="1480820" y="2540"/>
                  </a:lnTo>
                  <a:lnTo>
                    <a:pt x="1488440" y="25400"/>
                  </a:lnTo>
                  <a:lnTo>
                    <a:pt x="1497330" y="22860"/>
                  </a:lnTo>
                  <a:close/>
                </a:path>
                <a:path w="1794510" h="1296670">
                  <a:moveTo>
                    <a:pt x="1530350" y="121920"/>
                  </a:moveTo>
                  <a:lnTo>
                    <a:pt x="1506220" y="49530"/>
                  </a:lnTo>
                  <a:lnTo>
                    <a:pt x="1497330" y="52070"/>
                  </a:lnTo>
                  <a:lnTo>
                    <a:pt x="1521460" y="124460"/>
                  </a:lnTo>
                  <a:lnTo>
                    <a:pt x="1530350" y="121920"/>
                  </a:lnTo>
                  <a:close/>
                </a:path>
                <a:path w="1794510" h="1296670">
                  <a:moveTo>
                    <a:pt x="1563370" y="220980"/>
                  </a:moveTo>
                  <a:lnTo>
                    <a:pt x="1539240" y="148590"/>
                  </a:lnTo>
                  <a:lnTo>
                    <a:pt x="1530350" y="151130"/>
                  </a:lnTo>
                  <a:lnTo>
                    <a:pt x="1554480" y="223520"/>
                  </a:lnTo>
                  <a:lnTo>
                    <a:pt x="1563370" y="220980"/>
                  </a:lnTo>
                  <a:close/>
                </a:path>
                <a:path w="1794510" h="1296670">
                  <a:moveTo>
                    <a:pt x="1596390" y="320040"/>
                  </a:moveTo>
                  <a:lnTo>
                    <a:pt x="1572260" y="247650"/>
                  </a:lnTo>
                  <a:lnTo>
                    <a:pt x="1563370" y="250190"/>
                  </a:lnTo>
                  <a:lnTo>
                    <a:pt x="1587500" y="322580"/>
                  </a:lnTo>
                  <a:lnTo>
                    <a:pt x="1596390" y="320040"/>
                  </a:lnTo>
                  <a:close/>
                </a:path>
                <a:path w="1794510" h="1296670">
                  <a:moveTo>
                    <a:pt x="1629410" y="419100"/>
                  </a:moveTo>
                  <a:lnTo>
                    <a:pt x="1605280" y="346710"/>
                  </a:lnTo>
                  <a:lnTo>
                    <a:pt x="1596390" y="349250"/>
                  </a:lnTo>
                  <a:lnTo>
                    <a:pt x="1620520" y="421640"/>
                  </a:lnTo>
                  <a:lnTo>
                    <a:pt x="1629410" y="419100"/>
                  </a:lnTo>
                  <a:close/>
                </a:path>
                <a:path w="1794510" h="1296670">
                  <a:moveTo>
                    <a:pt x="1662417" y="518160"/>
                  </a:moveTo>
                  <a:lnTo>
                    <a:pt x="1638300" y="445770"/>
                  </a:lnTo>
                  <a:lnTo>
                    <a:pt x="1629410" y="449580"/>
                  </a:lnTo>
                  <a:lnTo>
                    <a:pt x="1653540" y="520700"/>
                  </a:lnTo>
                  <a:lnTo>
                    <a:pt x="1662417" y="518160"/>
                  </a:lnTo>
                  <a:close/>
                </a:path>
                <a:path w="1794510" h="1296670">
                  <a:moveTo>
                    <a:pt x="1695450" y="617220"/>
                  </a:moveTo>
                  <a:lnTo>
                    <a:pt x="1671320" y="544830"/>
                  </a:lnTo>
                  <a:lnTo>
                    <a:pt x="1662417" y="547370"/>
                  </a:lnTo>
                  <a:lnTo>
                    <a:pt x="1686560" y="619760"/>
                  </a:lnTo>
                  <a:lnTo>
                    <a:pt x="1695450" y="617220"/>
                  </a:lnTo>
                  <a:close/>
                </a:path>
                <a:path w="1794510" h="1296670">
                  <a:moveTo>
                    <a:pt x="1728470" y="716280"/>
                  </a:moveTo>
                  <a:lnTo>
                    <a:pt x="1704340" y="643890"/>
                  </a:lnTo>
                  <a:lnTo>
                    <a:pt x="1695450" y="646430"/>
                  </a:lnTo>
                  <a:lnTo>
                    <a:pt x="1719580" y="718820"/>
                  </a:lnTo>
                  <a:lnTo>
                    <a:pt x="1728470" y="716280"/>
                  </a:lnTo>
                  <a:close/>
                </a:path>
                <a:path w="1794510" h="1296670">
                  <a:moveTo>
                    <a:pt x="1761490" y="815340"/>
                  </a:moveTo>
                  <a:lnTo>
                    <a:pt x="1737360" y="742950"/>
                  </a:lnTo>
                  <a:lnTo>
                    <a:pt x="1728470" y="745490"/>
                  </a:lnTo>
                  <a:lnTo>
                    <a:pt x="1752600" y="817880"/>
                  </a:lnTo>
                  <a:lnTo>
                    <a:pt x="1761490" y="815340"/>
                  </a:lnTo>
                  <a:close/>
                </a:path>
                <a:path w="1794510"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1747930" y="1082345"/>
            <a:ext cx="1381125" cy="289560"/>
            <a:chOff x="1747927" y="1443127"/>
            <a:chExt cx="1381125" cy="386080"/>
          </a:xfrm>
        </p:grpSpPr>
        <p:sp>
          <p:nvSpPr>
            <p:cNvPr id="44" name="object 44"/>
            <p:cNvSpPr/>
            <p:nvPr/>
          </p:nvSpPr>
          <p:spPr>
            <a:xfrm>
              <a:off x="1752599"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45" name="object 45"/>
            <p:cNvSpPr/>
            <p:nvPr/>
          </p:nvSpPr>
          <p:spPr>
            <a:xfrm>
              <a:off x="2280057" y="1443127"/>
              <a:ext cx="239214" cy="2379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txBox="1"/>
          <p:nvPr/>
        </p:nvSpPr>
        <p:spPr>
          <a:xfrm>
            <a:off x="1553210" y="246507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7" name="object 47"/>
          <p:cNvSpPr txBox="1"/>
          <p:nvPr/>
        </p:nvSpPr>
        <p:spPr>
          <a:xfrm>
            <a:off x="2192020" y="2457451"/>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48" name="object 48"/>
          <p:cNvSpPr txBox="1"/>
          <p:nvPr/>
        </p:nvSpPr>
        <p:spPr>
          <a:xfrm>
            <a:off x="2791460" y="2461260"/>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grpSp>
        <p:nvGrpSpPr>
          <p:cNvPr id="49" name="object 49"/>
          <p:cNvGrpSpPr/>
          <p:nvPr/>
        </p:nvGrpSpPr>
        <p:grpSpPr>
          <a:xfrm>
            <a:off x="5239387" y="1828801"/>
            <a:ext cx="2536825" cy="931069"/>
            <a:chOff x="5481637" y="2433637"/>
            <a:chExt cx="2536825" cy="1241425"/>
          </a:xfrm>
        </p:grpSpPr>
        <p:sp>
          <p:nvSpPr>
            <p:cNvPr id="50" name="object 50"/>
            <p:cNvSpPr/>
            <p:nvPr/>
          </p:nvSpPr>
          <p:spPr>
            <a:xfrm>
              <a:off x="5499100" y="3657600"/>
              <a:ext cx="2514600" cy="12700"/>
            </a:xfrm>
            <a:custGeom>
              <a:avLst/>
              <a:gdLst/>
              <a:ahLst/>
              <a:cxnLst/>
              <a:rect l="l" t="t" r="r" b="b"/>
              <a:pathLst>
                <a:path w="2514600" h="12700">
                  <a:moveTo>
                    <a:pt x="0" y="12700"/>
                  </a:moveTo>
                  <a:lnTo>
                    <a:pt x="2514600" y="12700"/>
                  </a:lnTo>
                  <a:lnTo>
                    <a:pt x="2514600" y="0"/>
                  </a:lnTo>
                  <a:lnTo>
                    <a:pt x="0" y="0"/>
                  </a:lnTo>
                  <a:lnTo>
                    <a:pt x="0" y="12700"/>
                  </a:lnTo>
                  <a:close/>
                </a:path>
              </a:pathLst>
            </a:custGeom>
            <a:solidFill>
              <a:srgbClr val="5E5E5E"/>
            </a:solidFill>
          </p:spPr>
          <p:txBody>
            <a:bodyPr wrap="square" lIns="0" tIns="0" rIns="0" bIns="0" rtlCol="0"/>
            <a:lstStyle/>
            <a:p>
              <a:endParaRPr/>
            </a:p>
          </p:txBody>
        </p:sp>
        <p:sp>
          <p:nvSpPr>
            <p:cNvPr id="51" name="object 51"/>
            <p:cNvSpPr/>
            <p:nvPr/>
          </p:nvSpPr>
          <p:spPr>
            <a:xfrm>
              <a:off x="5499100" y="2451100"/>
              <a:ext cx="2514600" cy="1219200"/>
            </a:xfrm>
            <a:custGeom>
              <a:avLst/>
              <a:gdLst/>
              <a:ahLst/>
              <a:cxnLst/>
              <a:rect l="l" t="t" r="r" b="b"/>
              <a:pathLst>
                <a:path w="2514600" h="1219200">
                  <a:moveTo>
                    <a:pt x="1256029" y="1219200"/>
                  </a:moveTo>
                  <a:lnTo>
                    <a:pt x="0" y="1219200"/>
                  </a:lnTo>
                  <a:lnTo>
                    <a:pt x="0" y="0"/>
                  </a:lnTo>
                  <a:lnTo>
                    <a:pt x="2514600" y="0"/>
                  </a:lnTo>
                  <a:lnTo>
                    <a:pt x="2514600" y="1219200"/>
                  </a:lnTo>
                  <a:lnTo>
                    <a:pt x="1256029" y="1219200"/>
                  </a:lnTo>
                  <a:close/>
                </a:path>
              </a:pathLst>
            </a:custGeom>
            <a:ln w="9344">
              <a:solidFill>
                <a:srgbClr val="5E5E5E"/>
              </a:solidFill>
            </a:ln>
          </p:spPr>
          <p:txBody>
            <a:bodyPr wrap="square" lIns="0" tIns="0" rIns="0" bIns="0" rtlCol="0"/>
            <a:lstStyle/>
            <a:p>
              <a:endParaRPr/>
            </a:p>
          </p:txBody>
        </p:sp>
        <p:sp>
          <p:nvSpPr>
            <p:cNvPr id="52" name="object 52"/>
            <p:cNvSpPr/>
            <p:nvPr/>
          </p:nvSpPr>
          <p:spPr>
            <a:xfrm>
              <a:off x="5486400" y="2438400"/>
              <a:ext cx="2514600" cy="1219200"/>
            </a:xfrm>
            <a:custGeom>
              <a:avLst/>
              <a:gdLst/>
              <a:ahLst/>
              <a:cxnLst/>
              <a:rect l="l" t="t" r="r" b="b"/>
              <a:pathLst>
                <a:path w="2514600" h="1219200">
                  <a:moveTo>
                    <a:pt x="2514600" y="0"/>
                  </a:moveTo>
                  <a:lnTo>
                    <a:pt x="0" y="0"/>
                  </a:lnTo>
                  <a:lnTo>
                    <a:pt x="0" y="1219200"/>
                  </a:lnTo>
                  <a:lnTo>
                    <a:pt x="2514600" y="1219200"/>
                  </a:lnTo>
                  <a:close/>
                </a:path>
              </a:pathLst>
            </a:custGeom>
            <a:solidFill>
              <a:srgbClr val="EDF8C4"/>
            </a:solidFill>
          </p:spPr>
          <p:txBody>
            <a:bodyPr wrap="square" lIns="0" tIns="0" rIns="0" bIns="0" rtlCol="0"/>
            <a:lstStyle/>
            <a:p>
              <a:endParaRPr/>
            </a:p>
          </p:txBody>
        </p:sp>
        <p:sp>
          <p:nvSpPr>
            <p:cNvPr id="53" name="object 53"/>
            <p:cNvSpPr/>
            <p:nvPr/>
          </p:nvSpPr>
          <p:spPr>
            <a:xfrm>
              <a:off x="5486400" y="2438400"/>
              <a:ext cx="2514600" cy="1219200"/>
            </a:xfrm>
            <a:custGeom>
              <a:avLst/>
              <a:gdLst/>
              <a:ahLst/>
              <a:cxnLst/>
              <a:rect l="l" t="t" r="r" b="b"/>
              <a:pathLst>
                <a:path w="2514600" h="1219200">
                  <a:moveTo>
                    <a:pt x="1257300" y="1219200"/>
                  </a:moveTo>
                  <a:lnTo>
                    <a:pt x="0" y="1219200"/>
                  </a:lnTo>
                  <a:lnTo>
                    <a:pt x="0" y="0"/>
                  </a:lnTo>
                  <a:lnTo>
                    <a:pt x="2514600" y="0"/>
                  </a:lnTo>
                  <a:lnTo>
                    <a:pt x="2514600" y="1219200"/>
                  </a:lnTo>
                  <a:lnTo>
                    <a:pt x="1257300" y="1219200"/>
                  </a:lnTo>
                  <a:close/>
                </a:path>
                <a:path w="2514600" h="1219200">
                  <a:moveTo>
                    <a:pt x="838200" y="685800"/>
                  </a:moveTo>
                  <a:lnTo>
                    <a:pt x="609600" y="685800"/>
                  </a:lnTo>
                  <a:lnTo>
                    <a:pt x="609600" y="457200"/>
                  </a:lnTo>
                  <a:lnTo>
                    <a:pt x="1066800" y="457200"/>
                  </a:lnTo>
                  <a:lnTo>
                    <a:pt x="1066800" y="685800"/>
                  </a:lnTo>
                  <a:lnTo>
                    <a:pt x="838200" y="685800"/>
                  </a:lnTo>
                  <a:close/>
                </a:path>
              </a:pathLst>
            </a:custGeom>
            <a:ln w="9344">
              <a:solidFill>
                <a:srgbClr val="000000"/>
              </a:solidFill>
            </a:ln>
          </p:spPr>
          <p:txBody>
            <a:bodyPr wrap="square" lIns="0" tIns="0" rIns="0" bIns="0" rtlCol="0"/>
            <a:lstStyle/>
            <a:p>
              <a:endParaRPr/>
            </a:p>
          </p:txBody>
        </p:sp>
      </p:grpSp>
      <p:sp>
        <p:nvSpPr>
          <p:cNvPr id="54" name="object 54"/>
          <p:cNvSpPr txBox="1"/>
          <p:nvPr/>
        </p:nvSpPr>
        <p:spPr>
          <a:xfrm>
            <a:off x="5863499" y="2178778"/>
            <a:ext cx="438150" cy="187231"/>
          </a:xfrm>
          <a:prstGeom prst="rect">
            <a:avLst/>
          </a:prstGeom>
          <a:solidFill>
            <a:srgbClr val="0098FF"/>
          </a:solidFill>
        </p:spPr>
        <p:txBody>
          <a:bodyPr vert="horz" wrap="square" lIns="0" tIns="33020" rIns="0" bIns="0" rtlCol="0">
            <a:spAutoFit/>
          </a:bodyPr>
          <a:lstStyle/>
          <a:p>
            <a:pPr marL="85090">
              <a:lnSpc>
                <a:spcPct val="100000"/>
              </a:lnSpc>
              <a:spcBef>
                <a:spcPts val="260"/>
              </a:spcBef>
            </a:pPr>
            <a:r>
              <a:rPr sz="1000" spc="-5" dirty="0">
                <a:latin typeface="Arial"/>
                <a:cs typeface="Arial"/>
              </a:rPr>
              <a:t>Data</a:t>
            </a:r>
            <a:endParaRPr sz="1000">
              <a:latin typeface="Arial"/>
              <a:cs typeface="Arial"/>
            </a:endParaRPr>
          </a:p>
        </p:txBody>
      </p:sp>
      <p:sp>
        <p:nvSpPr>
          <p:cNvPr id="55" name="object 55"/>
          <p:cNvSpPr/>
          <p:nvPr/>
        </p:nvSpPr>
        <p:spPr>
          <a:xfrm>
            <a:off x="5353367" y="2171463"/>
            <a:ext cx="339090" cy="184784"/>
          </a:xfrm>
          <a:custGeom>
            <a:avLst/>
            <a:gdLst/>
            <a:ahLst/>
            <a:cxnLst/>
            <a:rect l="l" t="t" r="r" b="b"/>
            <a:pathLst>
              <a:path w="339089" h="246380">
                <a:moveTo>
                  <a:pt x="10160" y="168910"/>
                </a:moveTo>
                <a:lnTo>
                  <a:pt x="0" y="168910"/>
                </a:lnTo>
                <a:lnTo>
                  <a:pt x="0" y="207010"/>
                </a:lnTo>
                <a:lnTo>
                  <a:pt x="10160" y="207010"/>
                </a:lnTo>
                <a:lnTo>
                  <a:pt x="10160" y="168910"/>
                </a:lnTo>
                <a:close/>
              </a:path>
              <a:path w="339089" h="246380">
                <a:moveTo>
                  <a:pt x="10160" y="102870"/>
                </a:moveTo>
                <a:lnTo>
                  <a:pt x="0" y="102870"/>
                </a:lnTo>
                <a:lnTo>
                  <a:pt x="0" y="140970"/>
                </a:lnTo>
                <a:lnTo>
                  <a:pt x="10160" y="140970"/>
                </a:lnTo>
                <a:lnTo>
                  <a:pt x="10160" y="102870"/>
                </a:lnTo>
                <a:close/>
              </a:path>
              <a:path w="339089" h="246380">
                <a:moveTo>
                  <a:pt x="10160" y="36830"/>
                </a:moveTo>
                <a:lnTo>
                  <a:pt x="0" y="36830"/>
                </a:lnTo>
                <a:lnTo>
                  <a:pt x="0" y="74930"/>
                </a:lnTo>
                <a:lnTo>
                  <a:pt x="10160" y="74930"/>
                </a:lnTo>
                <a:lnTo>
                  <a:pt x="10160" y="36830"/>
                </a:lnTo>
                <a:close/>
              </a:path>
              <a:path w="339089" h="246380">
                <a:moveTo>
                  <a:pt x="36830" y="236220"/>
                </a:moveTo>
                <a:lnTo>
                  <a:pt x="10160" y="236220"/>
                </a:lnTo>
                <a:lnTo>
                  <a:pt x="5080" y="236220"/>
                </a:lnTo>
                <a:lnTo>
                  <a:pt x="0" y="236220"/>
                </a:lnTo>
                <a:lnTo>
                  <a:pt x="0" y="241300"/>
                </a:lnTo>
                <a:lnTo>
                  <a:pt x="0" y="246380"/>
                </a:lnTo>
                <a:lnTo>
                  <a:pt x="5080" y="246380"/>
                </a:lnTo>
                <a:lnTo>
                  <a:pt x="36830" y="246380"/>
                </a:lnTo>
                <a:lnTo>
                  <a:pt x="36830" y="236220"/>
                </a:lnTo>
                <a:close/>
              </a:path>
              <a:path w="339089" h="246380">
                <a:moveTo>
                  <a:pt x="39370" y="0"/>
                </a:moveTo>
                <a:lnTo>
                  <a:pt x="5080" y="0"/>
                </a:lnTo>
                <a:lnTo>
                  <a:pt x="0" y="0"/>
                </a:lnTo>
                <a:lnTo>
                  <a:pt x="0" y="5080"/>
                </a:lnTo>
                <a:lnTo>
                  <a:pt x="0" y="8890"/>
                </a:lnTo>
                <a:lnTo>
                  <a:pt x="5080" y="8890"/>
                </a:lnTo>
                <a:lnTo>
                  <a:pt x="10160" y="8890"/>
                </a:lnTo>
                <a:lnTo>
                  <a:pt x="39370" y="8890"/>
                </a:lnTo>
                <a:lnTo>
                  <a:pt x="39370" y="0"/>
                </a:lnTo>
                <a:close/>
              </a:path>
              <a:path w="339089" h="246380">
                <a:moveTo>
                  <a:pt x="104140" y="236220"/>
                </a:moveTo>
                <a:lnTo>
                  <a:pt x="66040" y="236220"/>
                </a:lnTo>
                <a:lnTo>
                  <a:pt x="66040" y="246380"/>
                </a:lnTo>
                <a:lnTo>
                  <a:pt x="104140" y="246380"/>
                </a:lnTo>
                <a:lnTo>
                  <a:pt x="104140" y="236220"/>
                </a:lnTo>
                <a:close/>
              </a:path>
              <a:path w="339089" h="246380">
                <a:moveTo>
                  <a:pt x="105410" y="0"/>
                </a:moveTo>
                <a:lnTo>
                  <a:pt x="67310" y="0"/>
                </a:lnTo>
                <a:lnTo>
                  <a:pt x="67310" y="8890"/>
                </a:lnTo>
                <a:lnTo>
                  <a:pt x="105410" y="8890"/>
                </a:lnTo>
                <a:lnTo>
                  <a:pt x="105410" y="0"/>
                </a:lnTo>
                <a:close/>
              </a:path>
              <a:path w="339089" h="246380">
                <a:moveTo>
                  <a:pt x="171450" y="0"/>
                </a:moveTo>
                <a:lnTo>
                  <a:pt x="133350" y="0"/>
                </a:lnTo>
                <a:lnTo>
                  <a:pt x="133350" y="8890"/>
                </a:lnTo>
                <a:lnTo>
                  <a:pt x="171450" y="8890"/>
                </a:lnTo>
                <a:lnTo>
                  <a:pt x="171450" y="0"/>
                </a:lnTo>
                <a:close/>
              </a:path>
              <a:path w="339089" h="246380">
                <a:moveTo>
                  <a:pt x="176530" y="236220"/>
                </a:moveTo>
                <a:lnTo>
                  <a:pt x="170180" y="236220"/>
                </a:lnTo>
                <a:lnTo>
                  <a:pt x="132080" y="236220"/>
                </a:lnTo>
                <a:lnTo>
                  <a:pt x="132080" y="246380"/>
                </a:lnTo>
                <a:lnTo>
                  <a:pt x="170180" y="246380"/>
                </a:lnTo>
                <a:lnTo>
                  <a:pt x="176530" y="246380"/>
                </a:lnTo>
                <a:lnTo>
                  <a:pt x="176530" y="236220"/>
                </a:lnTo>
                <a:close/>
              </a:path>
              <a:path w="339089" h="246380">
                <a:moveTo>
                  <a:pt x="237490" y="0"/>
                </a:moveTo>
                <a:lnTo>
                  <a:pt x="199390" y="0"/>
                </a:lnTo>
                <a:lnTo>
                  <a:pt x="199390" y="8890"/>
                </a:lnTo>
                <a:lnTo>
                  <a:pt x="237490" y="8890"/>
                </a:lnTo>
                <a:lnTo>
                  <a:pt x="237490" y="0"/>
                </a:lnTo>
                <a:close/>
              </a:path>
              <a:path w="339089" h="246380">
                <a:moveTo>
                  <a:pt x="243840" y="236220"/>
                </a:moveTo>
                <a:lnTo>
                  <a:pt x="205740" y="236220"/>
                </a:lnTo>
                <a:lnTo>
                  <a:pt x="205740" y="246380"/>
                </a:lnTo>
                <a:lnTo>
                  <a:pt x="243840" y="246380"/>
                </a:lnTo>
                <a:lnTo>
                  <a:pt x="243840" y="236220"/>
                </a:lnTo>
                <a:close/>
              </a:path>
              <a:path w="339089" h="246380">
                <a:moveTo>
                  <a:pt x="303530" y="0"/>
                </a:moveTo>
                <a:lnTo>
                  <a:pt x="265430" y="0"/>
                </a:lnTo>
                <a:lnTo>
                  <a:pt x="265430" y="8890"/>
                </a:lnTo>
                <a:lnTo>
                  <a:pt x="303530" y="8890"/>
                </a:lnTo>
                <a:lnTo>
                  <a:pt x="303530" y="0"/>
                </a:lnTo>
                <a:close/>
              </a:path>
              <a:path w="339089" h="246380">
                <a:moveTo>
                  <a:pt x="309880" y="236220"/>
                </a:moveTo>
                <a:lnTo>
                  <a:pt x="271780" y="236220"/>
                </a:lnTo>
                <a:lnTo>
                  <a:pt x="271780" y="246380"/>
                </a:lnTo>
                <a:lnTo>
                  <a:pt x="309880" y="246380"/>
                </a:lnTo>
                <a:lnTo>
                  <a:pt x="309880" y="236220"/>
                </a:lnTo>
                <a:close/>
              </a:path>
              <a:path w="339089" h="246380">
                <a:moveTo>
                  <a:pt x="337820" y="200660"/>
                </a:moveTo>
                <a:lnTo>
                  <a:pt x="330200" y="200660"/>
                </a:lnTo>
                <a:lnTo>
                  <a:pt x="330200" y="238760"/>
                </a:lnTo>
                <a:lnTo>
                  <a:pt x="337820" y="238760"/>
                </a:lnTo>
                <a:lnTo>
                  <a:pt x="337820" y="200660"/>
                </a:lnTo>
                <a:close/>
              </a:path>
              <a:path w="339089" h="246380">
                <a:moveTo>
                  <a:pt x="337820" y="134620"/>
                </a:moveTo>
                <a:lnTo>
                  <a:pt x="330200" y="134620"/>
                </a:lnTo>
                <a:lnTo>
                  <a:pt x="330200" y="171450"/>
                </a:lnTo>
                <a:lnTo>
                  <a:pt x="337820" y="171450"/>
                </a:lnTo>
                <a:lnTo>
                  <a:pt x="337820" y="134620"/>
                </a:lnTo>
                <a:close/>
              </a:path>
              <a:path w="339089" h="246380">
                <a:moveTo>
                  <a:pt x="337820" y="68580"/>
                </a:moveTo>
                <a:lnTo>
                  <a:pt x="330200" y="68580"/>
                </a:lnTo>
                <a:lnTo>
                  <a:pt x="330200" y="105410"/>
                </a:lnTo>
                <a:lnTo>
                  <a:pt x="337820" y="105410"/>
                </a:lnTo>
                <a:lnTo>
                  <a:pt x="337820" y="68580"/>
                </a:lnTo>
                <a:close/>
              </a:path>
              <a:path w="339089" h="246380">
                <a:moveTo>
                  <a:pt x="339090" y="0"/>
                </a:moveTo>
                <a:lnTo>
                  <a:pt x="335280" y="0"/>
                </a:lnTo>
                <a:lnTo>
                  <a:pt x="332740" y="0"/>
                </a:lnTo>
                <a:lnTo>
                  <a:pt x="332740" y="5080"/>
                </a:lnTo>
                <a:lnTo>
                  <a:pt x="330200" y="5080"/>
                </a:lnTo>
                <a:lnTo>
                  <a:pt x="330200" y="39370"/>
                </a:lnTo>
                <a:lnTo>
                  <a:pt x="337820" y="39370"/>
                </a:lnTo>
                <a:lnTo>
                  <a:pt x="337820" y="5080"/>
                </a:lnTo>
                <a:lnTo>
                  <a:pt x="339090" y="5080"/>
                </a:lnTo>
                <a:lnTo>
                  <a:pt x="339090" y="0"/>
                </a:lnTo>
                <a:close/>
              </a:path>
            </a:pathLst>
          </a:custGeom>
          <a:solidFill>
            <a:srgbClr val="000000"/>
          </a:solidFill>
        </p:spPr>
        <p:txBody>
          <a:bodyPr wrap="square" lIns="0" tIns="0" rIns="0" bIns="0" rtlCol="0"/>
          <a:lstStyle/>
          <a:p>
            <a:endParaRPr/>
          </a:p>
        </p:txBody>
      </p:sp>
      <p:sp>
        <p:nvSpPr>
          <p:cNvPr id="56" name="object 56"/>
          <p:cNvSpPr txBox="1"/>
          <p:nvPr/>
        </p:nvSpPr>
        <p:spPr>
          <a:xfrm>
            <a:off x="5363529" y="2178607"/>
            <a:ext cx="321945" cy="191719"/>
          </a:xfrm>
          <a:prstGeom prst="rect">
            <a:avLst/>
          </a:prstGeom>
          <a:solidFill>
            <a:srgbClr val="CC9800"/>
          </a:solidFill>
        </p:spPr>
        <p:txBody>
          <a:bodyPr vert="horz" wrap="square" lIns="0" tIns="37465" rIns="0" bIns="0" rtlCol="0">
            <a:spAutoFit/>
          </a:bodyPr>
          <a:lstStyle/>
          <a:p>
            <a:pPr marL="78740">
              <a:lnSpc>
                <a:spcPct val="100000"/>
              </a:lnSpc>
              <a:spcBef>
                <a:spcPts val="295"/>
              </a:spcBef>
            </a:pPr>
            <a:r>
              <a:rPr sz="1000" spc="-5" dirty="0">
                <a:latin typeface="Arial"/>
                <a:cs typeface="Arial"/>
              </a:rPr>
              <a:t>H5</a:t>
            </a:r>
            <a:endParaRPr sz="1000">
              <a:latin typeface="Arial"/>
              <a:cs typeface="Arial"/>
            </a:endParaRPr>
          </a:p>
        </p:txBody>
      </p:sp>
      <p:sp>
        <p:nvSpPr>
          <p:cNvPr id="57" name="object 57"/>
          <p:cNvSpPr txBox="1"/>
          <p:nvPr/>
        </p:nvSpPr>
        <p:spPr>
          <a:xfrm>
            <a:off x="5626417" y="886540"/>
            <a:ext cx="14795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65" dirty="0">
                <a:latin typeface="Arial"/>
                <a:cs typeface="Arial"/>
              </a:rPr>
              <a:t> </a:t>
            </a:r>
            <a:r>
              <a:rPr sz="1200" dirty="0">
                <a:latin typeface="Arial"/>
                <a:cs typeface="Arial"/>
              </a:rPr>
              <a:t>layer</a:t>
            </a:r>
            <a:endParaRPr sz="1200">
              <a:latin typeface="Arial"/>
              <a:cs typeface="Arial"/>
            </a:endParaRPr>
          </a:p>
        </p:txBody>
      </p:sp>
      <p:sp>
        <p:nvSpPr>
          <p:cNvPr id="58" name="object 58"/>
          <p:cNvSpPr txBox="1"/>
          <p:nvPr/>
        </p:nvSpPr>
        <p:spPr>
          <a:xfrm>
            <a:off x="5929947" y="2943940"/>
            <a:ext cx="1400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transport</a:t>
            </a:r>
            <a:r>
              <a:rPr sz="1200" spc="-70" dirty="0">
                <a:latin typeface="Arial"/>
                <a:cs typeface="Arial"/>
              </a:rPr>
              <a:t> </a:t>
            </a:r>
            <a:r>
              <a:rPr sz="1200" dirty="0">
                <a:latin typeface="Arial"/>
                <a:cs typeface="Arial"/>
              </a:rPr>
              <a:t>layer</a:t>
            </a:r>
            <a:endParaRPr sz="1200">
              <a:latin typeface="Arial"/>
              <a:cs typeface="Arial"/>
            </a:endParaRPr>
          </a:p>
        </p:txBody>
      </p:sp>
      <p:grpSp>
        <p:nvGrpSpPr>
          <p:cNvPr id="59" name="object 59"/>
          <p:cNvGrpSpPr/>
          <p:nvPr/>
        </p:nvGrpSpPr>
        <p:grpSpPr>
          <a:xfrm>
            <a:off x="5363847" y="1491378"/>
            <a:ext cx="2179955" cy="1487804"/>
            <a:chOff x="5606097" y="1983739"/>
            <a:chExt cx="2179955" cy="1983739"/>
          </a:xfrm>
        </p:grpSpPr>
        <p:sp>
          <p:nvSpPr>
            <p:cNvPr id="60" name="object 60"/>
            <p:cNvSpPr/>
            <p:nvPr/>
          </p:nvSpPr>
          <p:spPr>
            <a:xfrm>
              <a:off x="5610859" y="3429000"/>
              <a:ext cx="2170430" cy="152400"/>
            </a:xfrm>
            <a:custGeom>
              <a:avLst/>
              <a:gdLst/>
              <a:ahLst/>
              <a:cxnLst/>
              <a:rect l="l" t="t" r="r" b="b"/>
              <a:pathLst>
                <a:path w="2170429" h="152400">
                  <a:moveTo>
                    <a:pt x="0" y="152400"/>
                  </a:moveTo>
                  <a:lnTo>
                    <a:pt x="2170430" y="152400"/>
                  </a:lnTo>
                </a:path>
                <a:path w="2170429" h="152400">
                  <a:moveTo>
                    <a:pt x="0" y="152400"/>
                  </a:moveTo>
                  <a:lnTo>
                    <a:pt x="0" y="0"/>
                  </a:lnTo>
                </a:path>
                <a:path w="2170429" h="152400">
                  <a:moveTo>
                    <a:pt x="2170430" y="152400"/>
                  </a:moveTo>
                  <a:lnTo>
                    <a:pt x="2170430" y="0"/>
                  </a:lnTo>
                </a:path>
              </a:pathLst>
            </a:custGeom>
            <a:ln w="9344">
              <a:solidFill>
                <a:srgbClr val="000000"/>
              </a:solidFill>
            </a:ln>
          </p:spPr>
          <p:txBody>
            <a:bodyPr wrap="square" lIns="0" tIns="0" rIns="0" bIns="0" rtlCol="0"/>
            <a:lstStyle/>
            <a:p>
              <a:endParaRPr/>
            </a:p>
          </p:txBody>
        </p:sp>
        <p:sp>
          <p:nvSpPr>
            <p:cNvPr id="61" name="object 61"/>
            <p:cNvSpPr/>
            <p:nvPr/>
          </p:nvSpPr>
          <p:spPr>
            <a:xfrm>
              <a:off x="6090920" y="1983739"/>
              <a:ext cx="619760" cy="911860"/>
            </a:xfrm>
            <a:custGeom>
              <a:avLst/>
              <a:gdLst/>
              <a:ahLst/>
              <a:cxnLst/>
              <a:rect l="l" t="t" r="r" b="b"/>
              <a:pathLst>
                <a:path w="619759" h="911860">
                  <a:moveTo>
                    <a:pt x="10160" y="835660"/>
                  </a:moveTo>
                  <a:lnTo>
                    <a:pt x="0" y="835660"/>
                  </a:lnTo>
                  <a:lnTo>
                    <a:pt x="0" y="911860"/>
                  </a:lnTo>
                  <a:lnTo>
                    <a:pt x="10160" y="911860"/>
                  </a:lnTo>
                  <a:lnTo>
                    <a:pt x="10160" y="835660"/>
                  </a:lnTo>
                  <a:close/>
                </a:path>
                <a:path w="619759" h="911860">
                  <a:moveTo>
                    <a:pt x="10160" y="731520"/>
                  </a:moveTo>
                  <a:lnTo>
                    <a:pt x="0" y="731520"/>
                  </a:lnTo>
                  <a:lnTo>
                    <a:pt x="0" y="807720"/>
                  </a:lnTo>
                  <a:lnTo>
                    <a:pt x="10160" y="807720"/>
                  </a:lnTo>
                  <a:lnTo>
                    <a:pt x="10160" y="731520"/>
                  </a:lnTo>
                  <a:close/>
                </a:path>
                <a:path w="619759" h="911860">
                  <a:moveTo>
                    <a:pt x="10160" y="627380"/>
                  </a:moveTo>
                  <a:lnTo>
                    <a:pt x="0" y="627380"/>
                  </a:lnTo>
                  <a:lnTo>
                    <a:pt x="0" y="702310"/>
                  </a:lnTo>
                  <a:lnTo>
                    <a:pt x="10160" y="702310"/>
                  </a:lnTo>
                  <a:lnTo>
                    <a:pt x="10160" y="627380"/>
                  </a:lnTo>
                  <a:close/>
                </a:path>
                <a:path w="619759" h="911860">
                  <a:moveTo>
                    <a:pt x="10160" y="521970"/>
                  </a:moveTo>
                  <a:lnTo>
                    <a:pt x="0" y="521970"/>
                  </a:lnTo>
                  <a:lnTo>
                    <a:pt x="0" y="598170"/>
                  </a:lnTo>
                  <a:lnTo>
                    <a:pt x="10160" y="598170"/>
                  </a:lnTo>
                  <a:lnTo>
                    <a:pt x="10160" y="521970"/>
                  </a:lnTo>
                  <a:close/>
                </a:path>
                <a:path w="619759" h="911860">
                  <a:moveTo>
                    <a:pt x="10160" y="417830"/>
                  </a:moveTo>
                  <a:lnTo>
                    <a:pt x="0" y="417830"/>
                  </a:lnTo>
                  <a:lnTo>
                    <a:pt x="0" y="494030"/>
                  </a:lnTo>
                  <a:lnTo>
                    <a:pt x="10160" y="494030"/>
                  </a:lnTo>
                  <a:lnTo>
                    <a:pt x="10160" y="417830"/>
                  </a:lnTo>
                  <a:close/>
                </a:path>
                <a:path w="619759" h="911860">
                  <a:moveTo>
                    <a:pt x="10160" y="313690"/>
                  </a:moveTo>
                  <a:lnTo>
                    <a:pt x="0" y="313690"/>
                  </a:lnTo>
                  <a:lnTo>
                    <a:pt x="0" y="389890"/>
                  </a:lnTo>
                  <a:lnTo>
                    <a:pt x="10160" y="389890"/>
                  </a:lnTo>
                  <a:lnTo>
                    <a:pt x="10160" y="313690"/>
                  </a:lnTo>
                  <a:close/>
                </a:path>
                <a:path w="619759" h="911860">
                  <a:moveTo>
                    <a:pt x="10160" y="209550"/>
                  </a:moveTo>
                  <a:lnTo>
                    <a:pt x="0" y="209550"/>
                  </a:lnTo>
                  <a:lnTo>
                    <a:pt x="0" y="285750"/>
                  </a:lnTo>
                  <a:lnTo>
                    <a:pt x="10160" y="285750"/>
                  </a:lnTo>
                  <a:lnTo>
                    <a:pt x="10160" y="209550"/>
                  </a:lnTo>
                  <a:close/>
                </a:path>
                <a:path w="619759" h="911860">
                  <a:moveTo>
                    <a:pt x="10160" y="105410"/>
                  </a:moveTo>
                  <a:lnTo>
                    <a:pt x="0" y="105410"/>
                  </a:lnTo>
                  <a:lnTo>
                    <a:pt x="0" y="180340"/>
                  </a:lnTo>
                  <a:lnTo>
                    <a:pt x="10160" y="180340"/>
                  </a:lnTo>
                  <a:lnTo>
                    <a:pt x="10160" y="105410"/>
                  </a:lnTo>
                  <a:close/>
                </a:path>
                <a:path w="619759" h="911860">
                  <a:moveTo>
                    <a:pt x="10160" y="0"/>
                  </a:moveTo>
                  <a:lnTo>
                    <a:pt x="0" y="0"/>
                  </a:lnTo>
                  <a:lnTo>
                    <a:pt x="0" y="76200"/>
                  </a:lnTo>
                  <a:lnTo>
                    <a:pt x="10160" y="76200"/>
                  </a:lnTo>
                  <a:lnTo>
                    <a:pt x="10160" y="0"/>
                  </a:lnTo>
                  <a:close/>
                </a:path>
                <a:path w="619759" h="911860">
                  <a:moveTo>
                    <a:pt x="481330" y="87630"/>
                  </a:moveTo>
                  <a:lnTo>
                    <a:pt x="469900" y="12700"/>
                  </a:lnTo>
                  <a:lnTo>
                    <a:pt x="459727" y="13970"/>
                  </a:lnTo>
                  <a:lnTo>
                    <a:pt x="472427" y="88900"/>
                  </a:lnTo>
                  <a:lnTo>
                    <a:pt x="481330" y="87630"/>
                  </a:lnTo>
                  <a:close/>
                </a:path>
                <a:path w="619759" h="911860">
                  <a:moveTo>
                    <a:pt x="499110" y="190500"/>
                  </a:moveTo>
                  <a:lnTo>
                    <a:pt x="486410" y="115570"/>
                  </a:lnTo>
                  <a:lnTo>
                    <a:pt x="477520" y="116840"/>
                  </a:lnTo>
                  <a:lnTo>
                    <a:pt x="490220" y="191770"/>
                  </a:lnTo>
                  <a:lnTo>
                    <a:pt x="499110" y="190500"/>
                  </a:lnTo>
                  <a:close/>
                </a:path>
                <a:path w="619759" h="911860">
                  <a:moveTo>
                    <a:pt x="515620" y="293370"/>
                  </a:moveTo>
                  <a:lnTo>
                    <a:pt x="504177" y="218440"/>
                  </a:lnTo>
                  <a:lnTo>
                    <a:pt x="494030" y="219710"/>
                  </a:lnTo>
                  <a:lnTo>
                    <a:pt x="506730" y="294640"/>
                  </a:lnTo>
                  <a:lnTo>
                    <a:pt x="515620" y="293370"/>
                  </a:lnTo>
                  <a:close/>
                </a:path>
                <a:path w="619759" h="911860">
                  <a:moveTo>
                    <a:pt x="533400" y="396240"/>
                  </a:moveTo>
                  <a:lnTo>
                    <a:pt x="520700" y="321310"/>
                  </a:lnTo>
                  <a:lnTo>
                    <a:pt x="511810" y="322580"/>
                  </a:lnTo>
                  <a:lnTo>
                    <a:pt x="524510" y="397510"/>
                  </a:lnTo>
                  <a:lnTo>
                    <a:pt x="533400" y="396240"/>
                  </a:lnTo>
                  <a:close/>
                </a:path>
                <a:path w="619759" h="911860">
                  <a:moveTo>
                    <a:pt x="551180" y="499110"/>
                  </a:moveTo>
                  <a:lnTo>
                    <a:pt x="538480" y="424180"/>
                  </a:lnTo>
                  <a:lnTo>
                    <a:pt x="528320" y="425450"/>
                  </a:lnTo>
                  <a:lnTo>
                    <a:pt x="541020" y="500380"/>
                  </a:lnTo>
                  <a:lnTo>
                    <a:pt x="551180" y="499110"/>
                  </a:lnTo>
                  <a:close/>
                </a:path>
                <a:path w="619759" h="911860">
                  <a:moveTo>
                    <a:pt x="567690" y="601980"/>
                  </a:moveTo>
                  <a:lnTo>
                    <a:pt x="554977" y="527050"/>
                  </a:lnTo>
                  <a:lnTo>
                    <a:pt x="546100" y="528320"/>
                  </a:lnTo>
                  <a:lnTo>
                    <a:pt x="558800" y="603250"/>
                  </a:lnTo>
                  <a:lnTo>
                    <a:pt x="567690" y="601980"/>
                  </a:lnTo>
                  <a:close/>
                </a:path>
                <a:path w="619759" h="911860">
                  <a:moveTo>
                    <a:pt x="585470" y="704850"/>
                  </a:moveTo>
                  <a:lnTo>
                    <a:pt x="572770" y="629920"/>
                  </a:lnTo>
                  <a:lnTo>
                    <a:pt x="563880" y="631190"/>
                  </a:lnTo>
                  <a:lnTo>
                    <a:pt x="575310" y="706120"/>
                  </a:lnTo>
                  <a:lnTo>
                    <a:pt x="585470" y="704850"/>
                  </a:lnTo>
                  <a:close/>
                </a:path>
                <a:path w="619759" h="911860">
                  <a:moveTo>
                    <a:pt x="601980" y="807720"/>
                  </a:moveTo>
                  <a:lnTo>
                    <a:pt x="589280" y="732790"/>
                  </a:lnTo>
                  <a:lnTo>
                    <a:pt x="580390" y="734060"/>
                  </a:lnTo>
                  <a:lnTo>
                    <a:pt x="593090" y="808990"/>
                  </a:lnTo>
                  <a:lnTo>
                    <a:pt x="601980" y="807720"/>
                  </a:lnTo>
                  <a:close/>
                </a:path>
                <a:path w="619759" h="911860">
                  <a:moveTo>
                    <a:pt x="619760" y="910590"/>
                  </a:moveTo>
                  <a:lnTo>
                    <a:pt x="607060" y="835660"/>
                  </a:lnTo>
                  <a:lnTo>
                    <a:pt x="596900" y="838200"/>
                  </a:lnTo>
                  <a:lnTo>
                    <a:pt x="609600" y="911860"/>
                  </a:lnTo>
                  <a:lnTo>
                    <a:pt x="619760" y="910590"/>
                  </a:lnTo>
                  <a:close/>
                </a:path>
              </a:pathLst>
            </a:custGeom>
            <a:solidFill>
              <a:srgbClr val="000000"/>
            </a:solidFill>
          </p:spPr>
          <p:txBody>
            <a:bodyPr wrap="square" lIns="0" tIns="0" rIns="0" bIns="0" rtlCol="0"/>
            <a:lstStyle/>
            <a:p>
              <a:endParaRPr/>
            </a:p>
          </p:txBody>
        </p:sp>
        <p:sp>
          <p:nvSpPr>
            <p:cNvPr id="62" name="object 62"/>
            <p:cNvSpPr/>
            <p:nvPr/>
          </p:nvSpPr>
          <p:spPr>
            <a:xfrm>
              <a:off x="6628129" y="3581400"/>
              <a:ext cx="229870" cy="381000"/>
            </a:xfrm>
            <a:custGeom>
              <a:avLst/>
              <a:gdLst/>
              <a:ahLst/>
              <a:cxnLst/>
              <a:rect l="l" t="t" r="r" b="b"/>
              <a:pathLst>
                <a:path w="229870" h="381000">
                  <a:moveTo>
                    <a:pt x="115570" y="0"/>
                  </a:moveTo>
                  <a:lnTo>
                    <a:pt x="0" y="95250"/>
                  </a:lnTo>
                  <a:lnTo>
                    <a:pt x="58420" y="95250"/>
                  </a:lnTo>
                  <a:lnTo>
                    <a:pt x="58420" y="381000"/>
                  </a:lnTo>
                  <a:lnTo>
                    <a:pt x="172720" y="381000"/>
                  </a:lnTo>
                  <a:lnTo>
                    <a:pt x="172720" y="95250"/>
                  </a:lnTo>
                  <a:lnTo>
                    <a:pt x="229870" y="95250"/>
                  </a:lnTo>
                  <a:lnTo>
                    <a:pt x="115570" y="0"/>
                  </a:lnTo>
                  <a:close/>
                </a:path>
              </a:pathLst>
            </a:custGeom>
            <a:solidFill>
              <a:srgbClr val="CC9800"/>
            </a:solidFill>
          </p:spPr>
          <p:txBody>
            <a:bodyPr wrap="square" lIns="0" tIns="0" rIns="0" bIns="0" rtlCol="0"/>
            <a:lstStyle/>
            <a:p>
              <a:endParaRPr/>
            </a:p>
          </p:txBody>
        </p:sp>
        <p:sp>
          <p:nvSpPr>
            <p:cNvPr id="63" name="object 63"/>
            <p:cNvSpPr/>
            <p:nvPr/>
          </p:nvSpPr>
          <p:spPr>
            <a:xfrm>
              <a:off x="6628129" y="3581400"/>
              <a:ext cx="229870" cy="381000"/>
            </a:xfrm>
            <a:custGeom>
              <a:avLst/>
              <a:gdLst/>
              <a:ahLst/>
              <a:cxnLst/>
              <a:rect l="l" t="t" r="r" b="b"/>
              <a:pathLst>
                <a:path w="229870" h="381000">
                  <a:moveTo>
                    <a:pt x="172720" y="381000"/>
                  </a:moveTo>
                  <a:lnTo>
                    <a:pt x="172720" y="95250"/>
                  </a:lnTo>
                  <a:lnTo>
                    <a:pt x="229870" y="95250"/>
                  </a:lnTo>
                  <a:lnTo>
                    <a:pt x="115570" y="0"/>
                  </a:lnTo>
                  <a:lnTo>
                    <a:pt x="0" y="95250"/>
                  </a:lnTo>
                  <a:lnTo>
                    <a:pt x="58420" y="95250"/>
                  </a:lnTo>
                  <a:lnTo>
                    <a:pt x="58420" y="381000"/>
                  </a:lnTo>
                  <a:lnTo>
                    <a:pt x="172720" y="381000"/>
                  </a:lnTo>
                  <a:close/>
                </a:path>
              </a:pathLst>
            </a:custGeom>
            <a:ln w="9344">
              <a:solidFill>
                <a:srgbClr val="000000"/>
              </a:solidFill>
            </a:ln>
          </p:spPr>
          <p:txBody>
            <a:bodyPr wrap="square" lIns="0" tIns="0" rIns="0" bIns="0" rtlCol="0"/>
            <a:lstStyle/>
            <a:p>
              <a:endParaRPr/>
            </a:p>
          </p:txBody>
        </p:sp>
        <p:sp>
          <p:nvSpPr>
            <p:cNvPr id="64" name="object 64"/>
            <p:cNvSpPr/>
            <p:nvPr/>
          </p:nvSpPr>
          <p:spPr>
            <a:xfrm>
              <a:off x="5933439"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5" name="object 65"/>
            <p:cNvSpPr/>
            <p:nvPr/>
          </p:nvSpPr>
          <p:spPr>
            <a:xfrm>
              <a:off x="5933439" y="2895600"/>
              <a:ext cx="1229360" cy="236220"/>
            </a:xfrm>
            <a:custGeom>
              <a:avLst/>
              <a:gdLst/>
              <a:ahLst/>
              <a:cxnLst/>
              <a:rect l="l" t="t" r="r" b="b"/>
              <a:pathLst>
                <a:path w="1229359" h="236219">
                  <a:moveTo>
                    <a:pt x="76200" y="236220"/>
                  </a:moveTo>
                  <a:lnTo>
                    <a:pt x="0" y="236220"/>
                  </a:lnTo>
                  <a:lnTo>
                    <a:pt x="0" y="0"/>
                  </a:lnTo>
                  <a:lnTo>
                    <a:pt x="152400" y="0"/>
                  </a:lnTo>
                  <a:lnTo>
                    <a:pt x="152400" y="236220"/>
                  </a:lnTo>
                  <a:lnTo>
                    <a:pt x="76200" y="236220"/>
                  </a:lnTo>
                  <a:close/>
                </a:path>
                <a:path w="1229359" h="236219">
                  <a:moveTo>
                    <a:pt x="1000760" y="228600"/>
                  </a:moveTo>
                  <a:lnTo>
                    <a:pt x="772160" y="228600"/>
                  </a:lnTo>
                  <a:lnTo>
                    <a:pt x="772160" y="0"/>
                  </a:lnTo>
                  <a:lnTo>
                    <a:pt x="1229360" y="0"/>
                  </a:lnTo>
                  <a:lnTo>
                    <a:pt x="1229360" y="228600"/>
                  </a:lnTo>
                  <a:lnTo>
                    <a:pt x="1000760" y="228600"/>
                  </a:lnTo>
                  <a:close/>
                </a:path>
              </a:pathLst>
            </a:custGeom>
            <a:ln w="9344">
              <a:solidFill>
                <a:srgbClr val="000000"/>
              </a:solidFill>
            </a:ln>
          </p:spPr>
          <p:txBody>
            <a:bodyPr wrap="square" lIns="0" tIns="0" rIns="0" bIns="0" rtlCol="0"/>
            <a:lstStyle/>
            <a:p>
              <a:endParaRPr/>
            </a:p>
          </p:txBody>
        </p:sp>
      </p:grpSp>
      <p:sp>
        <p:nvSpPr>
          <p:cNvPr id="66" name="object 66"/>
          <p:cNvSpPr txBox="1"/>
          <p:nvPr/>
        </p:nvSpPr>
        <p:spPr>
          <a:xfrm>
            <a:off x="6468022"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67" name="object 67"/>
          <p:cNvGrpSpPr/>
          <p:nvPr/>
        </p:nvGrpSpPr>
        <p:grpSpPr>
          <a:xfrm>
            <a:off x="6296027" y="2171701"/>
            <a:ext cx="1247775" cy="184309"/>
            <a:chOff x="6538277" y="2890837"/>
            <a:chExt cx="1247775" cy="245745"/>
          </a:xfrm>
        </p:grpSpPr>
        <p:sp>
          <p:nvSpPr>
            <p:cNvPr id="68" name="object 68"/>
            <p:cNvSpPr/>
            <p:nvPr/>
          </p:nvSpPr>
          <p:spPr>
            <a:xfrm>
              <a:off x="6543040" y="2895600"/>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69" name="object 69"/>
            <p:cNvSpPr/>
            <p:nvPr/>
          </p:nvSpPr>
          <p:spPr>
            <a:xfrm>
              <a:off x="6543040" y="2895600"/>
              <a:ext cx="1238250" cy="236220"/>
            </a:xfrm>
            <a:custGeom>
              <a:avLst/>
              <a:gdLst/>
              <a:ahLst/>
              <a:cxnLst/>
              <a:rect l="l" t="t" r="r" b="b"/>
              <a:pathLst>
                <a:path w="1238250" h="236219">
                  <a:moveTo>
                    <a:pt x="76200" y="236220"/>
                  </a:moveTo>
                  <a:lnTo>
                    <a:pt x="0" y="236220"/>
                  </a:lnTo>
                  <a:lnTo>
                    <a:pt x="0" y="0"/>
                  </a:lnTo>
                  <a:lnTo>
                    <a:pt x="152400" y="0"/>
                  </a:lnTo>
                  <a:lnTo>
                    <a:pt x="152400" y="236220"/>
                  </a:lnTo>
                  <a:lnTo>
                    <a:pt x="76200" y="236220"/>
                  </a:lnTo>
                  <a:close/>
                </a:path>
                <a:path w="1238250" h="236219">
                  <a:moveTo>
                    <a:pt x="1009650" y="228600"/>
                  </a:moveTo>
                  <a:lnTo>
                    <a:pt x="781050" y="228600"/>
                  </a:lnTo>
                  <a:lnTo>
                    <a:pt x="781050" y="0"/>
                  </a:lnTo>
                  <a:lnTo>
                    <a:pt x="1238250" y="0"/>
                  </a:lnTo>
                  <a:lnTo>
                    <a:pt x="1238250" y="228600"/>
                  </a:lnTo>
                  <a:lnTo>
                    <a:pt x="1009650" y="228600"/>
                  </a:lnTo>
                  <a:close/>
                </a:path>
              </a:pathLst>
            </a:custGeom>
            <a:ln w="9344">
              <a:solidFill>
                <a:srgbClr val="000000"/>
              </a:solidFill>
            </a:ln>
          </p:spPr>
          <p:txBody>
            <a:bodyPr wrap="square" lIns="0" tIns="0" rIns="0" bIns="0" rtlCol="0"/>
            <a:lstStyle/>
            <a:p>
              <a:endParaRPr/>
            </a:p>
          </p:txBody>
        </p:sp>
      </p:grpSp>
      <p:sp>
        <p:nvSpPr>
          <p:cNvPr id="70" name="object 70"/>
          <p:cNvSpPr txBox="1"/>
          <p:nvPr/>
        </p:nvSpPr>
        <p:spPr>
          <a:xfrm>
            <a:off x="7086511" y="2178778"/>
            <a:ext cx="448309" cy="187231"/>
          </a:xfrm>
          <a:prstGeom prst="rect">
            <a:avLst/>
          </a:prstGeom>
          <a:solidFill>
            <a:srgbClr val="0098FF"/>
          </a:solidFill>
        </p:spPr>
        <p:txBody>
          <a:bodyPr vert="horz" wrap="square" lIns="0" tIns="33020" rIns="0" bIns="0" rtlCol="0">
            <a:spAutoFit/>
          </a:bodyPr>
          <a:lstStyle/>
          <a:p>
            <a:pPr marL="90170">
              <a:lnSpc>
                <a:spcPct val="100000"/>
              </a:lnSpc>
              <a:spcBef>
                <a:spcPts val="260"/>
              </a:spcBef>
            </a:pPr>
            <a:r>
              <a:rPr sz="1000" spc="-5" dirty="0">
                <a:latin typeface="Arial"/>
                <a:cs typeface="Arial"/>
              </a:rPr>
              <a:t>Data</a:t>
            </a:r>
            <a:endParaRPr sz="1000">
              <a:latin typeface="Arial"/>
              <a:cs typeface="Arial"/>
            </a:endParaRPr>
          </a:p>
        </p:txBody>
      </p:sp>
      <p:grpSp>
        <p:nvGrpSpPr>
          <p:cNvPr id="71" name="object 71"/>
          <p:cNvGrpSpPr/>
          <p:nvPr/>
        </p:nvGrpSpPr>
        <p:grpSpPr>
          <a:xfrm>
            <a:off x="5739447" y="1488520"/>
            <a:ext cx="1794510" cy="972503"/>
            <a:chOff x="5981700" y="1979929"/>
            <a:chExt cx="1794510" cy="1296670"/>
          </a:xfrm>
        </p:grpSpPr>
        <p:sp>
          <p:nvSpPr>
            <p:cNvPr id="72" name="object 72"/>
            <p:cNvSpPr/>
            <p:nvPr/>
          </p:nvSpPr>
          <p:spPr>
            <a:xfrm>
              <a:off x="7162800" y="2895599"/>
              <a:ext cx="152400" cy="236220"/>
            </a:xfrm>
            <a:custGeom>
              <a:avLst/>
              <a:gdLst/>
              <a:ahLst/>
              <a:cxnLst/>
              <a:rect l="l" t="t" r="r" b="b"/>
              <a:pathLst>
                <a:path w="152400" h="236219">
                  <a:moveTo>
                    <a:pt x="152400" y="0"/>
                  </a:moveTo>
                  <a:lnTo>
                    <a:pt x="0" y="0"/>
                  </a:lnTo>
                  <a:lnTo>
                    <a:pt x="0" y="236220"/>
                  </a:lnTo>
                  <a:lnTo>
                    <a:pt x="152400" y="236220"/>
                  </a:lnTo>
                  <a:close/>
                </a:path>
              </a:pathLst>
            </a:custGeom>
            <a:solidFill>
              <a:srgbClr val="741416"/>
            </a:solidFill>
          </p:spPr>
          <p:txBody>
            <a:bodyPr wrap="square" lIns="0" tIns="0" rIns="0" bIns="0" rtlCol="0"/>
            <a:lstStyle/>
            <a:p>
              <a:endParaRPr/>
            </a:p>
          </p:txBody>
        </p:sp>
        <p:sp>
          <p:nvSpPr>
            <p:cNvPr id="73" name="object 73"/>
            <p:cNvSpPr/>
            <p:nvPr/>
          </p:nvSpPr>
          <p:spPr>
            <a:xfrm>
              <a:off x="7162800" y="2895599"/>
              <a:ext cx="152400" cy="236220"/>
            </a:xfrm>
            <a:custGeom>
              <a:avLst/>
              <a:gdLst/>
              <a:ahLst/>
              <a:cxnLst/>
              <a:rect l="l" t="t" r="r" b="b"/>
              <a:pathLst>
                <a:path w="152400" h="236219">
                  <a:moveTo>
                    <a:pt x="76200" y="236220"/>
                  </a:moveTo>
                  <a:lnTo>
                    <a:pt x="0" y="236220"/>
                  </a:lnTo>
                  <a:lnTo>
                    <a:pt x="0" y="0"/>
                  </a:lnTo>
                  <a:lnTo>
                    <a:pt x="152400" y="0"/>
                  </a:lnTo>
                  <a:lnTo>
                    <a:pt x="152400" y="236220"/>
                  </a:lnTo>
                  <a:lnTo>
                    <a:pt x="76200" y="236220"/>
                  </a:lnTo>
                  <a:close/>
                </a:path>
              </a:pathLst>
            </a:custGeom>
            <a:ln w="9344">
              <a:solidFill>
                <a:srgbClr val="000000"/>
              </a:solidFill>
            </a:ln>
          </p:spPr>
          <p:txBody>
            <a:bodyPr wrap="square" lIns="0" tIns="0" rIns="0" bIns="0" rtlCol="0"/>
            <a:lstStyle/>
            <a:p>
              <a:endParaRPr/>
            </a:p>
          </p:txBody>
        </p:sp>
        <p:sp>
          <p:nvSpPr>
            <p:cNvPr id="74" name="object 74"/>
            <p:cNvSpPr/>
            <p:nvPr/>
          </p:nvSpPr>
          <p:spPr>
            <a:xfrm>
              <a:off x="5981700" y="1979929"/>
              <a:ext cx="1794510" cy="1296670"/>
            </a:xfrm>
            <a:custGeom>
              <a:avLst/>
              <a:gdLst/>
              <a:ahLst/>
              <a:cxnLst/>
              <a:rect l="l" t="t" r="r" b="b"/>
              <a:pathLst>
                <a:path w="1794509" h="1296670">
                  <a:moveTo>
                    <a:pt x="76200" y="1221740"/>
                  </a:moveTo>
                  <a:lnTo>
                    <a:pt x="43180" y="1221740"/>
                  </a:lnTo>
                  <a:lnTo>
                    <a:pt x="43180" y="1144270"/>
                  </a:lnTo>
                  <a:lnTo>
                    <a:pt x="33020" y="1144270"/>
                  </a:lnTo>
                  <a:lnTo>
                    <a:pt x="33020" y="1221740"/>
                  </a:lnTo>
                  <a:lnTo>
                    <a:pt x="0" y="1221740"/>
                  </a:lnTo>
                  <a:lnTo>
                    <a:pt x="38100" y="1296670"/>
                  </a:lnTo>
                  <a:lnTo>
                    <a:pt x="76200" y="1221740"/>
                  </a:lnTo>
                  <a:close/>
                </a:path>
                <a:path w="1794509" h="1296670">
                  <a:moveTo>
                    <a:pt x="576580" y="839470"/>
                  </a:moveTo>
                  <a:lnTo>
                    <a:pt x="566420" y="839470"/>
                  </a:lnTo>
                  <a:lnTo>
                    <a:pt x="566420" y="915670"/>
                  </a:lnTo>
                  <a:lnTo>
                    <a:pt x="576580" y="915670"/>
                  </a:lnTo>
                  <a:lnTo>
                    <a:pt x="576580" y="839470"/>
                  </a:lnTo>
                  <a:close/>
                </a:path>
                <a:path w="1794509" h="1296670">
                  <a:moveTo>
                    <a:pt x="576580" y="735330"/>
                  </a:moveTo>
                  <a:lnTo>
                    <a:pt x="566420" y="735330"/>
                  </a:lnTo>
                  <a:lnTo>
                    <a:pt x="566420" y="811530"/>
                  </a:lnTo>
                  <a:lnTo>
                    <a:pt x="576580" y="811530"/>
                  </a:lnTo>
                  <a:lnTo>
                    <a:pt x="576580" y="735330"/>
                  </a:lnTo>
                  <a:close/>
                </a:path>
                <a:path w="1794509" h="1296670">
                  <a:moveTo>
                    <a:pt x="576580" y="631190"/>
                  </a:moveTo>
                  <a:lnTo>
                    <a:pt x="566420" y="631190"/>
                  </a:lnTo>
                  <a:lnTo>
                    <a:pt x="566420" y="706120"/>
                  </a:lnTo>
                  <a:lnTo>
                    <a:pt x="576580" y="706120"/>
                  </a:lnTo>
                  <a:lnTo>
                    <a:pt x="576580" y="631190"/>
                  </a:lnTo>
                  <a:close/>
                </a:path>
                <a:path w="1794509" h="1296670">
                  <a:moveTo>
                    <a:pt x="576580" y="525780"/>
                  </a:moveTo>
                  <a:lnTo>
                    <a:pt x="566420" y="525780"/>
                  </a:lnTo>
                  <a:lnTo>
                    <a:pt x="566420" y="601980"/>
                  </a:lnTo>
                  <a:lnTo>
                    <a:pt x="576580" y="601980"/>
                  </a:lnTo>
                  <a:lnTo>
                    <a:pt x="576580" y="525780"/>
                  </a:lnTo>
                  <a:close/>
                </a:path>
                <a:path w="1794509" h="1296670">
                  <a:moveTo>
                    <a:pt x="576580" y="421640"/>
                  </a:moveTo>
                  <a:lnTo>
                    <a:pt x="566420" y="421640"/>
                  </a:lnTo>
                  <a:lnTo>
                    <a:pt x="566420" y="497840"/>
                  </a:lnTo>
                  <a:lnTo>
                    <a:pt x="576580" y="497840"/>
                  </a:lnTo>
                  <a:lnTo>
                    <a:pt x="576580" y="421640"/>
                  </a:lnTo>
                  <a:close/>
                </a:path>
                <a:path w="1794509" h="1296670">
                  <a:moveTo>
                    <a:pt x="576580" y="317500"/>
                  </a:moveTo>
                  <a:lnTo>
                    <a:pt x="566420" y="317500"/>
                  </a:lnTo>
                  <a:lnTo>
                    <a:pt x="566420" y="393700"/>
                  </a:lnTo>
                  <a:lnTo>
                    <a:pt x="576580" y="393700"/>
                  </a:lnTo>
                  <a:lnTo>
                    <a:pt x="576580" y="317500"/>
                  </a:lnTo>
                  <a:close/>
                </a:path>
                <a:path w="1794509" h="1296670">
                  <a:moveTo>
                    <a:pt x="576580" y="213360"/>
                  </a:moveTo>
                  <a:lnTo>
                    <a:pt x="566420" y="213360"/>
                  </a:lnTo>
                  <a:lnTo>
                    <a:pt x="566420" y="289560"/>
                  </a:lnTo>
                  <a:lnTo>
                    <a:pt x="576580" y="289560"/>
                  </a:lnTo>
                  <a:lnTo>
                    <a:pt x="576580" y="213360"/>
                  </a:lnTo>
                  <a:close/>
                </a:path>
                <a:path w="1794509" h="1296670">
                  <a:moveTo>
                    <a:pt x="576580" y="109220"/>
                  </a:moveTo>
                  <a:lnTo>
                    <a:pt x="566420" y="109220"/>
                  </a:lnTo>
                  <a:lnTo>
                    <a:pt x="566420" y="184150"/>
                  </a:lnTo>
                  <a:lnTo>
                    <a:pt x="576580" y="184150"/>
                  </a:lnTo>
                  <a:lnTo>
                    <a:pt x="576580" y="109220"/>
                  </a:lnTo>
                  <a:close/>
                </a:path>
                <a:path w="1794509" h="1296670">
                  <a:moveTo>
                    <a:pt x="576580" y="3810"/>
                  </a:moveTo>
                  <a:lnTo>
                    <a:pt x="566420" y="3810"/>
                  </a:lnTo>
                  <a:lnTo>
                    <a:pt x="566420" y="80010"/>
                  </a:lnTo>
                  <a:lnTo>
                    <a:pt x="576580" y="80010"/>
                  </a:lnTo>
                  <a:lnTo>
                    <a:pt x="576580" y="3810"/>
                  </a:lnTo>
                  <a:close/>
                </a:path>
                <a:path w="1794509" h="1296670">
                  <a:moveTo>
                    <a:pt x="685800" y="1221740"/>
                  </a:moveTo>
                  <a:lnTo>
                    <a:pt x="652780" y="1221740"/>
                  </a:lnTo>
                  <a:lnTo>
                    <a:pt x="652780" y="1144270"/>
                  </a:lnTo>
                  <a:lnTo>
                    <a:pt x="642620" y="1144270"/>
                  </a:lnTo>
                  <a:lnTo>
                    <a:pt x="642620" y="1221740"/>
                  </a:lnTo>
                  <a:lnTo>
                    <a:pt x="609600" y="1221740"/>
                  </a:lnTo>
                  <a:lnTo>
                    <a:pt x="647700" y="1296670"/>
                  </a:lnTo>
                  <a:lnTo>
                    <a:pt x="685800" y="1221740"/>
                  </a:lnTo>
                  <a:close/>
                </a:path>
                <a:path w="1794509" h="1296670">
                  <a:moveTo>
                    <a:pt x="1047750" y="91440"/>
                  </a:moveTo>
                  <a:lnTo>
                    <a:pt x="1038377" y="30035"/>
                  </a:lnTo>
                  <a:lnTo>
                    <a:pt x="1043940" y="27940"/>
                  </a:lnTo>
                  <a:lnTo>
                    <a:pt x="1032510" y="0"/>
                  </a:lnTo>
                  <a:lnTo>
                    <a:pt x="1024890" y="2540"/>
                  </a:lnTo>
                  <a:lnTo>
                    <a:pt x="1029398" y="17386"/>
                  </a:lnTo>
                  <a:lnTo>
                    <a:pt x="1026160" y="17780"/>
                  </a:lnTo>
                  <a:lnTo>
                    <a:pt x="1038860" y="92710"/>
                  </a:lnTo>
                  <a:lnTo>
                    <a:pt x="1047750" y="91440"/>
                  </a:lnTo>
                  <a:close/>
                </a:path>
                <a:path w="1794509" h="1296670">
                  <a:moveTo>
                    <a:pt x="1065530" y="194310"/>
                  </a:moveTo>
                  <a:lnTo>
                    <a:pt x="1052830" y="119380"/>
                  </a:lnTo>
                  <a:lnTo>
                    <a:pt x="1043940" y="120650"/>
                  </a:lnTo>
                  <a:lnTo>
                    <a:pt x="1056640" y="195580"/>
                  </a:lnTo>
                  <a:lnTo>
                    <a:pt x="1065530" y="194310"/>
                  </a:lnTo>
                  <a:close/>
                </a:path>
                <a:path w="1794509" h="1296670">
                  <a:moveTo>
                    <a:pt x="1078230" y="127000"/>
                  </a:moveTo>
                  <a:lnTo>
                    <a:pt x="1052830" y="54610"/>
                  </a:lnTo>
                  <a:lnTo>
                    <a:pt x="1043940" y="58420"/>
                  </a:lnTo>
                  <a:lnTo>
                    <a:pt x="1069340" y="129540"/>
                  </a:lnTo>
                  <a:lnTo>
                    <a:pt x="1078230" y="127000"/>
                  </a:lnTo>
                  <a:close/>
                </a:path>
                <a:path w="1794509" h="1296670">
                  <a:moveTo>
                    <a:pt x="1082040" y="297180"/>
                  </a:moveTo>
                  <a:lnTo>
                    <a:pt x="1070610" y="222250"/>
                  </a:lnTo>
                  <a:lnTo>
                    <a:pt x="1060450" y="223520"/>
                  </a:lnTo>
                  <a:lnTo>
                    <a:pt x="1073150" y="298450"/>
                  </a:lnTo>
                  <a:lnTo>
                    <a:pt x="1082040" y="297180"/>
                  </a:lnTo>
                  <a:close/>
                </a:path>
                <a:path w="1794509" h="1296670">
                  <a:moveTo>
                    <a:pt x="1099820" y="400050"/>
                  </a:moveTo>
                  <a:lnTo>
                    <a:pt x="1087120" y="325120"/>
                  </a:lnTo>
                  <a:lnTo>
                    <a:pt x="1078230" y="326390"/>
                  </a:lnTo>
                  <a:lnTo>
                    <a:pt x="1090930" y="401320"/>
                  </a:lnTo>
                  <a:lnTo>
                    <a:pt x="1099820" y="400050"/>
                  </a:lnTo>
                  <a:close/>
                </a:path>
                <a:path w="1794509" h="1296670">
                  <a:moveTo>
                    <a:pt x="1112520" y="224790"/>
                  </a:moveTo>
                  <a:lnTo>
                    <a:pt x="1087120" y="153670"/>
                  </a:lnTo>
                  <a:lnTo>
                    <a:pt x="1078230" y="156210"/>
                  </a:lnTo>
                  <a:lnTo>
                    <a:pt x="1103630" y="228600"/>
                  </a:lnTo>
                  <a:lnTo>
                    <a:pt x="1112520" y="224790"/>
                  </a:lnTo>
                  <a:close/>
                </a:path>
                <a:path w="1794509" h="1296670">
                  <a:moveTo>
                    <a:pt x="1117600" y="502920"/>
                  </a:moveTo>
                  <a:lnTo>
                    <a:pt x="1104900" y="427990"/>
                  </a:lnTo>
                  <a:lnTo>
                    <a:pt x="1094740" y="429260"/>
                  </a:lnTo>
                  <a:lnTo>
                    <a:pt x="1107440" y="504190"/>
                  </a:lnTo>
                  <a:lnTo>
                    <a:pt x="1117600" y="502920"/>
                  </a:lnTo>
                  <a:close/>
                </a:path>
                <a:path w="1794509" h="1296670">
                  <a:moveTo>
                    <a:pt x="1134110" y="605790"/>
                  </a:moveTo>
                  <a:lnTo>
                    <a:pt x="1121410" y="530860"/>
                  </a:lnTo>
                  <a:lnTo>
                    <a:pt x="1112520" y="532130"/>
                  </a:lnTo>
                  <a:lnTo>
                    <a:pt x="1125220" y="607060"/>
                  </a:lnTo>
                  <a:lnTo>
                    <a:pt x="1134110" y="605790"/>
                  </a:lnTo>
                  <a:close/>
                </a:path>
                <a:path w="1794509" h="1296670">
                  <a:moveTo>
                    <a:pt x="1148080" y="323850"/>
                  </a:moveTo>
                  <a:lnTo>
                    <a:pt x="1122680" y="251460"/>
                  </a:lnTo>
                  <a:lnTo>
                    <a:pt x="1113790" y="255270"/>
                  </a:lnTo>
                  <a:lnTo>
                    <a:pt x="1139190" y="326390"/>
                  </a:lnTo>
                  <a:lnTo>
                    <a:pt x="1148080" y="323850"/>
                  </a:lnTo>
                  <a:close/>
                </a:path>
                <a:path w="1794509" h="1296670">
                  <a:moveTo>
                    <a:pt x="1151890" y="708660"/>
                  </a:moveTo>
                  <a:lnTo>
                    <a:pt x="1139190" y="633730"/>
                  </a:lnTo>
                  <a:lnTo>
                    <a:pt x="1130300" y="635000"/>
                  </a:lnTo>
                  <a:lnTo>
                    <a:pt x="1141730" y="709930"/>
                  </a:lnTo>
                  <a:lnTo>
                    <a:pt x="1151890" y="708660"/>
                  </a:lnTo>
                  <a:close/>
                </a:path>
                <a:path w="1794509" h="1296670">
                  <a:moveTo>
                    <a:pt x="1168400" y="811530"/>
                  </a:moveTo>
                  <a:lnTo>
                    <a:pt x="1155700" y="736600"/>
                  </a:lnTo>
                  <a:lnTo>
                    <a:pt x="1146810" y="737870"/>
                  </a:lnTo>
                  <a:lnTo>
                    <a:pt x="1159510" y="812800"/>
                  </a:lnTo>
                  <a:lnTo>
                    <a:pt x="1168400" y="811530"/>
                  </a:lnTo>
                  <a:close/>
                </a:path>
                <a:path w="1794509" h="1296670">
                  <a:moveTo>
                    <a:pt x="1182370" y="421640"/>
                  </a:moveTo>
                  <a:lnTo>
                    <a:pt x="1156970" y="350520"/>
                  </a:lnTo>
                  <a:lnTo>
                    <a:pt x="1148080" y="353060"/>
                  </a:lnTo>
                  <a:lnTo>
                    <a:pt x="1173480" y="425450"/>
                  </a:lnTo>
                  <a:lnTo>
                    <a:pt x="1182370" y="421640"/>
                  </a:lnTo>
                  <a:close/>
                </a:path>
                <a:path w="1794509" h="1296670">
                  <a:moveTo>
                    <a:pt x="1186180" y="914400"/>
                  </a:moveTo>
                  <a:lnTo>
                    <a:pt x="1173480" y="839470"/>
                  </a:lnTo>
                  <a:lnTo>
                    <a:pt x="1163320" y="842010"/>
                  </a:lnTo>
                  <a:lnTo>
                    <a:pt x="1176020" y="915670"/>
                  </a:lnTo>
                  <a:lnTo>
                    <a:pt x="1186180" y="914400"/>
                  </a:lnTo>
                  <a:close/>
                </a:path>
                <a:path w="1794509" h="1296670">
                  <a:moveTo>
                    <a:pt x="1217930" y="520700"/>
                  </a:moveTo>
                  <a:lnTo>
                    <a:pt x="1192530" y="448310"/>
                  </a:lnTo>
                  <a:lnTo>
                    <a:pt x="1183640" y="452120"/>
                  </a:lnTo>
                  <a:lnTo>
                    <a:pt x="1209040" y="523240"/>
                  </a:lnTo>
                  <a:lnTo>
                    <a:pt x="1217930" y="520700"/>
                  </a:lnTo>
                  <a:close/>
                </a:path>
                <a:path w="1794509" h="1296670">
                  <a:moveTo>
                    <a:pt x="1252220" y="618490"/>
                  </a:moveTo>
                  <a:lnTo>
                    <a:pt x="1226820" y="547370"/>
                  </a:lnTo>
                  <a:lnTo>
                    <a:pt x="1217930" y="549910"/>
                  </a:lnTo>
                  <a:lnTo>
                    <a:pt x="1243330" y="622300"/>
                  </a:lnTo>
                  <a:lnTo>
                    <a:pt x="1252220" y="618490"/>
                  </a:lnTo>
                  <a:close/>
                </a:path>
                <a:path w="1794509" h="1296670">
                  <a:moveTo>
                    <a:pt x="1287780" y="717550"/>
                  </a:moveTo>
                  <a:lnTo>
                    <a:pt x="1262380" y="645160"/>
                  </a:lnTo>
                  <a:lnTo>
                    <a:pt x="1253490" y="648970"/>
                  </a:lnTo>
                  <a:lnTo>
                    <a:pt x="1278890" y="720090"/>
                  </a:lnTo>
                  <a:lnTo>
                    <a:pt x="1287780" y="717550"/>
                  </a:lnTo>
                  <a:close/>
                </a:path>
                <a:path w="1794509" h="1296670">
                  <a:moveTo>
                    <a:pt x="1295400" y="1221740"/>
                  </a:moveTo>
                  <a:lnTo>
                    <a:pt x="1262380" y="1221740"/>
                  </a:lnTo>
                  <a:lnTo>
                    <a:pt x="1262380" y="1144270"/>
                  </a:lnTo>
                  <a:lnTo>
                    <a:pt x="1252220" y="1144270"/>
                  </a:lnTo>
                  <a:lnTo>
                    <a:pt x="1252220" y="1221740"/>
                  </a:lnTo>
                  <a:lnTo>
                    <a:pt x="1219200" y="1221740"/>
                  </a:lnTo>
                  <a:lnTo>
                    <a:pt x="1257300" y="1296670"/>
                  </a:lnTo>
                  <a:lnTo>
                    <a:pt x="1295400" y="1221740"/>
                  </a:lnTo>
                  <a:close/>
                </a:path>
                <a:path w="1794509" h="1296670">
                  <a:moveTo>
                    <a:pt x="1322070" y="815340"/>
                  </a:moveTo>
                  <a:lnTo>
                    <a:pt x="1296670" y="744220"/>
                  </a:lnTo>
                  <a:lnTo>
                    <a:pt x="1287780" y="746760"/>
                  </a:lnTo>
                  <a:lnTo>
                    <a:pt x="1313180" y="819150"/>
                  </a:lnTo>
                  <a:lnTo>
                    <a:pt x="1322070" y="815340"/>
                  </a:lnTo>
                  <a:close/>
                </a:path>
                <a:path w="1794509" h="1296670">
                  <a:moveTo>
                    <a:pt x="1356360" y="914400"/>
                  </a:moveTo>
                  <a:lnTo>
                    <a:pt x="1332230" y="842010"/>
                  </a:lnTo>
                  <a:lnTo>
                    <a:pt x="1322070" y="845820"/>
                  </a:lnTo>
                  <a:lnTo>
                    <a:pt x="1348740" y="916940"/>
                  </a:lnTo>
                  <a:lnTo>
                    <a:pt x="1356360" y="914400"/>
                  </a:lnTo>
                  <a:close/>
                </a:path>
                <a:path w="1794509" h="1296670">
                  <a:moveTo>
                    <a:pt x="1497330" y="22860"/>
                  </a:moveTo>
                  <a:lnTo>
                    <a:pt x="1489710" y="0"/>
                  </a:lnTo>
                  <a:lnTo>
                    <a:pt x="1480820" y="2540"/>
                  </a:lnTo>
                  <a:lnTo>
                    <a:pt x="1488440" y="25400"/>
                  </a:lnTo>
                  <a:lnTo>
                    <a:pt x="1497330" y="22860"/>
                  </a:lnTo>
                  <a:close/>
                </a:path>
                <a:path w="1794509" h="1296670">
                  <a:moveTo>
                    <a:pt x="1530350" y="121920"/>
                  </a:moveTo>
                  <a:lnTo>
                    <a:pt x="1506220" y="49530"/>
                  </a:lnTo>
                  <a:lnTo>
                    <a:pt x="1497330" y="52070"/>
                  </a:lnTo>
                  <a:lnTo>
                    <a:pt x="1521460" y="124460"/>
                  </a:lnTo>
                  <a:lnTo>
                    <a:pt x="1530350" y="121920"/>
                  </a:lnTo>
                  <a:close/>
                </a:path>
                <a:path w="1794509" h="1296670">
                  <a:moveTo>
                    <a:pt x="1563370" y="220980"/>
                  </a:moveTo>
                  <a:lnTo>
                    <a:pt x="1539240" y="148590"/>
                  </a:lnTo>
                  <a:lnTo>
                    <a:pt x="1530350" y="151130"/>
                  </a:lnTo>
                  <a:lnTo>
                    <a:pt x="1554480" y="223520"/>
                  </a:lnTo>
                  <a:lnTo>
                    <a:pt x="1563370" y="220980"/>
                  </a:lnTo>
                  <a:close/>
                </a:path>
                <a:path w="1794509" h="1296670">
                  <a:moveTo>
                    <a:pt x="1596390" y="320040"/>
                  </a:moveTo>
                  <a:lnTo>
                    <a:pt x="1572260" y="247650"/>
                  </a:lnTo>
                  <a:lnTo>
                    <a:pt x="1563370" y="250190"/>
                  </a:lnTo>
                  <a:lnTo>
                    <a:pt x="1587500" y="322580"/>
                  </a:lnTo>
                  <a:lnTo>
                    <a:pt x="1596390" y="320040"/>
                  </a:lnTo>
                  <a:close/>
                </a:path>
                <a:path w="1794509" h="1296670">
                  <a:moveTo>
                    <a:pt x="1629410" y="419100"/>
                  </a:moveTo>
                  <a:lnTo>
                    <a:pt x="1605280" y="346710"/>
                  </a:lnTo>
                  <a:lnTo>
                    <a:pt x="1596390" y="349250"/>
                  </a:lnTo>
                  <a:lnTo>
                    <a:pt x="1620520" y="421640"/>
                  </a:lnTo>
                  <a:lnTo>
                    <a:pt x="1629410" y="419100"/>
                  </a:lnTo>
                  <a:close/>
                </a:path>
                <a:path w="1794509" h="1296670">
                  <a:moveTo>
                    <a:pt x="1662430" y="518160"/>
                  </a:moveTo>
                  <a:lnTo>
                    <a:pt x="1638300" y="445770"/>
                  </a:lnTo>
                  <a:lnTo>
                    <a:pt x="1629410" y="449580"/>
                  </a:lnTo>
                  <a:lnTo>
                    <a:pt x="1653540" y="520700"/>
                  </a:lnTo>
                  <a:lnTo>
                    <a:pt x="1662430" y="518160"/>
                  </a:lnTo>
                  <a:close/>
                </a:path>
                <a:path w="1794509" h="1296670">
                  <a:moveTo>
                    <a:pt x="1695450" y="617220"/>
                  </a:moveTo>
                  <a:lnTo>
                    <a:pt x="1671320" y="544830"/>
                  </a:lnTo>
                  <a:lnTo>
                    <a:pt x="1662430" y="547370"/>
                  </a:lnTo>
                  <a:lnTo>
                    <a:pt x="1686560" y="619760"/>
                  </a:lnTo>
                  <a:lnTo>
                    <a:pt x="1695450" y="617220"/>
                  </a:lnTo>
                  <a:close/>
                </a:path>
                <a:path w="1794509" h="1296670">
                  <a:moveTo>
                    <a:pt x="1728470" y="716280"/>
                  </a:moveTo>
                  <a:lnTo>
                    <a:pt x="1704340" y="643890"/>
                  </a:lnTo>
                  <a:lnTo>
                    <a:pt x="1695450" y="646430"/>
                  </a:lnTo>
                  <a:lnTo>
                    <a:pt x="1719580" y="718820"/>
                  </a:lnTo>
                  <a:lnTo>
                    <a:pt x="1728470" y="716280"/>
                  </a:lnTo>
                  <a:close/>
                </a:path>
                <a:path w="1794509" h="1296670">
                  <a:moveTo>
                    <a:pt x="1761490" y="815340"/>
                  </a:moveTo>
                  <a:lnTo>
                    <a:pt x="1737360" y="742950"/>
                  </a:lnTo>
                  <a:lnTo>
                    <a:pt x="1728470" y="745490"/>
                  </a:lnTo>
                  <a:lnTo>
                    <a:pt x="1752600" y="817880"/>
                  </a:lnTo>
                  <a:lnTo>
                    <a:pt x="1761490" y="815340"/>
                  </a:lnTo>
                  <a:close/>
                </a:path>
                <a:path w="1794509" h="1296670">
                  <a:moveTo>
                    <a:pt x="1794510" y="914400"/>
                  </a:moveTo>
                  <a:lnTo>
                    <a:pt x="1770380" y="842010"/>
                  </a:lnTo>
                  <a:lnTo>
                    <a:pt x="1761490" y="844550"/>
                  </a:lnTo>
                  <a:lnTo>
                    <a:pt x="1785620" y="916940"/>
                  </a:lnTo>
                  <a:lnTo>
                    <a:pt x="1794510" y="914400"/>
                  </a:lnTo>
                  <a:close/>
                </a:path>
              </a:pathLst>
            </a:custGeom>
            <a:solidFill>
              <a:srgbClr val="000000"/>
            </a:solidFill>
          </p:spPr>
          <p:txBody>
            <a:bodyPr wrap="square" lIns="0" tIns="0" rIns="0" bIns="0" rtlCol="0"/>
            <a:lstStyle/>
            <a:p>
              <a:endParaRPr/>
            </a:p>
          </p:txBody>
        </p:sp>
      </p:grpSp>
      <p:grpSp>
        <p:nvGrpSpPr>
          <p:cNvPr id="75" name="object 75"/>
          <p:cNvGrpSpPr/>
          <p:nvPr/>
        </p:nvGrpSpPr>
        <p:grpSpPr>
          <a:xfrm>
            <a:off x="5849077" y="1085917"/>
            <a:ext cx="1381125" cy="289560"/>
            <a:chOff x="6091327" y="1443127"/>
            <a:chExt cx="1381125" cy="386080"/>
          </a:xfrm>
        </p:grpSpPr>
        <p:sp>
          <p:nvSpPr>
            <p:cNvPr id="76" name="object 76"/>
            <p:cNvSpPr/>
            <p:nvPr/>
          </p:nvSpPr>
          <p:spPr>
            <a:xfrm>
              <a:off x="6096000" y="1676400"/>
              <a:ext cx="1371600" cy="152400"/>
            </a:xfrm>
            <a:custGeom>
              <a:avLst/>
              <a:gdLst/>
              <a:ahLst/>
              <a:cxnLst/>
              <a:rect l="l" t="t" r="r" b="b"/>
              <a:pathLst>
                <a:path w="1371600" h="152400">
                  <a:moveTo>
                    <a:pt x="0" y="0"/>
                  </a:moveTo>
                  <a:lnTo>
                    <a:pt x="1371600" y="0"/>
                  </a:lnTo>
                </a:path>
                <a:path w="1371600" h="152400">
                  <a:moveTo>
                    <a:pt x="0" y="0"/>
                  </a:moveTo>
                  <a:lnTo>
                    <a:pt x="0" y="152400"/>
                  </a:lnTo>
                </a:path>
                <a:path w="1371600" h="152400">
                  <a:moveTo>
                    <a:pt x="1371600" y="0"/>
                  </a:moveTo>
                  <a:lnTo>
                    <a:pt x="1371600" y="152400"/>
                  </a:lnTo>
                </a:path>
              </a:pathLst>
            </a:custGeom>
            <a:ln w="9344">
              <a:solidFill>
                <a:srgbClr val="000000"/>
              </a:solidFill>
            </a:ln>
          </p:spPr>
          <p:txBody>
            <a:bodyPr wrap="square" lIns="0" tIns="0" rIns="0" bIns="0" rtlCol="0"/>
            <a:lstStyle/>
            <a:p>
              <a:endParaRPr/>
            </a:p>
          </p:txBody>
        </p:sp>
        <p:sp>
          <p:nvSpPr>
            <p:cNvPr id="77" name="object 77"/>
            <p:cNvSpPr/>
            <p:nvPr/>
          </p:nvSpPr>
          <p:spPr>
            <a:xfrm>
              <a:off x="6623457" y="1443127"/>
              <a:ext cx="239214" cy="237944"/>
            </a:xfrm>
            <a:prstGeom prst="rect">
              <a:avLst/>
            </a:prstGeom>
            <a:blipFill>
              <a:blip r:embed="rId3" cstate="print"/>
              <a:stretch>
                <a:fillRect/>
              </a:stretch>
            </a:blipFill>
          </p:spPr>
          <p:txBody>
            <a:bodyPr wrap="square" lIns="0" tIns="0" rIns="0" bIns="0" rtlCol="0"/>
            <a:lstStyle/>
            <a:p>
              <a:endParaRPr/>
            </a:p>
          </p:txBody>
        </p:sp>
      </p:grpSp>
      <p:sp>
        <p:nvSpPr>
          <p:cNvPr id="78" name="object 78"/>
          <p:cNvSpPr txBox="1"/>
          <p:nvPr/>
        </p:nvSpPr>
        <p:spPr>
          <a:xfrm>
            <a:off x="5654356" y="246864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79" name="object 79"/>
          <p:cNvSpPr txBox="1"/>
          <p:nvPr/>
        </p:nvSpPr>
        <p:spPr>
          <a:xfrm>
            <a:off x="6293166" y="2461023"/>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0" name="object 80"/>
          <p:cNvSpPr txBox="1"/>
          <p:nvPr/>
        </p:nvSpPr>
        <p:spPr>
          <a:xfrm>
            <a:off x="6892606" y="2464832"/>
            <a:ext cx="212090" cy="135935"/>
          </a:xfrm>
          <a:prstGeom prst="rect">
            <a:avLst/>
          </a:prstGeom>
        </p:spPr>
        <p:txBody>
          <a:bodyPr vert="horz" wrap="square" lIns="0" tIns="12700" rIns="0" bIns="0" rtlCol="0">
            <a:spAutoFit/>
          </a:bodyPr>
          <a:lstStyle/>
          <a:p>
            <a:pPr marL="12700">
              <a:lnSpc>
                <a:spcPct val="100000"/>
              </a:lnSpc>
              <a:spcBef>
                <a:spcPts val="100"/>
              </a:spcBef>
            </a:pPr>
            <a:r>
              <a:rPr sz="800" b="1" spc="5" dirty="0">
                <a:latin typeface="Arial"/>
                <a:cs typeface="Arial"/>
              </a:rPr>
              <a:t>S</a:t>
            </a:r>
            <a:r>
              <a:rPr sz="800" b="1" spc="-5" dirty="0">
                <a:latin typeface="Arial"/>
                <a:cs typeface="Arial"/>
              </a:rPr>
              <a:t>y</a:t>
            </a:r>
            <a:r>
              <a:rPr sz="800" b="1" dirty="0">
                <a:latin typeface="Arial"/>
                <a:cs typeface="Arial"/>
              </a:rPr>
              <a:t>n</a:t>
            </a:r>
            <a:endParaRPr sz="800">
              <a:latin typeface="Arial"/>
              <a:cs typeface="Arial"/>
            </a:endParaRPr>
          </a:p>
        </p:txBody>
      </p:sp>
      <p:sp>
        <p:nvSpPr>
          <p:cNvPr id="81" name="object 81"/>
          <p:cNvSpPr txBox="1"/>
          <p:nvPr/>
        </p:nvSpPr>
        <p:spPr>
          <a:xfrm>
            <a:off x="153670" y="2254568"/>
            <a:ext cx="9442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Session</a:t>
            </a:r>
            <a:r>
              <a:rPr sz="1200" spc="-50" dirty="0">
                <a:latin typeface="Arial"/>
                <a:cs typeface="Arial"/>
              </a:rPr>
              <a:t> </a:t>
            </a:r>
            <a:r>
              <a:rPr sz="1200" dirty="0">
                <a:latin typeface="Arial"/>
                <a:cs typeface="Arial"/>
              </a:rPr>
              <a:t>layer</a:t>
            </a:r>
            <a:endParaRPr sz="1200">
              <a:latin typeface="Arial"/>
              <a:cs typeface="Arial"/>
            </a:endParaRPr>
          </a:p>
        </p:txBody>
      </p:sp>
      <p:sp>
        <p:nvSpPr>
          <p:cNvPr id="82" name="object 82"/>
          <p:cNvSpPr txBox="1"/>
          <p:nvPr/>
        </p:nvSpPr>
        <p:spPr>
          <a:xfrm>
            <a:off x="7836216" y="2200990"/>
            <a:ext cx="94361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sp>
        <p:nvSpPr>
          <p:cNvPr id="85" name="object 2"/>
          <p:cNvSpPr txBox="1">
            <a:spLocks noGrp="1"/>
          </p:cNvSpPr>
          <p:nvPr>
            <p:ph type="title"/>
          </p:nvPr>
        </p:nvSpPr>
        <p:spPr>
          <a:xfrm>
            <a:off x="2438400" y="57151"/>
            <a:ext cx="3688804" cy="597599"/>
          </a:xfrm>
          <a:prstGeom prst="rect">
            <a:avLst/>
          </a:prstGeom>
        </p:spPr>
        <p:txBody>
          <a:bodyPr vert="horz" wrap="square" lIns="0" tIns="12700" rIns="0" bIns="0" rtlCol="0">
            <a:spAutoFit/>
          </a:bodyPr>
          <a:lstStyle/>
          <a:p>
            <a:pPr marL="12700">
              <a:lnSpc>
                <a:spcPct val="100000"/>
              </a:lnSpc>
              <a:spcBef>
                <a:spcPts val="100"/>
              </a:spcBef>
            </a:pPr>
            <a:r>
              <a:rPr lang="en-US" sz="3800" b="1" spc="-10" dirty="0">
                <a:solidFill>
                  <a:srgbClr val="FF0000"/>
                </a:solidFill>
                <a:effectLst>
                  <a:outerShdw blurRad="38100" dist="38100" dir="2700000" algn="tl">
                    <a:srgbClr val="000000">
                      <a:alpha val="43137"/>
                    </a:srgbClr>
                  </a:outerShdw>
                </a:effectLst>
                <a:latin typeface="Bahnschrift" panose="020B0502040204020203" pitchFamily="34" charset="0"/>
              </a:rPr>
              <a:t>SESSION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257257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741" y="34451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 name="object 4"/>
          <p:cNvSpPr txBox="1"/>
          <p:nvPr/>
        </p:nvSpPr>
        <p:spPr>
          <a:xfrm>
            <a:off x="803911" y="3419475"/>
            <a:ext cx="6880859"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presentation </a:t>
            </a:r>
            <a:r>
              <a:rPr sz="1500" spc="5" dirty="0">
                <a:latin typeface="Arial"/>
                <a:cs typeface="Arial"/>
              </a:rPr>
              <a:t>layer </a:t>
            </a:r>
            <a:r>
              <a:rPr sz="1500" dirty="0">
                <a:latin typeface="Arial"/>
                <a:cs typeface="Arial"/>
              </a:rPr>
              <a:t>is responsible for translation, compression and</a:t>
            </a:r>
            <a:r>
              <a:rPr sz="1500" spc="145" dirty="0">
                <a:latin typeface="Arial"/>
                <a:cs typeface="Arial"/>
              </a:rPr>
              <a:t> </a:t>
            </a:r>
            <a:r>
              <a:rPr sz="1500" dirty="0">
                <a:latin typeface="Arial"/>
                <a:cs typeface="Arial"/>
              </a:rPr>
              <a:t>encryption</a:t>
            </a:r>
            <a:endParaRPr sz="1500">
              <a:latin typeface="Arial"/>
              <a:cs typeface="Arial"/>
            </a:endParaRPr>
          </a:p>
        </p:txBody>
      </p:sp>
      <p:sp>
        <p:nvSpPr>
          <p:cNvPr id="5" name="object 5"/>
          <p:cNvSpPr txBox="1"/>
          <p:nvPr/>
        </p:nvSpPr>
        <p:spPr>
          <a:xfrm>
            <a:off x="459741" y="3749109"/>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6" name="object 6"/>
          <p:cNvSpPr txBox="1"/>
          <p:nvPr/>
        </p:nvSpPr>
        <p:spPr>
          <a:xfrm>
            <a:off x="802640" y="3708072"/>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7" name="object 7"/>
          <p:cNvSpPr txBox="1"/>
          <p:nvPr/>
        </p:nvSpPr>
        <p:spPr>
          <a:xfrm>
            <a:off x="803909" y="4007214"/>
            <a:ext cx="114300" cy="542456"/>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8" name="object 8"/>
          <p:cNvSpPr txBox="1"/>
          <p:nvPr/>
        </p:nvSpPr>
        <p:spPr>
          <a:xfrm>
            <a:off x="1129030" y="3973358"/>
            <a:ext cx="4652010" cy="612988"/>
          </a:xfrm>
          <a:prstGeom prst="rect">
            <a:avLst/>
          </a:prstGeom>
        </p:spPr>
        <p:txBody>
          <a:bodyPr vert="horz" wrap="square" lIns="0" tIns="12700" rIns="0" bIns="0" rtlCol="0">
            <a:spAutoFit/>
          </a:bodyPr>
          <a:lstStyle/>
          <a:p>
            <a:pPr marL="12700" marR="5080">
              <a:lnSpc>
                <a:spcPct val="100000"/>
              </a:lnSpc>
              <a:spcBef>
                <a:spcPts val="100"/>
              </a:spcBef>
            </a:pPr>
            <a:r>
              <a:rPr sz="1300" spc="-5" dirty="0">
                <a:latin typeface="Arial"/>
                <a:cs typeface="Arial"/>
              </a:rPr>
              <a:t>Translation </a:t>
            </a:r>
            <a:r>
              <a:rPr sz="1300" spc="-5" dirty="0">
                <a:solidFill>
                  <a:srgbClr val="959595"/>
                </a:solidFill>
                <a:latin typeface="Arial"/>
                <a:cs typeface="Arial"/>
              </a:rPr>
              <a:t>(interoperability </a:t>
            </a:r>
            <a:r>
              <a:rPr sz="1300" spc="-10" dirty="0">
                <a:solidFill>
                  <a:srgbClr val="959595"/>
                </a:solidFill>
                <a:latin typeface="Arial"/>
                <a:cs typeface="Arial"/>
              </a:rPr>
              <a:t>between </a:t>
            </a:r>
            <a:r>
              <a:rPr sz="1300" spc="-5" dirty="0">
                <a:solidFill>
                  <a:srgbClr val="959595"/>
                </a:solidFill>
                <a:latin typeface="Arial"/>
                <a:cs typeface="Arial"/>
              </a:rPr>
              <a:t>different encoding system)  </a:t>
            </a:r>
            <a:r>
              <a:rPr sz="1300" spc="-5" dirty="0">
                <a:latin typeface="Arial"/>
                <a:cs typeface="Arial"/>
              </a:rPr>
              <a:t>Encryption </a:t>
            </a:r>
            <a:r>
              <a:rPr sz="1300" spc="-5" dirty="0">
                <a:solidFill>
                  <a:srgbClr val="959595"/>
                </a:solidFill>
                <a:latin typeface="Arial"/>
                <a:cs typeface="Arial"/>
              </a:rPr>
              <a:t>(Privacy</a:t>
            </a:r>
            <a:r>
              <a:rPr sz="1300" spc="-10" dirty="0">
                <a:solidFill>
                  <a:srgbClr val="959595"/>
                </a:solidFill>
                <a:latin typeface="Arial"/>
                <a:cs typeface="Arial"/>
              </a:rPr>
              <a:t> </a:t>
            </a:r>
            <a:r>
              <a:rPr sz="1300" spc="-5" dirty="0">
                <a:solidFill>
                  <a:srgbClr val="959595"/>
                </a:solidFill>
                <a:latin typeface="Arial"/>
                <a:cs typeface="Arial"/>
              </a:rPr>
              <a:t>schemes)</a:t>
            </a:r>
            <a:endParaRPr sz="1300" dirty="0">
              <a:latin typeface="Arial"/>
              <a:cs typeface="Arial"/>
            </a:endParaRPr>
          </a:p>
          <a:p>
            <a:pPr marL="12700">
              <a:lnSpc>
                <a:spcPct val="100000"/>
              </a:lnSpc>
              <a:spcBef>
                <a:spcPts val="20"/>
              </a:spcBef>
            </a:pPr>
            <a:r>
              <a:rPr sz="1300" spc="-5" dirty="0">
                <a:latin typeface="Arial"/>
                <a:cs typeface="Arial"/>
              </a:rPr>
              <a:t>Compression </a:t>
            </a:r>
            <a:r>
              <a:rPr sz="1300" spc="-5" dirty="0">
                <a:solidFill>
                  <a:srgbClr val="959595"/>
                </a:solidFill>
                <a:latin typeface="Arial"/>
                <a:cs typeface="Arial"/>
              </a:rPr>
              <a:t>(data</a:t>
            </a:r>
            <a:r>
              <a:rPr sz="1300" spc="-15" dirty="0">
                <a:solidFill>
                  <a:srgbClr val="959595"/>
                </a:solidFill>
                <a:latin typeface="Arial"/>
                <a:cs typeface="Arial"/>
              </a:rPr>
              <a:t> </a:t>
            </a:r>
            <a:r>
              <a:rPr sz="1300" spc="-5" dirty="0">
                <a:solidFill>
                  <a:srgbClr val="959595"/>
                </a:solidFill>
                <a:latin typeface="Arial"/>
                <a:cs typeface="Arial"/>
              </a:rPr>
              <a:t>compression)</a:t>
            </a:r>
            <a:endParaRPr sz="1300" dirty="0">
              <a:latin typeface="Arial"/>
              <a:cs typeface="Arial"/>
            </a:endParaRPr>
          </a:p>
        </p:txBody>
      </p:sp>
      <p:grpSp>
        <p:nvGrpSpPr>
          <p:cNvPr id="9" name="object 9"/>
          <p:cNvGrpSpPr/>
          <p:nvPr/>
        </p:nvGrpSpPr>
        <p:grpSpPr>
          <a:xfrm>
            <a:off x="1138240" y="1425179"/>
            <a:ext cx="2689225" cy="873919"/>
            <a:chOff x="1138237" y="1900237"/>
            <a:chExt cx="2689225" cy="1165225"/>
          </a:xfrm>
        </p:grpSpPr>
        <p:sp>
          <p:nvSpPr>
            <p:cNvPr id="10" name="object 10"/>
            <p:cNvSpPr/>
            <p:nvPr/>
          </p:nvSpPr>
          <p:spPr>
            <a:xfrm>
              <a:off x="1155700" y="304800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11" name="object 11"/>
            <p:cNvSpPr/>
            <p:nvPr/>
          </p:nvSpPr>
          <p:spPr>
            <a:xfrm>
              <a:off x="1155700" y="19177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12" name="object 12"/>
            <p:cNvSpPr/>
            <p:nvPr/>
          </p:nvSpPr>
          <p:spPr>
            <a:xfrm>
              <a:off x="1143000" y="190500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13" name="object 13"/>
            <p:cNvSpPr/>
            <p:nvPr/>
          </p:nvSpPr>
          <p:spPr>
            <a:xfrm>
              <a:off x="1143000" y="190500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14" name="object 14"/>
          <p:cNvSpPr txBox="1"/>
          <p:nvPr/>
        </p:nvSpPr>
        <p:spPr>
          <a:xfrm>
            <a:off x="1985872" y="1775155"/>
            <a:ext cx="981710" cy="187231"/>
          </a:xfrm>
          <a:prstGeom prst="rect">
            <a:avLst/>
          </a:prstGeom>
          <a:solidFill>
            <a:srgbClr val="0098FF"/>
          </a:solidFill>
        </p:spPr>
        <p:txBody>
          <a:bodyPr vert="horz" wrap="square" lIns="0" tIns="33020" rIns="0" bIns="0" rtlCol="0">
            <a:spAutoFit/>
          </a:bodyPr>
          <a:lstStyle/>
          <a:p>
            <a:pPr marL="635" algn="ctr">
              <a:lnSpc>
                <a:spcPct val="100000"/>
              </a:lnSpc>
              <a:spcBef>
                <a:spcPts val="260"/>
              </a:spcBef>
            </a:pPr>
            <a:r>
              <a:rPr sz="1000" spc="-5" dirty="0">
                <a:latin typeface="Arial"/>
                <a:cs typeface="Arial"/>
              </a:rPr>
              <a:t>Data</a:t>
            </a:r>
            <a:endParaRPr sz="1000">
              <a:latin typeface="Arial"/>
              <a:cs typeface="Arial"/>
            </a:endParaRPr>
          </a:p>
        </p:txBody>
      </p:sp>
      <p:sp>
        <p:nvSpPr>
          <p:cNvPr id="15" name="object 15"/>
          <p:cNvSpPr/>
          <p:nvPr/>
        </p:nvSpPr>
        <p:spPr>
          <a:xfrm>
            <a:off x="1257300" y="1771651"/>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16" name="object 16"/>
          <p:cNvSpPr txBox="1"/>
          <p:nvPr/>
        </p:nvSpPr>
        <p:spPr>
          <a:xfrm>
            <a:off x="1261972" y="1775154"/>
            <a:ext cx="706120" cy="191078"/>
          </a:xfrm>
          <a:prstGeom prst="rect">
            <a:avLst/>
          </a:prstGeom>
          <a:solidFill>
            <a:srgbClr val="CC9800"/>
          </a:solidFill>
        </p:spPr>
        <p:txBody>
          <a:bodyPr vert="horz" wrap="square" lIns="0" tIns="36830" rIns="0" bIns="0" rtlCol="0">
            <a:spAutoFit/>
          </a:bodyPr>
          <a:lstStyle/>
          <a:p>
            <a:pPr marL="635" algn="ctr">
              <a:lnSpc>
                <a:spcPct val="100000"/>
              </a:lnSpc>
              <a:spcBef>
                <a:spcPts val="290"/>
              </a:spcBef>
            </a:pPr>
            <a:r>
              <a:rPr sz="1000" spc="-5" dirty="0">
                <a:latin typeface="Arial"/>
                <a:cs typeface="Arial"/>
              </a:rPr>
              <a:t>H6</a:t>
            </a:r>
            <a:endParaRPr sz="1000">
              <a:latin typeface="Arial"/>
              <a:cs typeface="Arial"/>
            </a:endParaRPr>
          </a:p>
        </p:txBody>
      </p:sp>
      <p:grpSp>
        <p:nvGrpSpPr>
          <p:cNvPr id="17" name="object 17"/>
          <p:cNvGrpSpPr/>
          <p:nvPr/>
        </p:nvGrpSpPr>
        <p:grpSpPr>
          <a:xfrm>
            <a:off x="1252630" y="1250939"/>
            <a:ext cx="1724025" cy="1267301"/>
            <a:chOff x="1252627" y="1667917"/>
            <a:chExt cx="1724025" cy="1689735"/>
          </a:xfrm>
        </p:grpSpPr>
        <p:sp>
          <p:nvSpPr>
            <p:cNvPr id="18" name="object 18"/>
            <p:cNvSpPr/>
            <p:nvPr/>
          </p:nvSpPr>
          <p:spPr>
            <a:xfrm>
              <a:off x="1257300" y="2133600"/>
              <a:ext cx="1714500" cy="685800"/>
            </a:xfrm>
            <a:custGeom>
              <a:avLst/>
              <a:gdLst/>
              <a:ahLst/>
              <a:cxnLst/>
              <a:rect l="l" t="t" r="r" b="b"/>
              <a:pathLst>
                <a:path w="1714500" h="685800">
                  <a:moveTo>
                    <a:pt x="0" y="685800"/>
                  </a:moveTo>
                  <a:lnTo>
                    <a:pt x="1686560" y="685800"/>
                  </a:lnTo>
                </a:path>
                <a:path w="1714500" h="685800">
                  <a:moveTo>
                    <a:pt x="0" y="685800"/>
                  </a:moveTo>
                  <a:lnTo>
                    <a:pt x="0" y="457200"/>
                  </a:lnTo>
                </a:path>
                <a:path w="1714500" h="685800">
                  <a:moveTo>
                    <a:pt x="1686560" y="685800"/>
                  </a:moveTo>
                  <a:lnTo>
                    <a:pt x="1686560" y="457200"/>
                  </a:lnTo>
                </a:path>
                <a:path w="1714500" h="685800">
                  <a:moveTo>
                    <a:pt x="723900" y="0"/>
                  </a:moveTo>
                  <a:lnTo>
                    <a:pt x="1714500" y="0"/>
                  </a:lnTo>
                </a:path>
                <a:path w="1714500" h="685800">
                  <a:moveTo>
                    <a:pt x="723900" y="0"/>
                  </a:moveTo>
                  <a:lnTo>
                    <a:pt x="723900" y="228600"/>
                  </a:lnTo>
                </a:path>
                <a:path w="1714500" h="685800">
                  <a:moveTo>
                    <a:pt x="1714500" y="0"/>
                  </a:moveTo>
                  <a:lnTo>
                    <a:pt x="1714500" y="228600"/>
                  </a:lnTo>
                </a:path>
              </a:pathLst>
            </a:custGeom>
            <a:ln w="9344">
              <a:solidFill>
                <a:srgbClr val="000000"/>
              </a:solidFill>
            </a:ln>
          </p:spPr>
          <p:txBody>
            <a:bodyPr wrap="square" lIns="0" tIns="0" rIns="0" bIns="0" rtlCol="0"/>
            <a:lstStyle/>
            <a:p>
              <a:endParaRPr/>
            </a:p>
          </p:txBody>
        </p:sp>
        <p:sp>
          <p:nvSpPr>
            <p:cNvPr id="19" name="object 19"/>
            <p:cNvSpPr/>
            <p:nvPr/>
          </p:nvSpPr>
          <p:spPr>
            <a:xfrm>
              <a:off x="1985010" y="2816860"/>
              <a:ext cx="228600" cy="535940"/>
            </a:xfrm>
            <a:custGeom>
              <a:avLst/>
              <a:gdLst/>
              <a:ahLst/>
              <a:cxnLst/>
              <a:rect l="l" t="t" r="r" b="b"/>
              <a:pathLst>
                <a:path w="228600" h="535939">
                  <a:moveTo>
                    <a:pt x="154939" y="0"/>
                  </a:moveTo>
                  <a:lnTo>
                    <a:pt x="36829" y="5079"/>
                  </a:lnTo>
                  <a:lnTo>
                    <a:pt x="55879" y="439419"/>
                  </a:lnTo>
                  <a:lnTo>
                    <a:pt x="0" y="441960"/>
                  </a:lnTo>
                  <a:lnTo>
                    <a:pt x="118109" y="535939"/>
                  </a:lnTo>
                  <a:lnTo>
                    <a:pt x="228600" y="431800"/>
                  </a:lnTo>
                  <a:lnTo>
                    <a:pt x="172719" y="434339"/>
                  </a:lnTo>
                  <a:lnTo>
                    <a:pt x="154939" y="0"/>
                  </a:lnTo>
                  <a:close/>
                </a:path>
              </a:pathLst>
            </a:custGeom>
            <a:solidFill>
              <a:srgbClr val="CC9800"/>
            </a:solidFill>
          </p:spPr>
          <p:txBody>
            <a:bodyPr wrap="square" lIns="0" tIns="0" rIns="0" bIns="0" rtlCol="0"/>
            <a:lstStyle/>
            <a:p>
              <a:endParaRPr/>
            </a:p>
          </p:txBody>
        </p:sp>
        <p:sp>
          <p:nvSpPr>
            <p:cNvPr id="20" name="object 20"/>
            <p:cNvSpPr/>
            <p:nvPr/>
          </p:nvSpPr>
          <p:spPr>
            <a:xfrm>
              <a:off x="1985010" y="2816860"/>
              <a:ext cx="228600" cy="535940"/>
            </a:xfrm>
            <a:custGeom>
              <a:avLst/>
              <a:gdLst/>
              <a:ahLst/>
              <a:cxnLst/>
              <a:rect l="l" t="t" r="r" b="b"/>
              <a:pathLst>
                <a:path w="228600" h="535939">
                  <a:moveTo>
                    <a:pt x="154939" y="0"/>
                  </a:moveTo>
                  <a:lnTo>
                    <a:pt x="172719" y="434339"/>
                  </a:lnTo>
                  <a:lnTo>
                    <a:pt x="228600" y="431800"/>
                  </a:lnTo>
                  <a:lnTo>
                    <a:pt x="118109" y="535939"/>
                  </a:lnTo>
                  <a:lnTo>
                    <a:pt x="0" y="441960"/>
                  </a:lnTo>
                  <a:lnTo>
                    <a:pt x="55879" y="439419"/>
                  </a:lnTo>
                  <a:lnTo>
                    <a:pt x="36829" y="5079"/>
                  </a:lnTo>
                  <a:lnTo>
                    <a:pt x="154939" y="0"/>
                  </a:lnTo>
                  <a:close/>
                </a:path>
              </a:pathLst>
            </a:custGeom>
            <a:ln w="9344">
              <a:solidFill>
                <a:srgbClr val="000000"/>
              </a:solidFill>
            </a:ln>
          </p:spPr>
          <p:txBody>
            <a:bodyPr wrap="square" lIns="0" tIns="0" rIns="0" bIns="0" rtlCol="0"/>
            <a:lstStyle/>
            <a:p>
              <a:endParaRPr/>
            </a:p>
          </p:txBody>
        </p:sp>
        <p:sp>
          <p:nvSpPr>
            <p:cNvPr id="21" name="object 21"/>
            <p:cNvSpPr/>
            <p:nvPr/>
          </p:nvSpPr>
          <p:spPr>
            <a:xfrm>
              <a:off x="2293620" y="1672590"/>
              <a:ext cx="228600" cy="459740"/>
            </a:xfrm>
            <a:custGeom>
              <a:avLst/>
              <a:gdLst/>
              <a:ahLst/>
              <a:cxnLst/>
              <a:rect l="l" t="t" r="r" b="b"/>
              <a:pathLst>
                <a:path w="228600" h="459739">
                  <a:moveTo>
                    <a:pt x="157480" y="0"/>
                  </a:moveTo>
                  <a:lnTo>
                    <a:pt x="39369" y="5080"/>
                  </a:lnTo>
                  <a:lnTo>
                    <a:pt x="55880" y="377189"/>
                  </a:lnTo>
                  <a:lnTo>
                    <a:pt x="0" y="379730"/>
                  </a:lnTo>
                  <a:lnTo>
                    <a:pt x="118110" y="459739"/>
                  </a:lnTo>
                  <a:lnTo>
                    <a:pt x="228600" y="369570"/>
                  </a:lnTo>
                  <a:lnTo>
                    <a:pt x="172719" y="372110"/>
                  </a:lnTo>
                  <a:lnTo>
                    <a:pt x="157480" y="0"/>
                  </a:lnTo>
                  <a:close/>
                </a:path>
              </a:pathLst>
            </a:custGeom>
            <a:solidFill>
              <a:srgbClr val="CC9800"/>
            </a:solidFill>
          </p:spPr>
          <p:txBody>
            <a:bodyPr wrap="square" lIns="0" tIns="0" rIns="0" bIns="0" rtlCol="0"/>
            <a:lstStyle/>
            <a:p>
              <a:endParaRPr/>
            </a:p>
          </p:txBody>
        </p:sp>
        <p:sp>
          <p:nvSpPr>
            <p:cNvPr id="22" name="object 22"/>
            <p:cNvSpPr/>
            <p:nvPr/>
          </p:nvSpPr>
          <p:spPr>
            <a:xfrm>
              <a:off x="2293620" y="1672590"/>
              <a:ext cx="228600" cy="459740"/>
            </a:xfrm>
            <a:custGeom>
              <a:avLst/>
              <a:gdLst/>
              <a:ahLst/>
              <a:cxnLst/>
              <a:rect l="l" t="t" r="r" b="b"/>
              <a:pathLst>
                <a:path w="228600" h="459739">
                  <a:moveTo>
                    <a:pt x="157480" y="0"/>
                  </a:moveTo>
                  <a:lnTo>
                    <a:pt x="172719" y="372110"/>
                  </a:lnTo>
                  <a:lnTo>
                    <a:pt x="228600" y="369570"/>
                  </a:lnTo>
                  <a:lnTo>
                    <a:pt x="118110" y="459739"/>
                  </a:lnTo>
                  <a:lnTo>
                    <a:pt x="0" y="379730"/>
                  </a:lnTo>
                  <a:lnTo>
                    <a:pt x="55880" y="377189"/>
                  </a:lnTo>
                  <a:lnTo>
                    <a:pt x="39369" y="5080"/>
                  </a:lnTo>
                  <a:lnTo>
                    <a:pt x="157480" y="0"/>
                  </a:lnTo>
                  <a:close/>
                </a:path>
              </a:pathLst>
            </a:custGeom>
            <a:ln w="9344">
              <a:solidFill>
                <a:srgbClr val="000000"/>
              </a:solidFill>
            </a:ln>
          </p:spPr>
          <p:txBody>
            <a:bodyPr wrap="square" lIns="0" tIns="0" rIns="0" bIns="0" rtlCol="0"/>
            <a:lstStyle/>
            <a:p>
              <a:endParaRPr/>
            </a:p>
          </p:txBody>
        </p:sp>
      </p:grpSp>
      <p:sp>
        <p:nvSpPr>
          <p:cNvPr id="23" name="object 23"/>
          <p:cNvSpPr txBox="1"/>
          <p:nvPr/>
        </p:nvSpPr>
        <p:spPr>
          <a:xfrm>
            <a:off x="1906270" y="1077278"/>
            <a:ext cx="152781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application</a:t>
            </a:r>
            <a:r>
              <a:rPr sz="1200" spc="-15" dirty="0">
                <a:latin typeface="Arial"/>
                <a:cs typeface="Arial"/>
              </a:rPr>
              <a:t> </a:t>
            </a:r>
            <a:r>
              <a:rPr sz="1200" spc="-5" dirty="0">
                <a:latin typeface="Arial"/>
                <a:cs typeface="Arial"/>
              </a:rPr>
              <a:t>layer</a:t>
            </a:r>
            <a:endParaRPr sz="1200">
              <a:latin typeface="Arial"/>
              <a:cs typeface="Arial"/>
            </a:endParaRPr>
          </a:p>
        </p:txBody>
      </p:sp>
      <p:sp>
        <p:nvSpPr>
          <p:cNvPr id="24" name="object 24"/>
          <p:cNvSpPr txBox="1"/>
          <p:nvPr/>
        </p:nvSpPr>
        <p:spPr>
          <a:xfrm>
            <a:off x="1906270" y="2540318"/>
            <a:ext cx="11379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session</a:t>
            </a:r>
            <a:r>
              <a:rPr sz="1200" spc="-55" dirty="0">
                <a:latin typeface="Arial"/>
                <a:cs typeface="Arial"/>
              </a:rPr>
              <a:t> </a:t>
            </a:r>
            <a:r>
              <a:rPr sz="1200" spc="-5" dirty="0">
                <a:latin typeface="Arial"/>
                <a:cs typeface="Arial"/>
              </a:rPr>
              <a:t>layer</a:t>
            </a:r>
            <a:endParaRPr sz="1200">
              <a:latin typeface="Arial"/>
              <a:cs typeface="Arial"/>
            </a:endParaRPr>
          </a:p>
        </p:txBody>
      </p:sp>
      <p:grpSp>
        <p:nvGrpSpPr>
          <p:cNvPr id="25" name="object 25"/>
          <p:cNvGrpSpPr/>
          <p:nvPr/>
        </p:nvGrpSpPr>
        <p:grpSpPr>
          <a:xfrm>
            <a:off x="5105719" y="1402013"/>
            <a:ext cx="2689225" cy="873919"/>
            <a:chOff x="5329237" y="1869757"/>
            <a:chExt cx="2689225" cy="1165225"/>
          </a:xfrm>
        </p:grpSpPr>
        <p:sp>
          <p:nvSpPr>
            <p:cNvPr id="26" name="object 26"/>
            <p:cNvSpPr/>
            <p:nvPr/>
          </p:nvSpPr>
          <p:spPr>
            <a:xfrm>
              <a:off x="5346700" y="3017520"/>
              <a:ext cx="2667000" cy="12700"/>
            </a:xfrm>
            <a:custGeom>
              <a:avLst/>
              <a:gdLst/>
              <a:ahLst/>
              <a:cxnLst/>
              <a:rect l="l" t="t" r="r" b="b"/>
              <a:pathLst>
                <a:path w="2667000" h="12700">
                  <a:moveTo>
                    <a:pt x="0" y="12700"/>
                  </a:moveTo>
                  <a:lnTo>
                    <a:pt x="2667000" y="12700"/>
                  </a:lnTo>
                  <a:lnTo>
                    <a:pt x="2667000" y="0"/>
                  </a:lnTo>
                  <a:lnTo>
                    <a:pt x="0" y="0"/>
                  </a:lnTo>
                  <a:lnTo>
                    <a:pt x="0" y="12700"/>
                  </a:lnTo>
                  <a:close/>
                </a:path>
              </a:pathLst>
            </a:custGeom>
            <a:solidFill>
              <a:srgbClr val="5E5E5E"/>
            </a:solidFill>
          </p:spPr>
          <p:txBody>
            <a:bodyPr wrap="square" lIns="0" tIns="0" rIns="0" bIns="0" rtlCol="0"/>
            <a:lstStyle/>
            <a:p>
              <a:endParaRPr/>
            </a:p>
          </p:txBody>
        </p:sp>
        <p:sp>
          <p:nvSpPr>
            <p:cNvPr id="27" name="object 27"/>
            <p:cNvSpPr/>
            <p:nvPr/>
          </p:nvSpPr>
          <p:spPr>
            <a:xfrm>
              <a:off x="5346700" y="18872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Lst>
            </a:custGeom>
            <a:ln w="9344">
              <a:solidFill>
                <a:srgbClr val="5E5E5E"/>
              </a:solidFill>
            </a:ln>
          </p:spPr>
          <p:txBody>
            <a:bodyPr wrap="square" lIns="0" tIns="0" rIns="0" bIns="0" rtlCol="0"/>
            <a:lstStyle/>
            <a:p>
              <a:endParaRPr/>
            </a:p>
          </p:txBody>
        </p:sp>
        <p:sp>
          <p:nvSpPr>
            <p:cNvPr id="28" name="object 28"/>
            <p:cNvSpPr/>
            <p:nvPr/>
          </p:nvSpPr>
          <p:spPr>
            <a:xfrm>
              <a:off x="5334000" y="1874520"/>
              <a:ext cx="2667000" cy="1143000"/>
            </a:xfrm>
            <a:custGeom>
              <a:avLst/>
              <a:gdLst/>
              <a:ahLst/>
              <a:cxnLst/>
              <a:rect l="l" t="t" r="r" b="b"/>
              <a:pathLst>
                <a:path w="2667000" h="1143000">
                  <a:moveTo>
                    <a:pt x="2667000" y="0"/>
                  </a:moveTo>
                  <a:lnTo>
                    <a:pt x="0" y="0"/>
                  </a:lnTo>
                  <a:lnTo>
                    <a:pt x="0" y="1143000"/>
                  </a:lnTo>
                  <a:lnTo>
                    <a:pt x="2667000" y="1143000"/>
                  </a:lnTo>
                  <a:close/>
                </a:path>
              </a:pathLst>
            </a:custGeom>
            <a:solidFill>
              <a:srgbClr val="EDF8C4"/>
            </a:solidFill>
          </p:spPr>
          <p:txBody>
            <a:bodyPr wrap="square" lIns="0" tIns="0" rIns="0" bIns="0" rtlCol="0"/>
            <a:lstStyle/>
            <a:p>
              <a:endParaRPr/>
            </a:p>
          </p:txBody>
        </p:sp>
        <p:sp>
          <p:nvSpPr>
            <p:cNvPr id="29" name="object 29"/>
            <p:cNvSpPr/>
            <p:nvPr/>
          </p:nvSpPr>
          <p:spPr>
            <a:xfrm>
              <a:off x="5334000" y="1874520"/>
              <a:ext cx="2667000" cy="1143000"/>
            </a:xfrm>
            <a:custGeom>
              <a:avLst/>
              <a:gdLst/>
              <a:ahLst/>
              <a:cxnLst/>
              <a:rect l="l" t="t" r="r" b="b"/>
              <a:pathLst>
                <a:path w="2667000" h="1143000">
                  <a:moveTo>
                    <a:pt x="1333500" y="1143000"/>
                  </a:moveTo>
                  <a:lnTo>
                    <a:pt x="0" y="1143000"/>
                  </a:lnTo>
                  <a:lnTo>
                    <a:pt x="0" y="0"/>
                  </a:lnTo>
                  <a:lnTo>
                    <a:pt x="2667000" y="0"/>
                  </a:lnTo>
                  <a:lnTo>
                    <a:pt x="2667000" y="1143000"/>
                  </a:lnTo>
                  <a:lnTo>
                    <a:pt x="1333500" y="1143000"/>
                  </a:lnTo>
                  <a:close/>
                </a:path>
                <a:path w="2667000" h="1143000">
                  <a:moveTo>
                    <a:pt x="1333500" y="685800"/>
                  </a:moveTo>
                  <a:lnTo>
                    <a:pt x="838200" y="685800"/>
                  </a:lnTo>
                  <a:lnTo>
                    <a:pt x="838200" y="457200"/>
                  </a:lnTo>
                  <a:lnTo>
                    <a:pt x="1828800" y="457200"/>
                  </a:lnTo>
                  <a:lnTo>
                    <a:pt x="1828800" y="685800"/>
                  </a:lnTo>
                  <a:lnTo>
                    <a:pt x="1333500" y="685800"/>
                  </a:lnTo>
                  <a:close/>
                </a:path>
              </a:pathLst>
            </a:custGeom>
            <a:ln w="9344">
              <a:solidFill>
                <a:srgbClr val="000000"/>
              </a:solidFill>
            </a:ln>
          </p:spPr>
          <p:txBody>
            <a:bodyPr wrap="square" lIns="0" tIns="0" rIns="0" bIns="0" rtlCol="0"/>
            <a:lstStyle/>
            <a:p>
              <a:endParaRPr/>
            </a:p>
          </p:txBody>
        </p:sp>
      </p:grpSp>
      <p:sp>
        <p:nvSpPr>
          <p:cNvPr id="30" name="object 30"/>
          <p:cNvSpPr txBox="1"/>
          <p:nvPr/>
        </p:nvSpPr>
        <p:spPr>
          <a:xfrm>
            <a:off x="5958000" y="1751989"/>
            <a:ext cx="976630" cy="187231"/>
          </a:xfrm>
          <a:prstGeom prst="rect">
            <a:avLst/>
          </a:prstGeom>
          <a:solidFill>
            <a:srgbClr val="0098FF"/>
          </a:solidFill>
        </p:spPr>
        <p:txBody>
          <a:bodyPr vert="horz" wrap="square" lIns="0" tIns="33020" rIns="0" bIns="0" rtlCol="0">
            <a:spAutoFit/>
          </a:bodyPr>
          <a:lstStyle/>
          <a:p>
            <a:pPr algn="ctr">
              <a:lnSpc>
                <a:spcPct val="100000"/>
              </a:lnSpc>
              <a:spcBef>
                <a:spcPts val="260"/>
              </a:spcBef>
            </a:pPr>
            <a:r>
              <a:rPr sz="1000" spc="-5" dirty="0">
                <a:latin typeface="Arial"/>
                <a:cs typeface="Arial"/>
              </a:rPr>
              <a:t>Data</a:t>
            </a:r>
            <a:endParaRPr sz="1000">
              <a:latin typeface="Arial"/>
              <a:cs typeface="Arial"/>
            </a:endParaRPr>
          </a:p>
        </p:txBody>
      </p:sp>
      <p:sp>
        <p:nvSpPr>
          <p:cNvPr id="31" name="object 31"/>
          <p:cNvSpPr/>
          <p:nvPr/>
        </p:nvSpPr>
        <p:spPr>
          <a:xfrm>
            <a:off x="5219699" y="1744675"/>
            <a:ext cx="723900" cy="184784"/>
          </a:xfrm>
          <a:custGeom>
            <a:avLst/>
            <a:gdLst/>
            <a:ahLst/>
            <a:cxnLst/>
            <a:rect l="l" t="t" r="r" b="b"/>
            <a:pathLst>
              <a:path w="723900" h="246380">
                <a:moveTo>
                  <a:pt x="8890" y="105410"/>
                </a:moveTo>
                <a:lnTo>
                  <a:pt x="0" y="105410"/>
                </a:lnTo>
                <a:lnTo>
                  <a:pt x="0" y="181610"/>
                </a:lnTo>
                <a:lnTo>
                  <a:pt x="8890" y="181610"/>
                </a:lnTo>
                <a:lnTo>
                  <a:pt x="8890" y="105410"/>
                </a:lnTo>
                <a:close/>
              </a:path>
              <a:path w="723900" h="246380">
                <a:moveTo>
                  <a:pt x="8890" y="0"/>
                </a:moveTo>
                <a:lnTo>
                  <a:pt x="5080" y="0"/>
                </a:lnTo>
                <a:lnTo>
                  <a:pt x="0" y="0"/>
                </a:lnTo>
                <a:lnTo>
                  <a:pt x="0" y="5080"/>
                </a:lnTo>
                <a:lnTo>
                  <a:pt x="0" y="76200"/>
                </a:lnTo>
                <a:lnTo>
                  <a:pt x="8890" y="76200"/>
                </a:lnTo>
                <a:lnTo>
                  <a:pt x="8890" y="10160"/>
                </a:lnTo>
                <a:lnTo>
                  <a:pt x="8890" y="5080"/>
                </a:lnTo>
                <a:lnTo>
                  <a:pt x="8890" y="0"/>
                </a:lnTo>
                <a:close/>
              </a:path>
              <a:path w="723900" h="246380">
                <a:moveTo>
                  <a:pt x="48260" y="237490"/>
                </a:moveTo>
                <a:lnTo>
                  <a:pt x="5080" y="237490"/>
                </a:lnTo>
                <a:lnTo>
                  <a:pt x="5080" y="241300"/>
                </a:lnTo>
                <a:lnTo>
                  <a:pt x="0" y="241300"/>
                </a:lnTo>
                <a:lnTo>
                  <a:pt x="0" y="246380"/>
                </a:lnTo>
                <a:lnTo>
                  <a:pt x="5080" y="246380"/>
                </a:lnTo>
                <a:lnTo>
                  <a:pt x="48260" y="246380"/>
                </a:lnTo>
                <a:lnTo>
                  <a:pt x="48260" y="237490"/>
                </a:lnTo>
                <a:close/>
              </a:path>
              <a:path w="723900" h="246380">
                <a:moveTo>
                  <a:pt x="113030" y="0"/>
                </a:moveTo>
                <a:lnTo>
                  <a:pt x="36830" y="0"/>
                </a:lnTo>
                <a:lnTo>
                  <a:pt x="36830" y="10160"/>
                </a:lnTo>
                <a:lnTo>
                  <a:pt x="113030" y="10160"/>
                </a:lnTo>
                <a:lnTo>
                  <a:pt x="113030" y="0"/>
                </a:lnTo>
                <a:close/>
              </a:path>
              <a:path w="723900" h="246380">
                <a:moveTo>
                  <a:pt x="152400" y="237490"/>
                </a:moveTo>
                <a:lnTo>
                  <a:pt x="77470" y="237490"/>
                </a:lnTo>
                <a:lnTo>
                  <a:pt x="77470" y="246380"/>
                </a:lnTo>
                <a:lnTo>
                  <a:pt x="152400" y="246380"/>
                </a:lnTo>
                <a:lnTo>
                  <a:pt x="152400" y="237490"/>
                </a:lnTo>
                <a:close/>
              </a:path>
              <a:path w="723900" h="246380">
                <a:moveTo>
                  <a:pt x="217170" y="0"/>
                </a:moveTo>
                <a:lnTo>
                  <a:pt x="142240" y="0"/>
                </a:lnTo>
                <a:lnTo>
                  <a:pt x="142240" y="10160"/>
                </a:lnTo>
                <a:lnTo>
                  <a:pt x="217170" y="10160"/>
                </a:lnTo>
                <a:lnTo>
                  <a:pt x="217170" y="0"/>
                </a:lnTo>
                <a:close/>
              </a:path>
              <a:path w="723900" h="246380">
                <a:moveTo>
                  <a:pt x="257810" y="237490"/>
                </a:moveTo>
                <a:lnTo>
                  <a:pt x="181610" y="237490"/>
                </a:lnTo>
                <a:lnTo>
                  <a:pt x="181610" y="246380"/>
                </a:lnTo>
                <a:lnTo>
                  <a:pt x="257810" y="246380"/>
                </a:lnTo>
                <a:lnTo>
                  <a:pt x="257810" y="237490"/>
                </a:lnTo>
                <a:close/>
              </a:path>
              <a:path w="723900" h="246380">
                <a:moveTo>
                  <a:pt x="322580" y="0"/>
                </a:moveTo>
                <a:lnTo>
                  <a:pt x="246380" y="0"/>
                </a:lnTo>
                <a:lnTo>
                  <a:pt x="246380" y="10160"/>
                </a:lnTo>
                <a:lnTo>
                  <a:pt x="322580" y="10160"/>
                </a:lnTo>
                <a:lnTo>
                  <a:pt x="322580" y="0"/>
                </a:lnTo>
                <a:close/>
              </a:path>
              <a:path w="723900" h="246380">
                <a:moveTo>
                  <a:pt x="384810" y="237490"/>
                </a:moveTo>
                <a:lnTo>
                  <a:pt x="361950" y="237490"/>
                </a:lnTo>
                <a:lnTo>
                  <a:pt x="285750" y="237490"/>
                </a:lnTo>
                <a:lnTo>
                  <a:pt x="285750" y="246380"/>
                </a:lnTo>
                <a:lnTo>
                  <a:pt x="361950" y="246380"/>
                </a:lnTo>
                <a:lnTo>
                  <a:pt x="384810" y="246380"/>
                </a:lnTo>
                <a:lnTo>
                  <a:pt x="384810" y="237490"/>
                </a:lnTo>
                <a:close/>
              </a:path>
              <a:path w="723900" h="246380">
                <a:moveTo>
                  <a:pt x="426720" y="0"/>
                </a:moveTo>
                <a:lnTo>
                  <a:pt x="350520" y="0"/>
                </a:lnTo>
                <a:lnTo>
                  <a:pt x="350520" y="10160"/>
                </a:lnTo>
                <a:lnTo>
                  <a:pt x="426720" y="10160"/>
                </a:lnTo>
                <a:lnTo>
                  <a:pt x="426720" y="0"/>
                </a:lnTo>
                <a:close/>
              </a:path>
              <a:path w="723900" h="246380">
                <a:moveTo>
                  <a:pt x="488950" y="237490"/>
                </a:moveTo>
                <a:lnTo>
                  <a:pt x="412750" y="237490"/>
                </a:lnTo>
                <a:lnTo>
                  <a:pt x="412750" y="246380"/>
                </a:lnTo>
                <a:lnTo>
                  <a:pt x="488950" y="246380"/>
                </a:lnTo>
                <a:lnTo>
                  <a:pt x="488950" y="237490"/>
                </a:lnTo>
                <a:close/>
              </a:path>
              <a:path w="723900" h="246380">
                <a:moveTo>
                  <a:pt x="530860" y="0"/>
                </a:moveTo>
                <a:lnTo>
                  <a:pt x="454660" y="0"/>
                </a:lnTo>
                <a:lnTo>
                  <a:pt x="454660" y="10160"/>
                </a:lnTo>
                <a:lnTo>
                  <a:pt x="530860" y="10160"/>
                </a:lnTo>
                <a:lnTo>
                  <a:pt x="530860" y="0"/>
                </a:lnTo>
                <a:close/>
              </a:path>
              <a:path w="723900" h="246380">
                <a:moveTo>
                  <a:pt x="593090" y="237490"/>
                </a:moveTo>
                <a:lnTo>
                  <a:pt x="518160" y="237490"/>
                </a:lnTo>
                <a:lnTo>
                  <a:pt x="518160" y="246380"/>
                </a:lnTo>
                <a:lnTo>
                  <a:pt x="593090" y="246380"/>
                </a:lnTo>
                <a:lnTo>
                  <a:pt x="593090" y="237490"/>
                </a:lnTo>
                <a:close/>
              </a:path>
              <a:path w="723900" h="246380">
                <a:moveTo>
                  <a:pt x="635000" y="0"/>
                </a:moveTo>
                <a:lnTo>
                  <a:pt x="558800" y="0"/>
                </a:lnTo>
                <a:lnTo>
                  <a:pt x="558800" y="10160"/>
                </a:lnTo>
                <a:lnTo>
                  <a:pt x="635000" y="10160"/>
                </a:lnTo>
                <a:lnTo>
                  <a:pt x="635000" y="0"/>
                </a:lnTo>
                <a:close/>
              </a:path>
              <a:path w="723900" h="246380">
                <a:moveTo>
                  <a:pt x="698500" y="237490"/>
                </a:moveTo>
                <a:lnTo>
                  <a:pt x="622300" y="237490"/>
                </a:lnTo>
                <a:lnTo>
                  <a:pt x="622300" y="246380"/>
                </a:lnTo>
                <a:lnTo>
                  <a:pt x="698500" y="246380"/>
                </a:lnTo>
                <a:lnTo>
                  <a:pt x="698500" y="237490"/>
                </a:lnTo>
                <a:close/>
              </a:path>
              <a:path w="723900" h="246380">
                <a:moveTo>
                  <a:pt x="723900" y="158750"/>
                </a:moveTo>
                <a:lnTo>
                  <a:pt x="715010" y="158750"/>
                </a:lnTo>
                <a:lnTo>
                  <a:pt x="715010" y="234950"/>
                </a:lnTo>
                <a:lnTo>
                  <a:pt x="723900" y="234950"/>
                </a:lnTo>
                <a:lnTo>
                  <a:pt x="723900" y="158750"/>
                </a:lnTo>
                <a:close/>
              </a:path>
              <a:path w="723900" h="246380">
                <a:moveTo>
                  <a:pt x="723900" y="54610"/>
                </a:moveTo>
                <a:lnTo>
                  <a:pt x="715010" y="54610"/>
                </a:lnTo>
                <a:lnTo>
                  <a:pt x="715010" y="129540"/>
                </a:lnTo>
                <a:lnTo>
                  <a:pt x="723900" y="129540"/>
                </a:lnTo>
                <a:lnTo>
                  <a:pt x="723900" y="54610"/>
                </a:lnTo>
                <a:close/>
              </a:path>
              <a:path w="723900" h="246380">
                <a:moveTo>
                  <a:pt x="723900" y="0"/>
                </a:moveTo>
                <a:lnTo>
                  <a:pt x="718820" y="0"/>
                </a:lnTo>
                <a:lnTo>
                  <a:pt x="664210" y="0"/>
                </a:lnTo>
                <a:lnTo>
                  <a:pt x="664210" y="10160"/>
                </a:lnTo>
                <a:lnTo>
                  <a:pt x="715010" y="10160"/>
                </a:lnTo>
                <a:lnTo>
                  <a:pt x="715010" y="25400"/>
                </a:lnTo>
                <a:lnTo>
                  <a:pt x="723900" y="25400"/>
                </a:lnTo>
                <a:lnTo>
                  <a:pt x="723900" y="5080"/>
                </a:lnTo>
                <a:lnTo>
                  <a:pt x="723900" y="0"/>
                </a:lnTo>
                <a:close/>
              </a:path>
            </a:pathLst>
          </a:custGeom>
          <a:solidFill>
            <a:srgbClr val="000000"/>
          </a:solidFill>
        </p:spPr>
        <p:txBody>
          <a:bodyPr wrap="square" lIns="0" tIns="0" rIns="0" bIns="0" rtlCol="0"/>
          <a:lstStyle/>
          <a:p>
            <a:endParaRPr/>
          </a:p>
        </p:txBody>
      </p:sp>
      <p:sp>
        <p:nvSpPr>
          <p:cNvPr id="32" name="object 32"/>
          <p:cNvSpPr txBox="1"/>
          <p:nvPr/>
        </p:nvSpPr>
        <p:spPr>
          <a:xfrm>
            <a:off x="5229023" y="1752294"/>
            <a:ext cx="710565" cy="191078"/>
          </a:xfrm>
          <a:prstGeom prst="rect">
            <a:avLst/>
          </a:prstGeom>
          <a:solidFill>
            <a:srgbClr val="CC9800"/>
          </a:solidFill>
        </p:spPr>
        <p:txBody>
          <a:bodyPr vert="horz" wrap="square" lIns="0" tIns="36830" rIns="0" bIns="0" rtlCol="0">
            <a:spAutoFit/>
          </a:bodyPr>
          <a:lstStyle/>
          <a:p>
            <a:pPr algn="ctr">
              <a:lnSpc>
                <a:spcPct val="100000"/>
              </a:lnSpc>
              <a:spcBef>
                <a:spcPts val="290"/>
              </a:spcBef>
            </a:pPr>
            <a:r>
              <a:rPr sz="1000" spc="-5" dirty="0">
                <a:latin typeface="Arial"/>
                <a:cs typeface="Arial"/>
              </a:rPr>
              <a:t>H6</a:t>
            </a:r>
            <a:endParaRPr sz="1000">
              <a:latin typeface="Arial"/>
              <a:cs typeface="Arial"/>
            </a:endParaRPr>
          </a:p>
        </p:txBody>
      </p:sp>
      <p:grpSp>
        <p:nvGrpSpPr>
          <p:cNvPr id="33" name="object 33"/>
          <p:cNvGrpSpPr/>
          <p:nvPr/>
        </p:nvGrpSpPr>
        <p:grpSpPr>
          <a:xfrm>
            <a:off x="5219495" y="1573462"/>
            <a:ext cx="1724660" cy="521970"/>
            <a:chOff x="5443016" y="2098357"/>
            <a:chExt cx="1724660" cy="695960"/>
          </a:xfrm>
        </p:grpSpPr>
        <p:sp>
          <p:nvSpPr>
            <p:cNvPr id="34" name="object 34"/>
            <p:cNvSpPr/>
            <p:nvPr/>
          </p:nvSpPr>
          <p:spPr>
            <a:xfrm>
              <a:off x="5448300" y="278892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35" name="object 35"/>
            <p:cNvSpPr/>
            <p:nvPr/>
          </p:nvSpPr>
          <p:spPr>
            <a:xfrm>
              <a:off x="5448096" y="2536190"/>
              <a:ext cx="0" cy="252729"/>
            </a:xfrm>
            <a:custGeom>
              <a:avLst/>
              <a:gdLst/>
              <a:ahLst/>
              <a:cxnLst/>
              <a:rect l="l" t="t" r="r" b="b"/>
              <a:pathLst>
                <a:path h="252730">
                  <a:moveTo>
                    <a:pt x="0" y="0"/>
                  </a:moveTo>
                  <a:lnTo>
                    <a:pt x="0" y="252730"/>
                  </a:lnTo>
                </a:path>
              </a:pathLst>
            </a:custGeom>
            <a:ln w="9752">
              <a:solidFill>
                <a:srgbClr val="000000"/>
              </a:solidFill>
            </a:ln>
          </p:spPr>
          <p:txBody>
            <a:bodyPr wrap="square" lIns="0" tIns="0" rIns="0" bIns="0" rtlCol="0"/>
            <a:lstStyle/>
            <a:p>
              <a:endParaRPr/>
            </a:p>
          </p:txBody>
        </p:sp>
        <p:sp>
          <p:nvSpPr>
            <p:cNvPr id="36" name="object 36"/>
            <p:cNvSpPr/>
            <p:nvPr/>
          </p:nvSpPr>
          <p:spPr>
            <a:xfrm>
              <a:off x="6172200" y="210312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grpSp>
      <p:sp>
        <p:nvSpPr>
          <p:cNvPr id="37" name="object 37"/>
          <p:cNvSpPr txBox="1"/>
          <p:nvPr/>
        </p:nvSpPr>
        <p:spPr>
          <a:xfrm>
            <a:off x="5873749" y="1054112"/>
            <a:ext cx="135128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application</a:t>
            </a:r>
            <a:r>
              <a:rPr sz="1200" spc="-35" dirty="0">
                <a:latin typeface="Arial"/>
                <a:cs typeface="Arial"/>
              </a:rPr>
              <a:t> </a:t>
            </a:r>
            <a:r>
              <a:rPr sz="1200" dirty="0">
                <a:latin typeface="Arial"/>
                <a:cs typeface="Arial"/>
              </a:rPr>
              <a:t>layer</a:t>
            </a:r>
            <a:endParaRPr sz="1200">
              <a:latin typeface="Arial"/>
              <a:cs typeface="Arial"/>
            </a:endParaRPr>
          </a:p>
        </p:txBody>
      </p:sp>
      <p:sp>
        <p:nvSpPr>
          <p:cNvPr id="38" name="object 38"/>
          <p:cNvSpPr txBox="1"/>
          <p:nvPr/>
        </p:nvSpPr>
        <p:spPr>
          <a:xfrm>
            <a:off x="5568949" y="2540012"/>
            <a:ext cx="13157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session</a:t>
            </a:r>
            <a:r>
              <a:rPr sz="1200" spc="-70" dirty="0">
                <a:latin typeface="Arial"/>
                <a:cs typeface="Arial"/>
              </a:rPr>
              <a:t> </a:t>
            </a:r>
            <a:r>
              <a:rPr sz="1200" dirty="0">
                <a:latin typeface="Arial"/>
                <a:cs typeface="Arial"/>
              </a:rPr>
              <a:t>layer</a:t>
            </a:r>
            <a:endParaRPr sz="1200">
              <a:latin typeface="Arial"/>
              <a:cs typeface="Arial"/>
            </a:endParaRPr>
          </a:p>
        </p:txBody>
      </p:sp>
      <p:sp>
        <p:nvSpPr>
          <p:cNvPr id="39" name="object 39"/>
          <p:cNvSpPr txBox="1"/>
          <p:nvPr/>
        </p:nvSpPr>
        <p:spPr>
          <a:xfrm>
            <a:off x="77471" y="1740217"/>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grpSp>
        <p:nvGrpSpPr>
          <p:cNvPr id="40" name="object 40"/>
          <p:cNvGrpSpPr/>
          <p:nvPr/>
        </p:nvGrpSpPr>
        <p:grpSpPr>
          <a:xfrm>
            <a:off x="6090059" y="1195388"/>
            <a:ext cx="466725" cy="1359694"/>
            <a:chOff x="6313577" y="1594257"/>
            <a:chExt cx="466725" cy="1812925"/>
          </a:xfrm>
        </p:grpSpPr>
        <p:sp>
          <p:nvSpPr>
            <p:cNvPr id="41" name="object 41"/>
            <p:cNvSpPr/>
            <p:nvPr/>
          </p:nvSpPr>
          <p:spPr>
            <a:xfrm>
              <a:off x="6318250" y="2790189"/>
              <a:ext cx="228600" cy="612140"/>
            </a:xfrm>
            <a:custGeom>
              <a:avLst/>
              <a:gdLst/>
              <a:ahLst/>
              <a:cxnLst/>
              <a:rect l="l" t="t" r="r" b="b"/>
              <a:pathLst>
                <a:path w="228600" h="612139">
                  <a:moveTo>
                    <a:pt x="107950" y="0"/>
                  </a:moveTo>
                  <a:lnTo>
                    <a:pt x="0" y="157480"/>
                  </a:lnTo>
                  <a:lnTo>
                    <a:pt x="57150" y="154939"/>
                  </a:lnTo>
                  <a:lnTo>
                    <a:pt x="76200" y="612139"/>
                  </a:lnTo>
                  <a:lnTo>
                    <a:pt x="190500" y="608330"/>
                  </a:lnTo>
                  <a:lnTo>
                    <a:pt x="171450" y="149860"/>
                  </a:lnTo>
                  <a:lnTo>
                    <a:pt x="228600" y="147320"/>
                  </a:lnTo>
                  <a:lnTo>
                    <a:pt x="107950" y="0"/>
                  </a:lnTo>
                  <a:close/>
                </a:path>
              </a:pathLst>
            </a:custGeom>
            <a:solidFill>
              <a:srgbClr val="CC9800"/>
            </a:solidFill>
          </p:spPr>
          <p:txBody>
            <a:bodyPr wrap="square" lIns="0" tIns="0" rIns="0" bIns="0" rtlCol="0"/>
            <a:lstStyle/>
            <a:p>
              <a:endParaRPr/>
            </a:p>
          </p:txBody>
        </p:sp>
        <p:sp>
          <p:nvSpPr>
            <p:cNvPr id="42" name="object 42"/>
            <p:cNvSpPr/>
            <p:nvPr/>
          </p:nvSpPr>
          <p:spPr>
            <a:xfrm>
              <a:off x="6318250" y="2790189"/>
              <a:ext cx="228600" cy="612140"/>
            </a:xfrm>
            <a:custGeom>
              <a:avLst/>
              <a:gdLst/>
              <a:ahLst/>
              <a:cxnLst/>
              <a:rect l="l" t="t" r="r" b="b"/>
              <a:pathLst>
                <a:path w="228600" h="612139">
                  <a:moveTo>
                    <a:pt x="190500" y="608330"/>
                  </a:moveTo>
                  <a:lnTo>
                    <a:pt x="171450" y="149860"/>
                  </a:lnTo>
                  <a:lnTo>
                    <a:pt x="228600" y="147320"/>
                  </a:lnTo>
                  <a:lnTo>
                    <a:pt x="107950" y="0"/>
                  </a:lnTo>
                  <a:lnTo>
                    <a:pt x="0" y="157480"/>
                  </a:lnTo>
                  <a:lnTo>
                    <a:pt x="57150" y="154939"/>
                  </a:lnTo>
                  <a:lnTo>
                    <a:pt x="76200" y="612139"/>
                  </a:lnTo>
                  <a:lnTo>
                    <a:pt x="190500" y="608330"/>
                  </a:lnTo>
                  <a:close/>
                </a:path>
              </a:pathLst>
            </a:custGeom>
            <a:ln w="9344">
              <a:solidFill>
                <a:srgbClr val="000000"/>
              </a:solidFill>
            </a:ln>
          </p:spPr>
          <p:txBody>
            <a:bodyPr wrap="square" lIns="0" tIns="0" rIns="0" bIns="0" rtlCol="0"/>
            <a:lstStyle/>
            <a:p>
              <a:endParaRPr/>
            </a:p>
          </p:txBody>
        </p:sp>
        <p:sp>
          <p:nvSpPr>
            <p:cNvPr id="43" name="object 43"/>
            <p:cNvSpPr/>
            <p:nvPr/>
          </p:nvSpPr>
          <p:spPr>
            <a:xfrm>
              <a:off x="6549390" y="1598929"/>
              <a:ext cx="226060" cy="496570"/>
            </a:xfrm>
            <a:custGeom>
              <a:avLst/>
              <a:gdLst/>
              <a:ahLst/>
              <a:cxnLst/>
              <a:rect l="l" t="t" r="r" b="b"/>
              <a:pathLst>
                <a:path w="226059" h="496569">
                  <a:moveTo>
                    <a:pt x="107950" y="0"/>
                  </a:moveTo>
                  <a:lnTo>
                    <a:pt x="0" y="128270"/>
                  </a:lnTo>
                  <a:lnTo>
                    <a:pt x="57150" y="125730"/>
                  </a:lnTo>
                  <a:lnTo>
                    <a:pt x="72389" y="496570"/>
                  </a:lnTo>
                  <a:lnTo>
                    <a:pt x="185419" y="492760"/>
                  </a:lnTo>
                  <a:lnTo>
                    <a:pt x="168909" y="120650"/>
                  </a:lnTo>
                  <a:lnTo>
                    <a:pt x="226059" y="118110"/>
                  </a:lnTo>
                  <a:lnTo>
                    <a:pt x="107950" y="0"/>
                  </a:lnTo>
                  <a:close/>
                </a:path>
              </a:pathLst>
            </a:custGeom>
            <a:solidFill>
              <a:srgbClr val="CC9800"/>
            </a:solidFill>
          </p:spPr>
          <p:txBody>
            <a:bodyPr wrap="square" lIns="0" tIns="0" rIns="0" bIns="0" rtlCol="0"/>
            <a:lstStyle/>
            <a:p>
              <a:endParaRPr/>
            </a:p>
          </p:txBody>
        </p:sp>
        <p:sp>
          <p:nvSpPr>
            <p:cNvPr id="44" name="object 44"/>
            <p:cNvSpPr/>
            <p:nvPr/>
          </p:nvSpPr>
          <p:spPr>
            <a:xfrm>
              <a:off x="6549390" y="1598929"/>
              <a:ext cx="226060" cy="496570"/>
            </a:xfrm>
            <a:custGeom>
              <a:avLst/>
              <a:gdLst/>
              <a:ahLst/>
              <a:cxnLst/>
              <a:rect l="l" t="t" r="r" b="b"/>
              <a:pathLst>
                <a:path w="226059" h="496569">
                  <a:moveTo>
                    <a:pt x="185419" y="492760"/>
                  </a:moveTo>
                  <a:lnTo>
                    <a:pt x="168909" y="120650"/>
                  </a:lnTo>
                  <a:lnTo>
                    <a:pt x="226059" y="118110"/>
                  </a:lnTo>
                  <a:lnTo>
                    <a:pt x="107950" y="0"/>
                  </a:lnTo>
                  <a:lnTo>
                    <a:pt x="0" y="128270"/>
                  </a:lnTo>
                  <a:lnTo>
                    <a:pt x="57150" y="125730"/>
                  </a:lnTo>
                  <a:lnTo>
                    <a:pt x="72389" y="496570"/>
                  </a:lnTo>
                  <a:lnTo>
                    <a:pt x="185419" y="492760"/>
                  </a:lnTo>
                  <a:close/>
                </a:path>
              </a:pathLst>
            </a:custGeom>
            <a:ln w="9344">
              <a:solidFill>
                <a:srgbClr val="000000"/>
              </a:solidFill>
            </a:ln>
          </p:spPr>
          <p:txBody>
            <a:bodyPr wrap="square" lIns="0" tIns="0" rIns="0" bIns="0" rtlCol="0"/>
            <a:lstStyle/>
            <a:p>
              <a:endParaRPr/>
            </a:p>
          </p:txBody>
        </p:sp>
      </p:grpSp>
      <p:sp>
        <p:nvSpPr>
          <p:cNvPr id="45" name="object 45"/>
          <p:cNvSpPr txBox="1"/>
          <p:nvPr/>
        </p:nvSpPr>
        <p:spPr>
          <a:xfrm>
            <a:off x="7854951" y="1797062"/>
            <a:ext cx="102933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presentation</a:t>
            </a:r>
            <a:r>
              <a:rPr sz="1000" spc="-75" dirty="0">
                <a:latin typeface="Arial"/>
                <a:cs typeface="Arial"/>
              </a:rPr>
              <a:t> </a:t>
            </a:r>
            <a:r>
              <a:rPr sz="1000" spc="-5" dirty="0">
                <a:latin typeface="Arial"/>
                <a:cs typeface="Arial"/>
              </a:rPr>
              <a:t>layer</a:t>
            </a:r>
            <a:endParaRPr sz="1000">
              <a:latin typeface="Arial"/>
              <a:cs typeface="Arial"/>
            </a:endParaRPr>
          </a:p>
        </p:txBody>
      </p:sp>
      <p:sp>
        <p:nvSpPr>
          <p:cNvPr id="48" name="object 2"/>
          <p:cNvSpPr txBox="1">
            <a:spLocks noGrp="1"/>
          </p:cNvSpPr>
          <p:nvPr>
            <p:ph type="title"/>
          </p:nvPr>
        </p:nvSpPr>
        <p:spPr>
          <a:xfrm>
            <a:off x="1818642" y="46499"/>
            <a:ext cx="4843781" cy="597599"/>
          </a:xfrm>
          <a:prstGeom prst="rect">
            <a:avLst/>
          </a:prstGeom>
        </p:spPr>
        <p:txBody>
          <a:bodyPr vert="horz" wrap="square" lIns="0" tIns="12700" rIns="0" bIns="0" rtlCol="0">
            <a:spAutoFit/>
          </a:bodyPr>
          <a:lstStyle/>
          <a:p>
            <a:pPr marL="12700">
              <a:lnSpc>
                <a:spcPct val="100000"/>
              </a:lnSpc>
              <a:spcBef>
                <a:spcPts val="100"/>
              </a:spcBef>
            </a:pPr>
            <a:r>
              <a:rPr lang="en-US" sz="3800" b="1" spc="-50" dirty="0">
                <a:solidFill>
                  <a:srgbClr val="FF0000"/>
                </a:solidFill>
                <a:effectLst>
                  <a:outerShdw blurRad="38100" dist="38100" dir="2700000" algn="tl">
                    <a:srgbClr val="000000">
                      <a:alpha val="43137"/>
                    </a:srgbClr>
                  </a:outerShdw>
                </a:effectLst>
                <a:latin typeface="Bahnschrift" panose="020B0502040204020203" pitchFamily="34" charset="0"/>
              </a:rPr>
              <a:t>PRESENTATION</a:t>
            </a:r>
            <a:r>
              <a:rPr sz="3800" b="1" spc="-50" dirty="0">
                <a:solidFill>
                  <a:srgbClr val="FF0000"/>
                </a:solidFill>
                <a:effectLst>
                  <a:outerShdw blurRad="38100" dist="38100" dir="2700000" algn="tl">
                    <a:srgbClr val="000000">
                      <a:alpha val="43137"/>
                    </a:srgbClr>
                  </a:outerShdw>
                </a:effectLst>
                <a:latin typeface="Bahnschrift" panose="020B0502040204020203" pitchFamily="34" charset="0"/>
              </a:rPr>
              <a:t> </a:t>
            </a:r>
            <a:r>
              <a:rPr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385671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8240" y="1139428"/>
            <a:ext cx="2689225" cy="1524476"/>
            <a:chOff x="1138237" y="1519237"/>
            <a:chExt cx="2689225" cy="2032635"/>
          </a:xfrm>
        </p:grpSpPr>
        <p:sp>
          <p:nvSpPr>
            <p:cNvPr id="3" name="object 3"/>
            <p:cNvSpPr/>
            <p:nvPr/>
          </p:nvSpPr>
          <p:spPr>
            <a:xfrm>
              <a:off x="1155700" y="15367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Lst>
            </a:custGeom>
            <a:ln w="9344">
              <a:solidFill>
                <a:srgbClr val="5E5E5E"/>
              </a:solidFill>
            </a:ln>
          </p:spPr>
          <p:txBody>
            <a:bodyPr wrap="square" lIns="0" tIns="0" rIns="0" bIns="0" rtlCol="0"/>
            <a:lstStyle/>
            <a:p>
              <a:endParaRPr/>
            </a:p>
          </p:txBody>
        </p:sp>
        <p:sp>
          <p:nvSpPr>
            <p:cNvPr id="4" name="object 4"/>
            <p:cNvSpPr/>
            <p:nvPr/>
          </p:nvSpPr>
          <p:spPr>
            <a:xfrm>
              <a:off x="1143000" y="1524000"/>
              <a:ext cx="2667000" cy="2010410"/>
            </a:xfrm>
            <a:custGeom>
              <a:avLst/>
              <a:gdLst/>
              <a:ahLst/>
              <a:cxnLst/>
              <a:rect l="l" t="t" r="r" b="b"/>
              <a:pathLst>
                <a:path w="2667000" h="2010410">
                  <a:moveTo>
                    <a:pt x="2667000" y="0"/>
                  </a:moveTo>
                  <a:lnTo>
                    <a:pt x="0" y="0"/>
                  </a:lnTo>
                  <a:lnTo>
                    <a:pt x="0" y="2010410"/>
                  </a:lnTo>
                  <a:lnTo>
                    <a:pt x="2667000" y="2010410"/>
                  </a:lnTo>
                  <a:close/>
                </a:path>
              </a:pathLst>
            </a:custGeom>
            <a:solidFill>
              <a:srgbClr val="EDF8C4"/>
            </a:solidFill>
          </p:spPr>
          <p:txBody>
            <a:bodyPr wrap="square" lIns="0" tIns="0" rIns="0" bIns="0" rtlCol="0"/>
            <a:lstStyle/>
            <a:p>
              <a:endParaRPr/>
            </a:p>
          </p:txBody>
        </p:sp>
        <p:sp>
          <p:nvSpPr>
            <p:cNvPr id="5" name="object 5"/>
            <p:cNvSpPr/>
            <p:nvPr/>
          </p:nvSpPr>
          <p:spPr>
            <a:xfrm>
              <a:off x="1143000" y="1524000"/>
              <a:ext cx="2667000" cy="2010410"/>
            </a:xfrm>
            <a:custGeom>
              <a:avLst/>
              <a:gdLst/>
              <a:ahLst/>
              <a:cxnLst/>
              <a:rect l="l" t="t" r="r" b="b"/>
              <a:pathLst>
                <a:path w="2667000" h="2010410">
                  <a:moveTo>
                    <a:pt x="1333500" y="2010410"/>
                  </a:moveTo>
                  <a:lnTo>
                    <a:pt x="0" y="2010410"/>
                  </a:lnTo>
                  <a:lnTo>
                    <a:pt x="0" y="0"/>
                  </a:lnTo>
                  <a:lnTo>
                    <a:pt x="2667000" y="0"/>
                  </a:lnTo>
                  <a:lnTo>
                    <a:pt x="2667000" y="2010410"/>
                  </a:lnTo>
                  <a:lnTo>
                    <a:pt x="1333500" y="2010410"/>
                  </a:lnTo>
                  <a:close/>
                </a:path>
                <a:path w="2667000" h="2010410">
                  <a:moveTo>
                    <a:pt x="1333500" y="1553210"/>
                  </a:moveTo>
                  <a:lnTo>
                    <a:pt x="838200" y="1553210"/>
                  </a:lnTo>
                  <a:lnTo>
                    <a:pt x="838200" y="1324610"/>
                  </a:lnTo>
                  <a:lnTo>
                    <a:pt x="1828800" y="1324610"/>
                  </a:lnTo>
                  <a:lnTo>
                    <a:pt x="1828800" y="1553210"/>
                  </a:lnTo>
                  <a:lnTo>
                    <a:pt x="1333500" y="1553210"/>
                  </a:lnTo>
                  <a:close/>
                </a:path>
              </a:pathLst>
            </a:custGeom>
            <a:ln w="9344">
              <a:solidFill>
                <a:srgbClr val="000000"/>
              </a:solidFill>
            </a:ln>
          </p:spPr>
          <p:txBody>
            <a:bodyPr wrap="square" lIns="0" tIns="0" rIns="0" bIns="0" rtlCol="0"/>
            <a:lstStyle/>
            <a:p>
              <a:endParaRPr/>
            </a:p>
          </p:txBody>
        </p:sp>
      </p:grpSp>
      <p:sp>
        <p:nvSpPr>
          <p:cNvPr id="6" name="object 6"/>
          <p:cNvSpPr txBox="1"/>
          <p:nvPr/>
        </p:nvSpPr>
        <p:spPr>
          <a:xfrm>
            <a:off x="1985872" y="2140438"/>
            <a:ext cx="981710" cy="187872"/>
          </a:xfrm>
          <a:prstGeom prst="rect">
            <a:avLst/>
          </a:prstGeom>
          <a:solidFill>
            <a:srgbClr val="0098FF"/>
          </a:solidFill>
        </p:spPr>
        <p:txBody>
          <a:bodyPr vert="horz" wrap="square" lIns="0" tIns="33655" rIns="0" bIns="0" rtlCol="0">
            <a:spAutoFit/>
          </a:bodyPr>
          <a:lstStyle/>
          <a:p>
            <a:pPr marL="635" algn="ctr">
              <a:lnSpc>
                <a:spcPct val="100000"/>
              </a:lnSpc>
              <a:spcBef>
                <a:spcPts val="265"/>
              </a:spcBef>
            </a:pPr>
            <a:r>
              <a:rPr sz="1000" spc="-5" dirty="0">
                <a:latin typeface="Arial"/>
                <a:cs typeface="Arial"/>
              </a:rPr>
              <a:t>Data</a:t>
            </a:r>
            <a:endParaRPr sz="1000">
              <a:latin typeface="Arial"/>
              <a:cs typeface="Arial"/>
            </a:endParaRPr>
          </a:p>
        </p:txBody>
      </p:sp>
      <p:sp>
        <p:nvSpPr>
          <p:cNvPr id="7" name="object 7"/>
          <p:cNvSpPr/>
          <p:nvPr/>
        </p:nvSpPr>
        <p:spPr>
          <a:xfrm>
            <a:off x="1257300" y="2137409"/>
            <a:ext cx="715010" cy="177165"/>
          </a:xfrm>
          <a:custGeom>
            <a:avLst/>
            <a:gdLst/>
            <a:ahLst/>
            <a:cxnLst/>
            <a:rect l="l" t="t" r="r" b="b"/>
            <a:pathLst>
              <a:path w="715010" h="236219">
                <a:moveTo>
                  <a:pt x="356869" y="236220"/>
                </a:moveTo>
                <a:lnTo>
                  <a:pt x="0" y="236220"/>
                </a:lnTo>
                <a:lnTo>
                  <a:pt x="0" y="0"/>
                </a:lnTo>
                <a:lnTo>
                  <a:pt x="715010" y="0"/>
                </a:lnTo>
                <a:lnTo>
                  <a:pt x="715010" y="236220"/>
                </a:lnTo>
                <a:lnTo>
                  <a:pt x="356869" y="236220"/>
                </a:lnTo>
                <a:close/>
              </a:path>
            </a:pathLst>
          </a:custGeom>
          <a:ln w="9344">
            <a:solidFill>
              <a:srgbClr val="000000"/>
            </a:solidFill>
          </a:ln>
        </p:spPr>
        <p:txBody>
          <a:bodyPr wrap="square" lIns="0" tIns="0" rIns="0" bIns="0" rtlCol="0"/>
          <a:lstStyle/>
          <a:p>
            <a:endParaRPr/>
          </a:p>
        </p:txBody>
      </p:sp>
      <p:sp>
        <p:nvSpPr>
          <p:cNvPr id="8" name="object 8"/>
          <p:cNvSpPr txBox="1"/>
          <p:nvPr/>
        </p:nvSpPr>
        <p:spPr>
          <a:xfrm>
            <a:off x="1261972" y="2140439"/>
            <a:ext cx="706120" cy="191719"/>
          </a:xfrm>
          <a:prstGeom prst="rect">
            <a:avLst/>
          </a:prstGeom>
          <a:solidFill>
            <a:srgbClr val="CC9800"/>
          </a:solidFill>
        </p:spPr>
        <p:txBody>
          <a:bodyPr vert="horz" wrap="square" lIns="0" tIns="37465" rIns="0" bIns="0" rtlCol="0">
            <a:spAutoFit/>
          </a:bodyPr>
          <a:lstStyle/>
          <a:p>
            <a:pPr marL="635" algn="ctr">
              <a:lnSpc>
                <a:spcPct val="100000"/>
              </a:lnSpc>
              <a:spcBef>
                <a:spcPts val="295"/>
              </a:spcBef>
            </a:pPr>
            <a:r>
              <a:rPr sz="1000" spc="-5" dirty="0">
                <a:latin typeface="Arial"/>
                <a:cs typeface="Arial"/>
              </a:rPr>
              <a:t>H7</a:t>
            </a:r>
            <a:endParaRPr sz="1000">
              <a:latin typeface="Arial"/>
              <a:cs typeface="Arial"/>
            </a:endParaRPr>
          </a:p>
        </p:txBody>
      </p:sp>
      <p:sp>
        <p:nvSpPr>
          <p:cNvPr id="9" name="object 9"/>
          <p:cNvSpPr/>
          <p:nvPr/>
        </p:nvSpPr>
        <p:spPr>
          <a:xfrm>
            <a:off x="1257300" y="1965960"/>
            <a:ext cx="1714500" cy="513398"/>
          </a:xfrm>
          <a:custGeom>
            <a:avLst/>
            <a:gdLst/>
            <a:ahLst/>
            <a:cxnLst/>
            <a:rect l="l" t="t" r="r" b="b"/>
            <a:pathLst>
              <a:path w="1714500" h="684529">
                <a:moveTo>
                  <a:pt x="0" y="684530"/>
                </a:moveTo>
                <a:lnTo>
                  <a:pt x="1686560" y="684530"/>
                </a:lnTo>
              </a:path>
              <a:path w="1714500" h="684529">
                <a:moveTo>
                  <a:pt x="0" y="684530"/>
                </a:moveTo>
                <a:lnTo>
                  <a:pt x="0" y="457200"/>
                </a:lnTo>
              </a:path>
              <a:path w="1714500" h="684529">
                <a:moveTo>
                  <a:pt x="1686560" y="684530"/>
                </a:moveTo>
                <a:lnTo>
                  <a:pt x="1686560" y="457200"/>
                </a:lnTo>
              </a:path>
              <a:path w="1714500" h="684529">
                <a:moveTo>
                  <a:pt x="723900" y="0"/>
                </a:moveTo>
                <a:lnTo>
                  <a:pt x="1714500" y="0"/>
                </a:lnTo>
              </a:path>
              <a:path w="1714500" h="684529">
                <a:moveTo>
                  <a:pt x="723900" y="0"/>
                </a:moveTo>
                <a:lnTo>
                  <a:pt x="723900" y="227330"/>
                </a:lnTo>
              </a:path>
              <a:path w="1714500" h="684529">
                <a:moveTo>
                  <a:pt x="1714500" y="0"/>
                </a:moveTo>
                <a:lnTo>
                  <a:pt x="1714500" y="227330"/>
                </a:lnTo>
              </a:path>
            </a:pathLst>
          </a:custGeom>
          <a:ln w="9344">
            <a:solidFill>
              <a:srgbClr val="000000"/>
            </a:solidFill>
          </a:ln>
        </p:spPr>
        <p:txBody>
          <a:bodyPr wrap="square" lIns="0" tIns="0" rIns="0" bIns="0" rtlCol="0"/>
          <a:lstStyle/>
          <a:p>
            <a:endParaRPr/>
          </a:p>
        </p:txBody>
      </p:sp>
      <p:sp>
        <p:nvSpPr>
          <p:cNvPr id="10" name="object 10"/>
          <p:cNvSpPr txBox="1"/>
          <p:nvPr/>
        </p:nvSpPr>
        <p:spPr>
          <a:xfrm>
            <a:off x="1846582" y="640652"/>
            <a:ext cx="1184275" cy="523220"/>
          </a:xfrm>
          <a:prstGeom prst="rect">
            <a:avLst/>
          </a:prstGeom>
        </p:spPr>
        <p:txBody>
          <a:bodyPr vert="horz" wrap="square" lIns="0" tIns="106680" rIns="0" bIns="0" rtlCol="0">
            <a:spAutoFit/>
          </a:bodyPr>
          <a:lstStyle/>
          <a:p>
            <a:pPr marL="1270" algn="ctr">
              <a:lnSpc>
                <a:spcPct val="100000"/>
              </a:lnSpc>
              <a:spcBef>
                <a:spcPts val="840"/>
              </a:spcBef>
            </a:pPr>
            <a:r>
              <a:rPr sz="1200" spc="-5" dirty="0">
                <a:latin typeface="Arial"/>
                <a:cs typeface="Arial"/>
              </a:rPr>
              <a:t>USER</a:t>
            </a:r>
            <a:endParaRPr sz="1200">
              <a:latin typeface="Arial"/>
              <a:cs typeface="Arial"/>
            </a:endParaRPr>
          </a:p>
          <a:p>
            <a:pPr algn="ctr">
              <a:lnSpc>
                <a:spcPct val="100000"/>
              </a:lnSpc>
              <a:spcBef>
                <a:spcPts val="620"/>
              </a:spcBef>
            </a:pPr>
            <a:r>
              <a:rPr sz="1000" spc="-10" dirty="0">
                <a:latin typeface="Arial"/>
                <a:cs typeface="Arial"/>
              </a:rPr>
              <a:t>(Human </a:t>
            </a:r>
            <a:r>
              <a:rPr sz="1000" spc="-5" dirty="0">
                <a:latin typeface="Arial"/>
                <a:cs typeface="Arial"/>
              </a:rPr>
              <a:t>or</a:t>
            </a:r>
            <a:r>
              <a:rPr sz="1000" spc="-25" dirty="0">
                <a:latin typeface="Arial"/>
                <a:cs typeface="Arial"/>
              </a:rPr>
              <a:t> </a:t>
            </a:r>
            <a:r>
              <a:rPr sz="1000" spc="-10" dirty="0">
                <a:latin typeface="Arial"/>
                <a:cs typeface="Arial"/>
              </a:rPr>
              <a:t>Program)</a:t>
            </a:r>
            <a:endParaRPr sz="1000">
              <a:latin typeface="Arial"/>
              <a:cs typeface="Arial"/>
            </a:endParaRPr>
          </a:p>
        </p:txBody>
      </p:sp>
      <p:sp>
        <p:nvSpPr>
          <p:cNvPr id="11" name="object 11"/>
          <p:cNvSpPr txBox="1"/>
          <p:nvPr/>
        </p:nvSpPr>
        <p:spPr>
          <a:xfrm>
            <a:off x="1372869" y="2906078"/>
            <a:ext cx="146304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To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grpSp>
        <p:nvGrpSpPr>
          <p:cNvPr id="12" name="object 12"/>
          <p:cNvGrpSpPr/>
          <p:nvPr/>
        </p:nvGrpSpPr>
        <p:grpSpPr>
          <a:xfrm>
            <a:off x="5079457" y="1143001"/>
            <a:ext cx="2689225" cy="1502569"/>
            <a:chOff x="5329237" y="1519237"/>
            <a:chExt cx="2689225" cy="2003425"/>
          </a:xfrm>
        </p:grpSpPr>
        <p:sp>
          <p:nvSpPr>
            <p:cNvPr id="13" name="object 13"/>
            <p:cNvSpPr/>
            <p:nvPr/>
          </p:nvSpPr>
          <p:spPr>
            <a:xfrm>
              <a:off x="5346700" y="15367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Lst>
            </a:custGeom>
            <a:ln w="9344">
              <a:solidFill>
                <a:srgbClr val="5E5E5E"/>
              </a:solidFill>
            </a:ln>
          </p:spPr>
          <p:txBody>
            <a:bodyPr wrap="square" lIns="0" tIns="0" rIns="0" bIns="0" rtlCol="0"/>
            <a:lstStyle/>
            <a:p>
              <a:endParaRPr/>
            </a:p>
          </p:txBody>
        </p:sp>
        <p:sp>
          <p:nvSpPr>
            <p:cNvPr id="14" name="object 14"/>
            <p:cNvSpPr/>
            <p:nvPr/>
          </p:nvSpPr>
          <p:spPr>
            <a:xfrm>
              <a:off x="5334000" y="1524000"/>
              <a:ext cx="2667000" cy="1981200"/>
            </a:xfrm>
            <a:custGeom>
              <a:avLst/>
              <a:gdLst/>
              <a:ahLst/>
              <a:cxnLst/>
              <a:rect l="l" t="t" r="r" b="b"/>
              <a:pathLst>
                <a:path w="2667000" h="1981200">
                  <a:moveTo>
                    <a:pt x="2667000" y="0"/>
                  </a:moveTo>
                  <a:lnTo>
                    <a:pt x="0" y="0"/>
                  </a:lnTo>
                  <a:lnTo>
                    <a:pt x="0" y="1981200"/>
                  </a:lnTo>
                  <a:lnTo>
                    <a:pt x="2667000" y="1981200"/>
                  </a:lnTo>
                  <a:close/>
                </a:path>
              </a:pathLst>
            </a:custGeom>
            <a:solidFill>
              <a:srgbClr val="EDF8C4"/>
            </a:solidFill>
          </p:spPr>
          <p:txBody>
            <a:bodyPr wrap="square" lIns="0" tIns="0" rIns="0" bIns="0" rtlCol="0"/>
            <a:lstStyle/>
            <a:p>
              <a:endParaRPr/>
            </a:p>
          </p:txBody>
        </p:sp>
        <p:sp>
          <p:nvSpPr>
            <p:cNvPr id="15" name="object 15"/>
            <p:cNvSpPr/>
            <p:nvPr/>
          </p:nvSpPr>
          <p:spPr>
            <a:xfrm>
              <a:off x="5334000" y="1524000"/>
              <a:ext cx="2667000" cy="1981200"/>
            </a:xfrm>
            <a:custGeom>
              <a:avLst/>
              <a:gdLst/>
              <a:ahLst/>
              <a:cxnLst/>
              <a:rect l="l" t="t" r="r" b="b"/>
              <a:pathLst>
                <a:path w="2667000" h="1981200">
                  <a:moveTo>
                    <a:pt x="1333500" y="1981200"/>
                  </a:moveTo>
                  <a:lnTo>
                    <a:pt x="0" y="1981200"/>
                  </a:lnTo>
                  <a:lnTo>
                    <a:pt x="0" y="0"/>
                  </a:lnTo>
                  <a:lnTo>
                    <a:pt x="2667000" y="0"/>
                  </a:lnTo>
                  <a:lnTo>
                    <a:pt x="2667000" y="1981200"/>
                  </a:lnTo>
                  <a:lnTo>
                    <a:pt x="1333500" y="1981200"/>
                  </a:lnTo>
                  <a:close/>
                </a:path>
                <a:path w="2667000" h="1981200">
                  <a:moveTo>
                    <a:pt x="1333500" y="1524000"/>
                  </a:moveTo>
                  <a:lnTo>
                    <a:pt x="838200" y="1524000"/>
                  </a:lnTo>
                  <a:lnTo>
                    <a:pt x="838200" y="1295400"/>
                  </a:lnTo>
                  <a:lnTo>
                    <a:pt x="1828800" y="1295400"/>
                  </a:lnTo>
                  <a:lnTo>
                    <a:pt x="1828800" y="1524000"/>
                  </a:lnTo>
                  <a:lnTo>
                    <a:pt x="1333500" y="1524000"/>
                  </a:lnTo>
                  <a:close/>
                </a:path>
              </a:pathLst>
            </a:custGeom>
            <a:ln w="9344">
              <a:solidFill>
                <a:srgbClr val="000000"/>
              </a:solidFill>
            </a:ln>
          </p:spPr>
          <p:txBody>
            <a:bodyPr wrap="square" lIns="0" tIns="0" rIns="0" bIns="0" rtlCol="0"/>
            <a:lstStyle/>
            <a:p>
              <a:endParaRPr/>
            </a:p>
          </p:txBody>
        </p:sp>
      </p:grpSp>
      <p:sp>
        <p:nvSpPr>
          <p:cNvPr id="16" name="object 16"/>
          <p:cNvSpPr txBox="1"/>
          <p:nvPr/>
        </p:nvSpPr>
        <p:spPr>
          <a:xfrm>
            <a:off x="5931738" y="2121473"/>
            <a:ext cx="976630" cy="187872"/>
          </a:xfrm>
          <a:prstGeom prst="rect">
            <a:avLst/>
          </a:prstGeom>
          <a:solidFill>
            <a:srgbClr val="0098FF"/>
          </a:solidFill>
        </p:spPr>
        <p:txBody>
          <a:bodyPr vert="horz" wrap="square" lIns="0" tIns="33655" rIns="0" bIns="0" rtlCol="0">
            <a:spAutoFit/>
          </a:bodyPr>
          <a:lstStyle/>
          <a:p>
            <a:pPr algn="ctr">
              <a:lnSpc>
                <a:spcPct val="100000"/>
              </a:lnSpc>
              <a:spcBef>
                <a:spcPts val="265"/>
              </a:spcBef>
            </a:pPr>
            <a:r>
              <a:rPr sz="1000" spc="-5" dirty="0">
                <a:latin typeface="Arial"/>
                <a:cs typeface="Arial"/>
              </a:rPr>
              <a:t>Data</a:t>
            </a:r>
            <a:endParaRPr sz="1000">
              <a:latin typeface="Arial"/>
              <a:cs typeface="Arial"/>
            </a:endParaRPr>
          </a:p>
        </p:txBody>
      </p:sp>
      <p:grpSp>
        <p:nvGrpSpPr>
          <p:cNvPr id="17" name="object 17"/>
          <p:cNvGrpSpPr/>
          <p:nvPr/>
        </p:nvGrpSpPr>
        <p:grpSpPr>
          <a:xfrm>
            <a:off x="5193437" y="2114314"/>
            <a:ext cx="723900" cy="184784"/>
            <a:chOff x="5443220" y="2814320"/>
            <a:chExt cx="723900" cy="246379"/>
          </a:xfrm>
        </p:grpSpPr>
        <p:sp>
          <p:nvSpPr>
            <p:cNvPr id="18" name="object 18"/>
            <p:cNvSpPr/>
            <p:nvPr/>
          </p:nvSpPr>
          <p:spPr>
            <a:xfrm>
              <a:off x="5443220" y="2814319"/>
              <a:ext cx="361950" cy="246379"/>
            </a:xfrm>
            <a:custGeom>
              <a:avLst/>
              <a:gdLst/>
              <a:ahLst/>
              <a:cxnLst/>
              <a:rect l="l" t="t" r="r" b="b"/>
              <a:pathLst>
                <a:path w="361950" h="246380">
                  <a:moveTo>
                    <a:pt x="8890" y="163830"/>
                  </a:moveTo>
                  <a:lnTo>
                    <a:pt x="0" y="163830"/>
                  </a:lnTo>
                  <a:lnTo>
                    <a:pt x="0" y="200660"/>
                  </a:lnTo>
                  <a:lnTo>
                    <a:pt x="8890" y="200660"/>
                  </a:lnTo>
                  <a:lnTo>
                    <a:pt x="8890" y="163830"/>
                  </a:lnTo>
                  <a:close/>
                </a:path>
                <a:path w="361950" h="246380">
                  <a:moveTo>
                    <a:pt x="8890" y="96520"/>
                  </a:moveTo>
                  <a:lnTo>
                    <a:pt x="0" y="96520"/>
                  </a:lnTo>
                  <a:lnTo>
                    <a:pt x="0" y="134620"/>
                  </a:lnTo>
                  <a:lnTo>
                    <a:pt x="8890" y="134620"/>
                  </a:lnTo>
                  <a:lnTo>
                    <a:pt x="8890" y="96520"/>
                  </a:lnTo>
                  <a:close/>
                </a:path>
                <a:path w="361950" h="246380">
                  <a:moveTo>
                    <a:pt x="8890" y="30480"/>
                  </a:moveTo>
                  <a:lnTo>
                    <a:pt x="0" y="30480"/>
                  </a:lnTo>
                  <a:lnTo>
                    <a:pt x="0" y="68580"/>
                  </a:lnTo>
                  <a:lnTo>
                    <a:pt x="8890" y="68580"/>
                  </a:lnTo>
                  <a:lnTo>
                    <a:pt x="8890" y="30480"/>
                  </a:lnTo>
                  <a:close/>
                </a:path>
                <a:path w="361950" h="246380">
                  <a:moveTo>
                    <a:pt x="30480" y="236220"/>
                  </a:moveTo>
                  <a:lnTo>
                    <a:pt x="5080" y="236220"/>
                  </a:lnTo>
                  <a:lnTo>
                    <a:pt x="5080" y="241300"/>
                  </a:lnTo>
                  <a:lnTo>
                    <a:pt x="0" y="241300"/>
                  </a:lnTo>
                  <a:lnTo>
                    <a:pt x="0" y="246380"/>
                  </a:lnTo>
                  <a:lnTo>
                    <a:pt x="5080" y="246380"/>
                  </a:lnTo>
                  <a:lnTo>
                    <a:pt x="30480" y="246380"/>
                  </a:lnTo>
                  <a:lnTo>
                    <a:pt x="30480" y="236220"/>
                  </a:lnTo>
                  <a:close/>
                </a:path>
                <a:path w="361950" h="246380">
                  <a:moveTo>
                    <a:pt x="44450" y="0"/>
                  </a:moveTo>
                  <a:lnTo>
                    <a:pt x="7620" y="0"/>
                  </a:lnTo>
                  <a:lnTo>
                    <a:pt x="7620" y="8890"/>
                  </a:lnTo>
                  <a:lnTo>
                    <a:pt x="44450" y="8890"/>
                  </a:lnTo>
                  <a:lnTo>
                    <a:pt x="44450" y="0"/>
                  </a:lnTo>
                  <a:close/>
                </a:path>
                <a:path w="361950" h="246380">
                  <a:moveTo>
                    <a:pt x="96520" y="236220"/>
                  </a:moveTo>
                  <a:lnTo>
                    <a:pt x="58420" y="236220"/>
                  </a:lnTo>
                  <a:lnTo>
                    <a:pt x="58420" y="246380"/>
                  </a:lnTo>
                  <a:lnTo>
                    <a:pt x="96520" y="246380"/>
                  </a:lnTo>
                  <a:lnTo>
                    <a:pt x="96520" y="236220"/>
                  </a:lnTo>
                  <a:close/>
                </a:path>
                <a:path w="361950" h="246380">
                  <a:moveTo>
                    <a:pt x="162560" y="236220"/>
                  </a:moveTo>
                  <a:lnTo>
                    <a:pt x="125730" y="236220"/>
                  </a:lnTo>
                  <a:lnTo>
                    <a:pt x="125730" y="246380"/>
                  </a:lnTo>
                  <a:lnTo>
                    <a:pt x="162560" y="246380"/>
                  </a:lnTo>
                  <a:lnTo>
                    <a:pt x="162560" y="236220"/>
                  </a:lnTo>
                  <a:close/>
                </a:path>
                <a:path w="361950" h="246380">
                  <a:moveTo>
                    <a:pt x="229870" y="236220"/>
                  </a:moveTo>
                  <a:lnTo>
                    <a:pt x="191770" y="236220"/>
                  </a:lnTo>
                  <a:lnTo>
                    <a:pt x="191770" y="246380"/>
                  </a:lnTo>
                  <a:lnTo>
                    <a:pt x="229870" y="246380"/>
                  </a:lnTo>
                  <a:lnTo>
                    <a:pt x="229870" y="236220"/>
                  </a:lnTo>
                  <a:close/>
                </a:path>
                <a:path w="361950" h="246380">
                  <a:moveTo>
                    <a:pt x="295910" y="236220"/>
                  </a:moveTo>
                  <a:lnTo>
                    <a:pt x="257810" y="236220"/>
                  </a:lnTo>
                  <a:lnTo>
                    <a:pt x="257810" y="246380"/>
                  </a:lnTo>
                  <a:lnTo>
                    <a:pt x="295910" y="246380"/>
                  </a:lnTo>
                  <a:lnTo>
                    <a:pt x="295910" y="236220"/>
                  </a:lnTo>
                  <a:close/>
                </a:path>
                <a:path w="361950" h="246380">
                  <a:moveTo>
                    <a:pt x="361950" y="236220"/>
                  </a:moveTo>
                  <a:lnTo>
                    <a:pt x="323850" y="236220"/>
                  </a:lnTo>
                  <a:lnTo>
                    <a:pt x="323850" y="246380"/>
                  </a:lnTo>
                  <a:lnTo>
                    <a:pt x="361950" y="246380"/>
                  </a:lnTo>
                  <a:lnTo>
                    <a:pt x="361950" y="236220"/>
                  </a:lnTo>
                  <a:close/>
                </a:path>
              </a:pathLst>
            </a:custGeom>
            <a:solidFill>
              <a:srgbClr val="000000"/>
            </a:solidFill>
          </p:spPr>
          <p:txBody>
            <a:bodyPr wrap="square" lIns="0" tIns="0" rIns="0" bIns="0" rtlCol="0"/>
            <a:lstStyle/>
            <a:p>
              <a:endParaRPr/>
            </a:p>
          </p:txBody>
        </p:sp>
        <p:sp>
          <p:nvSpPr>
            <p:cNvPr id="19" name="object 19"/>
            <p:cNvSpPr/>
            <p:nvPr/>
          </p:nvSpPr>
          <p:spPr>
            <a:xfrm>
              <a:off x="5516880" y="2818765"/>
              <a:ext cx="633730" cy="0"/>
            </a:xfrm>
            <a:custGeom>
              <a:avLst/>
              <a:gdLst/>
              <a:ahLst/>
              <a:cxnLst/>
              <a:rect l="l" t="t" r="r" b="b"/>
              <a:pathLst>
                <a:path w="633729">
                  <a:moveTo>
                    <a:pt x="0" y="0"/>
                  </a:moveTo>
                  <a:lnTo>
                    <a:pt x="633730" y="0"/>
                  </a:lnTo>
                </a:path>
              </a:pathLst>
            </a:custGeom>
            <a:ln w="8889">
              <a:solidFill>
                <a:srgbClr val="000000"/>
              </a:solidFill>
              <a:prstDash val="sysDash"/>
            </a:ln>
          </p:spPr>
          <p:txBody>
            <a:bodyPr wrap="square" lIns="0" tIns="0" rIns="0" bIns="0" rtlCol="0"/>
            <a:lstStyle/>
            <a:p>
              <a:endParaRPr/>
            </a:p>
          </p:txBody>
        </p:sp>
        <p:sp>
          <p:nvSpPr>
            <p:cNvPr id="20" name="object 20"/>
            <p:cNvSpPr/>
            <p:nvPr/>
          </p:nvSpPr>
          <p:spPr>
            <a:xfrm>
              <a:off x="5815330" y="2835909"/>
              <a:ext cx="351790" cy="224790"/>
            </a:xfrm>
            <a:custGeom>
              <a:avLst/>
              <a:gdLst/>
              <a:ahLst/>
              <a:cxnLst/>
              <a:rect l="l" t="t" r="r" b="b"/>
              <a:pathLst>
                <a:path w="351789" h="224789">
                  <a:moveTo>
                    <a:pt x="36830" y="214630"/>
                  </a:moveTo>
                  <a:lnTo>
                    <a:pt x="0" y="214630"/>
                  </a:lnTo>
                  <a:lnTo>
                    <a:pt x="0" y="224790"/>
                  </a:lnTo>
                  <a:lnTo>
                    <a:pt x="36830" y="224790"/>
                  </a:lnTo>
                  <a:lnTo>
                    <a:pt x="36830" y="214630"/>
                  </a:lnTo>
                  <a:close/>
                </a:path>
                <a:path w="351789" h="224789">
                  <a:moveTo>
                    <a:pt x="102870" y="214630"/>
                  </a:moveTo>
                  <a:lnTo>
                    <a:pt x="66040" y="214630"/>
                  </a:lnTo>
                  <a:lnTo>
                    <a:pt x="66040" y="224790"/>
                  </a:lnTo>
                  <a:lnTo>
                    <a:pt x="102870" y="224790"/>
                  </a:lnTo>
                  <a:lnTo>
                    <a:pt x="102870" y="214630"/>
                  </a:lnTo>
                  <a:close/>
                </a:path>
                <a:path w="351789" h="224789">
                  <a:moveTo>
                    <a:pt x="170180" y="214630"/>
                  </a:moveTo>
                  <a:lnTo>
                    <a:pt x="132080" y="214630"/>
                  </a:lnTo>
                  <a:lnTo>
                    <a:pt x="132080" y="224790"/>
                  </a:lnTo>
                  <a:lnTo>
                    <a:pt x="170180" y="224790"/>
                  </a:lnTo>
                  <a:lnTo>
                    <a:pt x="170180" y="214630"/>
                  </a:lnTo>
                  <a:close/>
                </a:path>
                <a:path w="351789" h="224789">
                  <a:moveTo>
                    <a:pt x="236220" y="214630"/>
                  </a:moveTo>
                  <a:lnTo>
                    <a:pt x="198120" y="214630"/>
                  </a:lnTo>
                  <a:lnTo>
                    <a:pt x="198120" y="224790"/>
                  </a:lnTo>
                  <a:lnTo>
                    <a:pt x="236220" y="224790"/>
                  </a:lnTo>
                  <a:lnTo>
                    <a:pt x="236220" y="214630"/>
                  </a:lnTo>
                  <a:close/>
                </a:path>
                <a:path w="351789" h="224789">
                  <a:moveTo>
                    <a:pt x="302260" y="214630"/>
                  </a:moveTo>
                  <a:lnTo>
                    <a:pt x="264160" y="214630"/>
                  </a:lnTo>
                  <a:lnTo>
                    <a:pt x="264160" y="224790"/>
                  </a:lnTo>
                  <a:lnTo>
                    <a:pt x="302260" y="224790"/>
                  </a:lnTo>
                  <a:lnTo>
                    <a:pt x="302260" y="214630"/>
                  </a:lnTo>
                  <a:close/>
                </a:path>
                <a:path w="351789" h="224789">
                  <a:moveTo>
                    <a:pt x="351790" y="198120"/>
                  </a:moveTo>
                  <a:lnTo>
                    <a:pt x="342900" y="198120"/>
                  </a:lnTo>
                  <a:lnTo>
                    <a:pt x="342900" y="214630"/>
                  </a:lnTo>
                  <a:lnTo>
                    <a:pt x="330200" y="214630"/>
                  </a:lnTo>
                  <a:lnTo>
                    <a:pt x="330200" y="224790"/>
                  </a:lnTo>
                  <a:lnTo>
                    <a:pt x="346710" y="224790"/>
                  </a:lnTo>
                  <a:lnTo>
                    <a:pt x="351790" y="224790"/>
                  </a:lnTo>
                  <a:lnTo>
                    <a:pt x="351790" y="219710"/>
                  </a:lnTo>
                  <a:lnTo>
                    <a:pt x="351790" y="198120"/>
                  </a:lnTo>
                  <a:close/>
                </a:path>
                <a:path w="351789" h="224789">
                  <a:moveTo>
                    <a:pt x="351790" y="132080"/>
                  </a:moveTo>
                  <a:lnTo>
                    <a:pt x="342900" y="132080"/>
                  </a:lnTo>
                  <a:lnTo>
                    <a:pt x="342900" y="170180"/>
                  </a:lnTo>
                  <a:lnTo>
                    <a:pt x="351790" y="170180"/>
                  </a:lnTo>
                  <a:lnTo>
                    <a:pt x="351790" y="132080"/>
                  </a:lnTo>
                  <a:close/>
                </a:path>
                <a:path w="351789" h="224789">
                  <a:moveTo>
                    <a:pt x="351790" y="66040"/>
                  </a:moveTo>
                  <a:lnTo>
                    <a:pt x="342900" y="66040"/>
                  </a:lnTo>
                  <a:lnTo>
                    <a:pt x="342900" y="104140"/>
                  </a:lnTo>
                  <a:lnTo>
                    <a:pt x="351790" y="104140"/>
                  </a:lnTo>
                  <a:lnTo>
                    <a:pt x="351790" y="66040"/>
                  </a:lnTo>
                  <a:close/>
                </a:path>
                <a:path w="351789" h="224789">
                  <a:moveTo>
                    <a:pt x="351790" y="0"/>
                  </a:moveTo>
                  <a:lnTo>
                    <a:pt x="342900" y="0"/>
                  </a:lnTo>
                  <a:lnTo>
                    <a:pt x="342900" y="38100"/>
                  </a:lnTo>
                  <a:lnTo>
                    <a:pt x="351790" y="38100"/>
                  </a:lnTo>
                  <a:lnTo>
                    <a:pt x="35179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5202761" y="2121304"/>
            <a:ext cx="710565" cy="191719"/>
          </a:xfrm>
          <a:prstGeom prst="rect">
            <a:avLst/>
          </a:prstGeom>
          <a:solidFill>
            <a:srgbClr val="CC9800"/>
          </a:solidFill>
        </p:spPr>
        <p:txBody>
          <a:bodyPr vert="horz" wrap="square" lIns="0" tIns="37465" rIns="0" bIns="0" rtlCol="0">
            <a:spAutoFit/>
          </a:bodyPr>
          <a:lstStyle/>
          <a:p>
            <a:pPr algn="ctr">
              <a:lnSpc>
                <a:spcPct val="100000"/>
              </a:lnSpc>
              <a:spcBef>
                <a:spcPts val="295"/>
              </a:spcBef>
            </a:pPr>
            <a:r>
              <a:rPr sz="1000" spc="-5" dirty="0">
                <a:latin typeface="Arial"/>
                <a:cs typeface="Arial"/>
              </a:rPr>
              <a:t>H7</a:t>
            </a:r>
            <a:endParaRPr sz="1000">
              <a:latin typeface="Arial"/>
              <a:cs typeface="Arial"/>
            </a:endParaRPr>
          </a:p>
        </p:txBody>
      </p:sp>
      <p:grpSp>
        <p:nvGrpSpPr>
          <p:cNvPr id="22" name="object 22"/>
          <p:cNvGrpSpPr/>
          <p:nvPr/>
        </p:nvGrpSpPr>
        <p:grpSpPr>
          <a:xfrm>
            <a:off x="5198313" y="1314517"/>
            <a:ext cx="1714704" cy="1606562"/>
            <a:chOff x="5448096" y="1747927"/>
            <a:chExt cx="1714704" cy="2142083"/>
          </a:xfrm>
        </p:grpSpPr>
        <p:sp>
          <p:nvSpPr>
            <p:cNvPr id="23" name="object 23"/>
            <p:cNvSpPr/>
            <p:nvPr/>
          </p:nvSpPr>
          <p:spPr>
            <a:xfrm>
              <a:off x="5448300" y="3276600"/>
              <a:ext cx="1685289" cy="0"/>
            </a:xfrm>
            <a:custGeom>
              <a:avLst/>
              <a:gdLst/>
              <a:ahLst/>
              <a:cxnLst/>
              <a:rect l="l" t="t" r="r" b="b"/>
              <a:pathLst>
                <a:path w="1685290">
                  <a:moveTo>
                    <a:pt x="0" y="0"/>
                  </a:moveTo>
                  <a:lnTo>
                    <a:pt x="1685290" y="0"/>
                  </a:lnTo>
                </a:path>
              </a:pathLst>
            </a:custGeom>
            <a:ln w="9344">
              <a:solidFill>
                <a:srgbClr val="000000"/>
              </a:solidFill>
            </a:ln>
          </p:spPr>
          <p:txBody>
            <a:bodyPr wrap="square" lIns="0" tIns="0" rIns="0" bIns="0" rtlCol="0"/>
            <a:lstStyle/>
            <a:p>
              <a:endParaRPr/>
            </a:p>
          </p:txBody>
        </p:sp>
        <p:sp>
          <p:nvSpPr>
            <p:cNvPr id="24" name="object 24"/>
            <p:cNvSpPr/>
            <p:nvPr/>
          </p:nvSpPr>
          <p:spPr>
            <a:xfrm>
              <a:off x="5448096" y="3044189"/>
              <a:ext cx="0" cy="232410"/>
            </a:xfrm>
            <a:custGeom>
              <a:avLst/>
              <a:gdLst/>
              <a:ahLst/>
              <a:cxnLst/>
              <a:rect l="l" t="t" r="r" b="b"/>
              <a:pathLst>
                <a:path h="232410">
                  <a:moveTo>
                    <a:pt x="0" y="0"/>
                  </a:moveTo>
                  <a:lnTo>
                    <a:pt x="0" y="232410"/>
                  </a:lnTo>
                </a:path>
              </a:pathLst>
            </a:custGeom>
            <a:ln w="9752">
              <a:solidFill>
                <a:srgbClr val="000000"/>
              </a:solidFill>
            </a:ln>
          </p:spPr>
          <p:txBody>
            <a:bodyPr wrap="square" lIns="0" tIns="0" rIns="0" bIns="0" rtlCol="0"/>
            <a:lstStyle/>
            <a:p>
              <a:endParaRPr/>
            </a:p>
          </p:txBody>
        </p:sp>
        <p:sp>
          <p:nvSpPr>
            <p:cNvPr id="25" name="object 25"/>
            <p:cNvSpPr/>
            <p:nvPr/>
          </p:nvSpPr>
          <p:spPr>
            <a:xfrm>
              <a:off x="6172200" y="2590800"/>
              <a:ext cx="990600" cy="685800"/>
            </a:xfrm>
            <a:custGeom>
              <a:avLst/>
              <a:gdLst/>
              <a:ahLst/>
              <a:cxnLst/>
              <a:rect l="l" t="t" r="r" b="b"/>
              <a:pathLst>
                <a:path w="990600" h="685800">
                  <a:moveTo>
                    <a:pt x="961390" y="685800"/>
                  </a:moveTo>
                  <a:lnTo>
                    <a:pt x="961390" y="457200"/>
                  </a:lnTo>
                </a:path>
                <a:path w="990600" h="685800">
                  <a:moveTo>
                    <a:pt x="0" y="0"/>
                  </a:moveTo>
                  <a:lnTo>
                    <a:pt x="990600" y="0"/>
                  </a:lnTo>
                </a:path>
                <a:path w="990600" h="685800">
                  <a:moveTo>
                    <a:pt x="0" y="0"/>
                  </a:moveTo>
                  <a:lnTo>
                    <a:pt x="0" y="228600"/>
                  </a:lnTo>
                </a:path>
                <a:path w="990600" h="685800">
                  <a:moveTo>
                    <a:pt x="990600" y="0"/>
                  </a:moveTo>
                  <a:lnTo>
                    <a:pt x="990600" y="228600"/>
                  </a:lnTo>
                </a:path>
              </a:pathLst>
            </a:custGeom>
            <a:ln w="9344">
              <a:solidFill>
                <a:srgbClr val="000000"/>
              </a:solidFill>
            </a:ln>
          </p:spPr>
          <p:txBody>
            <a:bodyPr wrap="square" lIns="0" tIns="0" rIns="0" bIns="0" rtlCol="0"/>
            <a:lstStyle/>
            <a:p>
              <a:endParaRPr/>
            </a:p>
          </p:txBody>
        </p:sp>
        <p:sp>
          <p:nvSpPr>
            <p:cNvPr id="26" name="object 26"/>
            <p:cNvSpPr/>
            <p:nvPr/>
          </p:nvSpPr>
          <p:spPr>
            <a:xfrm>
              <a:off x="6316980" y="3277869"/>
              <a:ext cx="229870" cy="612140"/>
            </a:xfrm>
            <a:custGeom>
              <a:avLst/>
              <a:gdLst/>
              <a:ahLst/>
              <a:cxnLst/>
              <a:rect l="l" t="t" r="r" b="b"/>
              <a:pathLst>
                <a:path w="229870" h="612139">
                  <a:moveTo>
                    <a:pt x="107950" y="0"/>
                  </a:moveTo>
                  <a:lnTo>
                    <a:pt x="0" y="157479"/>
                  </a:lnTo>
                  <a:lnTo>
                    <a:pt x="57150" y="154939"/>
                  </a:lnTo>
                  <a:lnTo>
                    <a:pt x="77470" y="612139"/>
                  </a:lnTo>
                  <a:lnTo>
                    <a:pt x="191770" y="607059"/>
                  </a:lnTo>
                  <a:lnTo>
                    <a:pt x="171450" y="149859"/>
                  </a:lnTo>
                  <a:lnTo>
                    <a:pt x="229870" y="147319"/>
                  </a:lnTo>
                  <a:lnTo>
                    <a:pt x="107950" y="0"/>
                  </a:lnTo>
                  <a:close/>
                </a:path>
              </a:pathLst>
            </a:custGeom>
            <a:solidFill>
              <a:srgbClr val="CC9800"/>
            </a:solidFill>
          </p:spPr>
          <p:txBody>
            <a:bodyPr wrap="square" lIns="0" tIns="0" rIns="0" bIns="0" rtlCol="0"/>
            <a:lstStyle/>
            <a:p>
              <a:endParaRPr/>
            </a:p>
          </p:txBody>
        </p:sp>
        <p:sp>
          <p:nvSpPr>
            <p:cNvPr id="27" name="object 27"/>
            <p:cNvSpPr/>
            <p:nvPr/>
          </p:nvSpPr>
          <p:spPr>
            <a:xfrm>
              <a:off x="6316980" y="3277870"/>
              <a:ext cx="229870" cy="612140"/>
            </a:xfrm>
            <a:custGeom>
              <a:avLst/>
              <a:gdLst/>
              <a:ahLst/>
              <a:cxnLst/>
              <a:rect l="l" t="t" r="r" b="b"/>
              <a:pathLst>
                <a:path w="229870" h="612139">
                  <a:moveTo>
                    <a:pt x="191770" y="607059"/>
                  </a:moveTo>
                  <a:lnTo>
                    <a:pt x="171450" y="149859"/>
                  </a:lnTo>
                  <a:lnTo>
                    <a:pt x="229870" y="147319"/>
                  </a:lnTo>
                  <a:lnTo>
                    <a:pt x="107950" y="0"/>
                  </a:lnTo>
                  <a:lnTo>
                    <a:pt x="0" y="157479"/>
                  </a:lnTo>
                  <a:lnTo>
                    <a:pt x="57150" y="154939"/>
                  </a:lnTo>
                  <a:lnTo>
                    <a:pt x="77470" y="612139"/>
                  </a:lnTo>
                  <a:lnTo>
                    <a:pt x="191770" y="607059"/>
                  </a:lnTo>
                  <a:close/>
                </a:path>
              </a:pathLst>
            </a:custGeom>
            <a:ln w="9344">
              <a:solidFill>
                <a:srgbClr val="000000"/>
              </a:solidFill>
            </a:ln>
          </p:spPr>
          <p:txBody>
            <a:bodyPr wrap="square" lIns="0" tIns="0" rIns="0" bIns="0" rtlCol="0"/>
            <a:lstStyle/>
            <a:p>
              <a:endParaRPr/>
            </a:p>
          </p:txBody>
        </p:sp>
        <p:sp>
          <p:nvSpPr>
            <p:cNvPr id="28" name="object 28"/>
            <p:cNvSpPr/>
            <p:nvPr/>
          </p:nvSpPr>
          <p:spPr>
            <a:xfrm>
              <a:off x="6581140" y="2208530"/>
              <a:ext cx="224790" cy="373380"/>
            </a:xfrm>
            <a:custGeom>
              <a:avLst/>
              <a:gdLst/>
              <a:ahLst/>
              <a:cxnLst/>
              <a:rect l="l" t="t" r="r" b="b"/>
              <a:pathLst>
                <a:path w="224790" h="373380">
                  <a:moveTo>
                    <a:pt x="109219" y="0"/>
                  </a:moveTo>
                  <a:lnTo>
                    <a:pt x="0" y="97790"/>
                  </a:lnTo>
                  <a:lnTo>
                    <a:pt x="55879" y="95250"/>
                  </a:lnTo>
                  <a:lnTo>
                    <a:pt x="68579" y="373380"/>
                  </a:lnTo>
                  <a:lnTo>
                    <a:pt x="181609" y="369570"/>
                  </a:lnTo>
                  <a:lnTo>
                    <a:pt x="168909" y="90170"/>
                  </a:lnTo>
                  <a:lnTo>
                    <a:pt x="224789" y="87630"/>
                  </a:lnTo>
                  <a:lnTo>
                    <a:pt x="109219" y="0"/>
                  </a:lnTo>
                  <a:close/>
                </a:path>
              </a:pathLst>
            </a:custGeom>
            <a:solidFill>
              <a:srgbClr val="CC9800"/>
            </a:solidFill>
          </p:spPr>
          <p:txBody>
            <a:bodyPr wrap="square" lIns="0" tIns="0" rIns="0" bIns="0" rtlCol="0"/>
            <a:lstStyle/>
            <a:p>
              <a:endParaRPr/>
            </a:p>
          </p:txBody>
        </p:sp>
        <p:sp>
          <p:nvSpPr>
            <p:cNvPr id="29" name="object 29"/>
            <p:cNvSpPr/>
            <p:nvPr/>
          </p:nvSpPr>
          <p:spPr>
            <a:xfrm>
              <a:off x="6581140" y="2208530"/>
              <a:ext cx="224790" cy="373380"/>
            </a:xfrm>
            <a:custGeom>
              <a:avLst/>
              <a:gdLst/>
              <a:ahLst/>
              <a:cxnLst/>
              <a:rect l="l" t="t" r="r" b="b"/>
              <a:pathLst>
                <a:path w="224790" h="373380">
                  <a:moveTo>
                    <a:pt x="181609" y="369570"/>
                  </a:moveTo>
                  <a:lnTo>
                    <a:pt x="168909" y="90170"/>
                  </a:lnTo>
                  <a:lnTo>
                    <a:pt x="224789" y="87630"/>
                  </a:lnTo>
                  <a:lnTo>
                    <a:pt x="109219" y="0"/>
                  </a:lnTo>
                  <a:lnTo>
                    <a:pt x="0" y="97790"/>
                  </a:lnTo>
                  <a:lnTo>
                    <a:pt x="55879" y="95250"/>
                  </a:lnTo>
                  <a:lnTo>
                    <a:pt x="68579" y="373380"/>
                  </a:lnTo>
                  <a:lnTo>
                    <a:pt x="181609" y="369570"/>
                  </a:lnTo>
                  <a:close/>
                </a:path>
              </a:pathLst>
            </a:custGeom>
            <a:ln w="9344">
              <a:solidFill>
                <a:srgbClr val="000000"/>
              </a:solidFill>
            </a:ln>
          </p:spPr>
          <p:txBody>
            <a:bodyPr wrap="square" lIns="0" tIns="0" rIns="0" bIns="0" rtlCol="0"/>
            <a:lstStyle/>
            <a:p>
              <a:endParaRPr/>
            </a:p>
          </p:txBody>
        </p:sp>
        <p:sp>
          <p:nvSpPr>
            <p:cNvPr id="30" name="object 30"/>
            <p:cNvSpPr/>
            <p:nvPr/>
          </p:nvSpPr>
          <p:spPr>
            <a:xfrm>
              <a:off x="57912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31" name="object 31"/>
            <p:cNvSpPr/>
            <p:nvPr/>
          </p:nvSpPr>
          <p:spPr>
            <a:xfrm>
              <a:off x="57912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32" name="object 32"/>
            <p:cNvSpPr/>
            <p:nvPr/>
          </p:nvSpPr>
          <p:spPr>
            <a:xfrm>
              <a:off x="57865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33" name="object 33"/>
          <p:cNvSpPr txBox="1"/>
          <p:nvPr/>
        </p:nvSpPr>
        <p:spPr>
          <a:xfrm>
            <a:off x="77469" y="1740217"/>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grpSp>
        <p:nvGrpSpPr>
          <p:cNvPr id="34" name="object 34"/>
          <p:cNvGrpSpPr/>
          <p:nvPr/>
        </p:nvGrpSpPr>
        <p:grpSpPr>
          <a:xfrm>
            <a:off x="1519237" y="1368029"/>
            <a:ext cx="1007744" cy="1514951"/>
            <a:chOff x="1519237" y="1824037"/>
            <a:chExt cx="1007744" cy="2019935"/>
          </a:xfrm>
        </p:grpSpPr>
        <p:sp>
          <p:nvSpPr>
            <p:cNvPr id="35" name="object 35"/>
            <p:cNvSpPr/>
            <p:nvPr/>
          </p:nvSpPr>
          <p:spPr>
            <a:xfrm>
              <a:off x="1985009" y="3304539"/>
              <a:ext cx="228600" cy="534670"/>
            </a:xfrm>
            <a:custGeom>
              <a:avLst/>
              <a:gdLst/>
              <a:ahLst/>
              <a:cxnLst/>
              <a:rect l="l" t="t" r="r" b="b"/>
              <a:pathLst>
                <a:path w="228600" h="534670">
                  <a:moveTo>
                    <a:pt x="154939" y="0"/>
                  </a:moveTo>
                  <a:lnTo>
                    <a:pt x="36829" y="5080"/>
                  </a:lnTo>
                  <a:lnTo>
                    <a:pt x="55879" y="439420"/>
                  </a:lnTo>
                  <a:lnTo>
                    <a:pt x="0" y="441960"/>
                  </a:lnTo>
                  <a:lnTo>
                    <a:pt x="118109" y="534670"/>
                  </a:lnTo>
                  <a:lnTo>
                    <a:pt x="228600" y="431800"/>
                  </a:lnTo>
                  <a:lnTo>
                    <a:pt x="172719" y="434340"/>
                  </a:lnTo>
                  <a:lnTo>
                    <a:pt x="154939" y="0"/>
                  </a:lnTo>
                  <a:close/>
                </a:path>
              </a:pathLst>
            </a:custGeom>
            <a:solidFill>
              <a:srgbClr val="CC9800"/>
            </a:solidFill>
          </p:spPr>
          <p:txBody>
            <a:bodyPr wrap="square" lIns="0" tIns="0" rIns="0" bIns="0" rtlCol="0"/>
            <a:lstStyle/>
            <a:p>
              <a:endParaRPr/>
            </a:p>
          </p:txBody>
        </p:sp>
        <p:sp>
          <p:nvSpPr>
            <p:cNvPr id="36" name="object 36"/>
            <p:cNvSpPr/>
            <p:nvPr/>
          </p:nvSpPr>
          <p:spPr>
            <a:xfrm>
              <a:off x="1985009" y="3304539"/>
              <a:ext cx="228600" cy="534670"/>
            </a:xfrm>
            <a:custGeom>
              <a:avLst/>
              <a:gdLst/>
              <a:ahLst/>
              <a:cxnLst/>
              <a:rect l="l" t="t" r="r" b="b"/>
              <a:pathLst>
                <a:path w="228600" h="534670">
                  <a:moveTo>
                    <a:pt x="154939" y="0"/>
                  </a:moveTo>
                  <a:lnTo>
                    <a:pt x="172719" y="434340"/>
                  </a:lnTo>
                  <a:lnTo>
                    <a:pt x="228600" y="431800"/>
                  </a:lnTo>
                  <a:lnTo>
                    <a:pt x="118109" y="534670"/>
                  </a:lnTo>
                  <a:lnTo>
                    <a:pt x="0" y="441960"/>
                  </a:lnTo>
                  <a:lnTo>
                    <a:pt x="55879" y="439420"/>
                  </a:lnTo>
                  <a:lnTo>
                    <a:pt x="36829" y="5080"/>
                  </a:lnTo>
                  <a:lnTo>
                    <a:pt x="154939" y="0"/>
                  </a:lnTo>
                  <a:close/>
                </a:path>
              </a:pathLst>
            </a:custGeom>
            <a:ln w="9344">
              <a:solidFill>
                <a:srgbClr val="000000"/>
              </a:solidFill>
            </a:ln>
          </p:spPr>
          <p:txBody>
            <a:bodyPr wrap="square" lIns="0" tIns="0" rIns="0" bIns="0" rtlCol="0"/>
            <a:lstStyle/>
            <a:p>
              <a:endParaRPr/>
            </a:p>
          </p:txBody>
        </p:sp>
        <p:sp>
          <p:nvSpPr>
            <p:cNvPr id="37" name="object 37"/>
            <p:cNvSpPr/>
            <p:nvPr/>
          </p:nvSpPr>
          <p:spPr>
            <a:xfrm>
              <a:off x="2293619" y="2282190"/>
              <a:ext cx="228600" cy="336550"/>
            </a:xfrm>
            <a:custGeom>
              <a:avLst/>
              <a:gdLst/>
              <a:ahLst/>
              <a:cxnLst/>
              <a:rect l="l" t="t" r="r" b="b"/>
              <a:pathLst>
                <a:path w="228600" h="336550">
                  <a:moveTo>
                    <a:pt x="161290" y="0"/>
                  </a:moveTo>
                  <a:lnTo>
                    <a:pt x="44450" y="5080"/>
                  </a:lnTo>
                  <a:lnTo>
                    <a:pt x="54610" y="276860"/>
                  </a:lnTo>
                  <a:lnTo>
                    <a:pt x="0" y="279400"/>
                  </a:lnTo>
                  <a:lnTo>
                    <a:pt x="116840" y="336550"/>
                  </a:lnTo>
                  <a:lnTo>
                    <a:pt x="228600" y="269239"/>
                  </a:lnTo>
                  <a:lnTo>
                    <a:pt x="172719" y="271780"/>
                  </a:lnTo>
                  <a:lnTo>
                    <a:pt x="161290" y="0"/>
                  </a:lnTo>
                  <a:close/>
                </a:path>
              </a:pathLst>
            </a:custGeom>
            <a:solidFill>
              <a:srgbClr val="CC9800"/>
            </a:solidFill>
          </p:spPr>
          <p:txBody>
            <a:bodyPr wrap="square" lIns="0" tIns="0" rIns="0" bIns="0" rtlCol="0"/>
            <a:lstStyle/>
            <a:p>
              <a:endParaRPr/>
            </a:p>
          </p:txBody>
        </p:sp>
        <p:sp>
          <p:nvSpPr>
            <p:cNvPr id="38" name="object 38"/>
            <p:cNvSpPr/>
            <p:nvPr/>
          </p:nvSpPr>
          <p:spPr>
            <a:xfrm>
              <a:off x="2293619" y="2282190"/>
              <a:ext cx="228600" cy="336550"/>
            </a:xfrm>
            <a:custGeom>
              <a:avLst/>
              <a:gdLst/>
              <a:ahLst/>
              <a:cxnLst/>
              <a:rect l="l" t="t" r="r" b="b"/>
              <a:pathLst>
                <a:path w="228600" h="336550">
                  <a:moveTo>
                    <a:pt x="161290" y="0"/>
                  </a:moveTo>
                  <a:lnTo>
                    <a:pt x="172719" y="271780"/>
                  </a:lnTo>
                  <a:lnTo>
                    <a:pt x="228600" y="269239"/>
                  </a:lnTo>
                  <a:lnTo>
                    <a:pt x="116840" y="336550"/>
                  </a:lnTo>
                  <a:lnTo>
                    <a:pt x="0" y="279400"/>
                  </a:lnTo>
                  <a:lnTo>
                    <a:pt x="54610" y="276860"/>
                  </a:lnTo>
                  <a:lnTo>
                    <a:pt x="44450" y="5080"/>
                  </a:lnTo>
                  <a:lnTo>
                    <a:pt x="161290" y="0"/>
                  </a:lnTo>
                  <a:close/>
                </a:path>
              </a:pathLst>
            </a:custGeom>
            <a:ln w="9344">
              <a:solidFill>
                <a:srgbClr val="000000"/>
              </a:solidFill>
            </a:ln>
          </p:spPr>
          <p:txBody>
            <a:bodyPr wrap="square" lIns="0" tIns="0" rIns="0" bIns="0" rtlCol="0"/>
            <a:lstStyle/>
            <a:p>
              <a:endParaRPr/>
            </a:p>
          </p:txBody>
        </p:sp>
        <p:sp>
          <p:nvSpPr>
            <p:cNvPr id="39" name="object 39"/>
            <p:cNvSpPr/>
            <p:nvPr/>
          </p:nvSpPr>
          <p:spPr>
            <a:xfrm>
              <a:off x="15240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40" name="object 40"/>
            <p:cNvSpPr/>
            <p:nvPr/>
          </p:nvSpPr>
          <p:spPr>
            <a:xfrm>
              <a:off x="15240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41" name="object 41"/>
            <p:cNvSpPr/>
            <p:nvPr/>
          </p:nvSpPr>
          <p:spPr>
            <a:xfrm>
              <a:off x="15193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42" name="object 42"/>
          <p:cNvSpPr txBox="1"/>
          <p:nvPr/>
        </p:nvSpPr>
        <p:spPr>
          <a:xfrm>
            <a:off x="7828686" y="1972390"/>
            <a:ext cx="950594"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Application</a:t>
            </a:r>
            <a:r>
              <a:rPr sz="1000" spc="-45" dirty="0">
                <a:latin typeface="Arial"/>
                <a:cs typeface="Arial"/>
              </a:rPr>
              <a:t> </a:t>
            </a:r>
            <a:r>
              <a:rPr sz="1000" spc="-5" dirty="0">
                <a:latin typeface="Arial"/>
                <a:cs typeface="Arial"/>
              </a:rPr>
              <a:t>layer</a:t>
            </a:r>
            <a:endParaRPr sz="1000">
              <a:latin typeface="Arial"/>
              <a:cs typeface="Arial"/>
            </a:endParaRPr>
          </a:p>
        </p:txBody>
      </p:sp>
      <p:sp>
        <p:nvSpPr>
          <p:cNvPr id="43" name="object 43"/>
          <p:cNvSpPr txBox="1"/>
          <p:nvPr/>
        </p:nvSpPr>
        <p:spPr>
          <a:xfrm>
            <a:off x="3135629" y="2173605"/>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4" name="object 44"/>
          <p:cNvSpPr txBox="1"/>
          <p:nvPr/>
        </p:nvSpPr>
        <p:spPr>
          <a:xfrm>
            <a:off x="7075576" y="2140981"/>
            <a:ext cx="539750"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M</a:t>
            </a:r>
            <a:r>
              <a:rPr sz="1000" spc="-10" dirty="0">
                <a:latin typeface="Arial"/>
                <a:cs typeface="Arial"/>
              </a:rPr>
              <a:t>e</a:t>
            </a:r>
            <a:r>
              <a:rPr sz="1000" spc="10" dirty="0">
                <a:latin typeface="Arial"/>
                <a:cs typeface="Arial"/>
              </a:rPr>
              <a:t>s</a:t>
            </a:r>
            <a:r>
              <a:rPr sz="1000" dirty="0">
                <a:latin typeface="Arial"/>
                <a:cs typeface="Arial"/>
              </a:rPr>
              <a:t>s</a:t>
            </a:r>
            <a:r>
              <a:rPr sz="1000" spc="-10" dirty="0">
                <a:latin typeface="Arial"/>
                <a:cs typeface="Arial"/>
              </a:rPr>
              <a:t>ag</a:t>
            </a:r>
            <a:r>
              <a:rPr sz="1000" dirty="0">
                <a:latin typeface="Arial"/>
                <a:cs typeface="Arial"/>
              </a:rPr>
              <a:t>e</a:t>
            </a:r>
            <a:endParaRPr sz="1000">
              <a:latin typeface="Arial"/>
              <a:cs typeface="Arial"/>
            </a:endParaRPr>
          </a:p>
        </p:txBody>
      </p:sp>
      <p:sp>
        <p:nvSpPr>
          <p:cNvPr id="46" name="object 46"/>
          <p:cNvSpPr txBox="1"/>
          <p:nvPr/>
        </p:nvSpPr>
        <p:spPr>
          <a:xfrm>
            <a:off x="459741" y="3330893"/>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a:latin typeface="Wingdings"/>
              <a:cs typeface="Wingdings"/>
            </a:endParaRPr>
          </a:p>
        </p:txBody>
      </p:sp>
      <p:sp>
        <p:nvSpPr>
          <p:cNvPr id="47" name="object 47"/>
          <p:cNvSpPr txBox="1"/>
          <p:nvPr/>
        </p:nvSpPr>
        <p:spPr>
          <a:xfrm>
            <a:off x="802643" y="3305175"/>
            <a:ext cx="5902325" cy="243656"/>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a:cs typeface="Arial"/>
              </a:rPr>
              <a:t>The </a:t>
            </a:r>
            <a:r>
              <a:rPr sz="1500" dirty="0">
                <a:latin typeface="Arial"/>
                <a:cs typeface="Arial"/>
              </a:rPr>
              <a:t>application </a:t>
            </a:r>
            <a:r>
              <a:rPr sz="1500" spc="5" dirty="0">
                <a:latin typeface="Arial"/>
                <a:cs typeface="Arial"/>
              </a:rPr>
              <a:t>layer </a:t>
            </a:r>
            <a:r>
              <a:rPr sz="1500" dirty="0">
                <a:latin typeface="Arial"/>
                <a:cs typeface="Arial"/>
              </a:rPr>
              <a:t>is responsible for providing services to the</a:t>
            </a:r>
            <a:r>
              <a:rPr sz="1500" spc="120" dirty="0">
                <a:latin typeface="Arial"/>
                <a:cs typeface="Arial"/>
              </a:rPr>
              <a:t> </a:t>
            </a:r>
            <a:r>
              <a:rPr sz="1500" dirty="0">
                <a:latin typeface="Arial"/>
                <a:cs typeface="Arial"/>
              </a:rPr>
              <a:t>user.</a:t>
            </a:r>
            <a:endParaRPr sz="1500">
              <a:latin typeface="Arial"/>
              <a:cs typeface="Arial"/>
            </a:endParaRPr>
          </a:p>
        </p:txBody>
      </p:sp>
      <p:sp>
        <p:nvSpPr>
          <p:cNvPr id="48" name="object 48"/>
          <p:cNvSpPr txBox="1"/>
          <p:nvPr/>
        </p:nvSpPr>
        <p:spPr>
          <a:xfrm>
            <a:off x="459741" y="3634661"/>
            <a:ext cx="117475" cy="161583"/>
          </a:xfrm>
          <a:prstGeom prst="rect">
            <a:avLst/>
          </a:prstGeom>
        </p:spPr>
        <p:txBody>
          <a:bodyPr vert="horz" wrap="square" lIns="0" tIns="15240" rIns="0" bIns="0" rtlCol="0">
            <a:spAutoFit/>
          </a:bodyPr>
          <a:lstStyle/>
          <a:p>
            <a:pPr marL="12700">
              <a:lnSpc>
                <a:spcPct val="100000"/>
              </a:lnSpc>
              <a:spcBef>
                <a:spcPts val="120"/>
              </a:spcBef>
            </a:pPr>
            <a:r>
              <a:rPr sz="950" spc="10" dirty="0">
                <a:solidFill>
                  <a:srgbClr val="CC9800"/>
                </a:solidFill>
                <a:latin typeface="Wingdings"/>
                <a:cs typeface="Wingdings"/>
              </a:rPr>
              <a:t></a:t>
            </a:r>
            <a:endParaRPr sz="950" dirty="0">
              <a:latin typeface="Wingdings"/>
              <a:cs typeface="Wingdings"/>
            </a:endParaRPr>
          </a:p>
        </p:txBody>
      </p:sp>
      <p:sp>
        <p:nvSpPr>
          <p:cNvPr id="49" name="object 49"/>
          <p:cNvSpPr txBox="1"/>
          <p:nvPr/>
        </p:nvSpPr>
        <p:spPr>
          <a:xfrm>
            <a:off x="802640" y="3593624"/>
            <a:ext cx="1016000" cy="243656"/>
          </a:xfrm>
          <a:prstGeom prst="rect">
            <a:avLst/>
          </a:prstGeom>
        </p:spPr>
        <p:txBody>
          <a:bodyPr vert="horz" wrap="square" lIns="0" tIns="12700" rIns="0" bIns="0" rtlCol="0">
            <a:spAutoFit/>
          </a:bodyPr>
          <a:lstStyle/>
          <a:p>
            <a:pPr marL="12700">
              <a:lnSpc>
                <a:spcPct val="100000"/>
              </a:lnSpc>
              <a:spcBef>
                <a:spcPts val="100"/>
              </a:spcBef>
            </a:pPr>
            <a:r>
              <a:rPr sz="1500" dirty="0">
                <a:latin typeface="Arial"/>
                <a:cs typeface="Arial"/>
              </a:rPr>
              <a:t>Concerned:</a:t>
            </a:r>
          </a:p>
        </p:txBody>
      </p:sp>
      <p:sp>
        <p:nvSpPr>
          <p:cNvPr id="50" name="object 50"/>
          <p:cNvSpPr txBox="1"/>
          <p:nvPr/>
        </p:nvSpPr>
        <p:spPr>
          <a:xfrm>
            <a:off x="803909" y="3914537"/>
            <a:ext cx="114300" cy="747641"/>
          </a:xfrm>
          <a:prstGeom prst="rect">
            <a:avLst/>
          </a:prstGeom>
        </p:spPr>
        <p:txBody>
          <a:bodyPr vert="horz" wrap="square" lIns="0" tIns="16510" rIns="0" bIns="0" rtlCol="0">
            <a:spAutoFit/>
          </a:bodyPr>
          <a:lstStyle/>
          <a:p>
            <a:pPr marL="12700">
              <a:lnSpc>
                <a:spcPct val="100000"/>
              </a:lnSpc>
              <a:spcBef>
                <a:spcPts val="13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a:p>
            <a:pPr marL="12700">
              <a:lnSpc>
                <a:spcPct val="100000"/>
              </a:lnSpc>
              <a:spcBef>
                <a:spcPts val="670"/>
              </a:spcBef>
            </a:pPr>
            <a:r>
              <a:rPr sz="750" spc="25" dirty="0">
                <a:solidFill>
                  <a:srgbClr val="3A802E"/>
                </a:solidFill>
                <a:latin typeface="Wingdings"/>
                <a:cs typeface="Wingdings"/>
              </a:rPr>
              <a:t></a:t>
            </a:r>
            <a:endParaRPr sz="750">
              <a:latin typeface="Wingdings"/>
              <a:cs typeface="Wingdings"/>
            </a:endParaRPr>
          </a:p>
        </p:txBody>
      </p:sp>
      <p:sp>
        <p:nvSpPr>
          <p:cNvPr id="51" name="object 51"/>
          <p:cNvSpPr txBox="1"/>
          <p:nvPr/>
        </p:nvSpPr>
        <p:spPr>
          <a:xfrm>
            <a:off x="1129030" y="3893637"/>
            <a:ext cx="7461250" cy="984885"/>
          </a:xfrm>
          <a:prstGeom prst="rect">
            <a:avLst/>
          </a:prstGeom>
        </p:spPr>
        <p:txBody>
          <a:bodyPr vert="horz" wrap="square" lIns="0" tIns="12700" rIns="0" bIns="0" rtlCol="0">
            <a:spAutoFit/>
          </a:bodyPr>
          <a:lstStyle/>
          <a:p>
            <a:pPr marL="12700" marR="4641850">
              <a:lnSpc>
                <a:spcPct val="100000"/>
              </a:lnSpc>
              <a:spcBef>
                <a:spcPts val="100"/>
              </a:spcBef>
            </a:pPr>
            <a:r>
              <a:rPr sz="1300" spc="-5" dirty="0">
                <a:solidFill>
                  <a:srgbClr val="959595"/>
                </a:solidFill>
                <a:latin typeface="Arial"/>
                <a:cs typeface="Arial"/>
              </a:rPr>
              <a:t>Network virtual terminal (Software)  File transfer, access and management  Mail services</a:t>
            </a:r>
            <a:endParaRPr sz="1300" dirty="0">
              <a:latin typeface="Arial"/>
              <a:cs typeface="Arial"/>
            </a:endParaRPr>
          </a:p>
          <a:p>
            <a:pPr marL="12700" marR="5080">
              <a:lnSpc>
                <a:spcPts val="1250"/>
              </a:lnSpc>
              <a:spcBef>
                <a:spcPts val="330"/>
              </a:spcBef>
            </a:pPr>
            <a:r>
              <a:rPr sz="1300" spc="-5" dirty="0">
                <a:solidFill>
                  <a:srgbClr val="959595"/>
                </a:solidFill>
                <a:latin typeface="Arial"/>
                <a:cs typeface="Arial"/>
              </a:rPr>
              <a:t>Directory services (access to distributed database </a:t>
            </a:r>
            <a:r>
              <a:rPr sz="1300" spc="-10" dirty="0">
                <a:solidFill>
                  <a:srgbClr val="959595"/>
                </a:solidFill>
                <a:latin typeface="Arial"/>
                <a:cs typeface="Arial"/>
              </a:rPr>
              <a:t>sources </a:t>
            </a:r>
            <a:r>
              <a:rPr sz="1300" spc="-5" dirty="0">
                <a:solidFill>
                  <a:srgbClr val="959595"/>
                </a:solidFill>
                <a:latin typeface="Arial"/>
                <a:cs typeface="Arial"/>
              </a:rPr>
              <a:t>for global information about various objects  and</a:t>
            </a:r>
            <a:r>
              <a:rPr sz="1300" spc="-10" dirty="0">
                <a:solidFill>
                  <a:srgbClr val="959595"/>
                </a:solidFill>
                <a:latin typeface="Arial"/>
                <a:cs typeface="Arial"/>
              </a:rPr>
              <a:t> </a:t>
            </a:r>
            <a:r>
              <a:rPr sz="1300" spc="-5" dirty="0">
                <a:solidFill>
                  <a:srgbClr val="959595"/>
                </a:solidFill>
                <a:latin typeface="Arial"/>
                <a:cs typeface="Arial"/>
              </a:rPr>
              <a:t>services)</a:t>
            </a:r>
            <a:endParaRPr sz="1300" dirty="0">
              <a:latin typeface="Arial"/>
              <a:cs typeface="Arial"/>
            </a:endParaRPr>
          </a:p>
        </p:txBody>
      </p:sp>
      <p:sp>
        <p:nvSpPr>
          <p:cNvPr id="52" name="object 52"/>
          <p:cNvSpPr txBox="1"/>
          <p:nvPr/>
        </p:nvSpPr>
        <p:spPr>
          <a:xfrm>
            <a:off x="1576069"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5</a:t>
            </a:r>
            <a:r>
              <a:rPr sz="1000" spc="-10" dirty="0">
                <a:latin typeface="Arial"/>
                <a:cs typeface="Arial"/>
              </a:rPr>
              <a:t>0</a:t>
            </a:r>
            <a:r>
              <a:rPr sz="1000" dirty="0">
                <a:latin typeface="Arial"/>
                <a:cs typeface="Arial"/>
              </a:rPr>
              <a:t>0</a:t>
            </a:r>
            <a:endParaRPr sz="1000">
              <a:latin typeface="Arial"/>
              <a:cs typeface="Arial"/>
            </a:endParaRPr>
          </a:p>
        </p:txBody>
      </p:sp>
      <p:grpSp>
        <p:nvGrpSpPr>
          <p:cNvPr id="53" name="object 53"/>
          <p:cNvGrpSpPr/>
          <p:nvPr/>
        </p:nvGrpSpPr>
        <p:grpSpPr>
          <a:xfrm>
            <a:off x="2156780" y="1368029"/>
            <a:ext cx="466725" cy="350044"/>
            <a:chOff x="2156777" y="1824037"/>
            <a:chExt cx="466725" cy="466725"/>
          </a:xfrm>
        </p:grpSpPr>
        <p:sp>
          <p:nvSpPr>
            <p:cNvPr id="54" name="object 54"/>
            <p:cNvSpPr/>
            <p:nvPr/>
          </p:nvSpPr>
          <p:spPr>
            <a:xfrm>
              <a:off x="2161539"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55" name="object 55"/>
            <p:cNvSpPr/>
            <p:nvPr/>
          </p:nvSpPr>
          <p:spPr>
            <a:xfrm>
              <a:off x="2161539"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56" name="object 56"/>
            <p:cNvSpPr/>
            <p:nvPr/>
          </p:nvSpPr>
          <p:spPr>
            <a:xfrm>
              <a:off x="215686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57" name="object 57"/>
          <p:cNvSpPr txBox="1"/>
          <p:nvPr/>
        </p:nvSpPr>
        <p:spPr>
          <a:xfrm>
            <a:off x="2205992" y="1436369"/>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58" name="object 58"/>
          <p:cNvGrpSpPr/>
          <p:nvPr/>
        </p:nvGrpSpPr>
        <p:grpSpPr>
          <a:xfrm>
            <a:off x="3195640" y="1368029"/>
            <a:ext cx="466725" cy="350044"/>
            <a:chOff x="3195637" y="1824037"/>
            <a:chExt cx="466725" cy="466725"/>
          </a:xfrm>
        </p:grpSpPr>
        <p:sp>
          <p:nvSpPr>
            <p:cNvPr id="59" name="object 59"/>
            <p:cNvSpPr/>
            <p:nvPr/>
          </p:nvSpPr>
          <p:spPr>
            <a:xfrm>
              <a:off x="3200400" y="18288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60" name="object 60"/>
            <p:cNvSpPr/>
            <p:nvPr/>
          </p:nvSpPr>
          <p:spPr>
            <a:xfrm>
              <a:off x="3200400" y="18288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61" name="object 61"/>
            <p:cNvSpPr/>
            <p:nvPr/>
          </p:nvSpPr>
          <p:spPr>
            <a:xfrm>
              <a:off x="3195727" y="1824127"/>
              <a:ext cx="123644" cy="123644"/>
            </a:xfrm>
            <a:prstGeom prst="rect">
              <a:avLst/>
            </a:prstGeom>
            <a:blipFill>
              <a:blip r:embed="rId2" cstate="print"/>
              <a:stretch>
                <a:fillRect/>
              </a:stretch>
            </a:blipFill>
          </p:spPr>
          <p:txBody>
            <a:bodyPr wrap="square" lIns="0" tIns="0" rIns="0" bIns="0" rtlCol="0"/>
            <a:lstStyle/>
            <a:p>
              <a:endParaRPr/>
            </a:p>
          </p:txBody>
        </p:sp>
      </p:grpSp>
      <p:sp>
        <p:nvSpPr>
          <p:cNvPr id="62" name="object 62"/>
          <p:cNvSpPr txBox="1"/>
          <p:nvPr/>
        </p:nvSpPr>
        <p:spPr>
          <a:xfrm>
            <a:off x="3252470" y="1436369"/>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40</a:t>
            </a:r>
            <a:r>
              <a:rPr sz="1000" dirty="0">
                <a:latin typeface="Arial"/>
                <a:cs typeface="Arial"/>
              </a:rPr>
              <a:t>0</a:t>
            </a:r>
            <a:endParaRPr sz="1000">
              <a:latin typeface="Arial"/>
              <a:cs typeface="Arial"/>
            </a:endParaRPr>
          </a:p>
        </p:txBody>
      </p:sp>
      <p:grpSp>
        <p:nvGrpSpPr>
          <p:cNvPr id="63" name="object 63"/>
          <p:cNvGrpSpPr/>
          <p:nvPr/>
        </p:nvGrpSpPr>
        <p:grpSpPr>
          <a:xfrm>
            <a:off x="2283867" y="1023291"/>
            <a:ext cx="764540" cy="530543"/>
            <a:chOff x="2283867" y="1364387"/>
            <a:chExt cx="764540" cy="707390"/>
          </a:xfrm>
        </p:grpSpPr>
        <p:sp>
          <p:nvSpPr>
            <p:cNvPr id="64" name="object 64"/>
            <p:cNvSpPr/>
            <p:nvPr/>
          </p:nvSpPr>
          <p:spPr>
            <a:xfrm>
              <a:off x="2743200" y="20434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4300" y="0"/>
                  </a:lnTo>
                  <a:lnTo>
                    <a:pt x="11430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6540" y="0"/>
                  </a:moveTo>
                  <a:lnTo>
                    <a:pt x="227330" y="0"/>
                  </a:lnTo>
                  <a:lnTo>
                    <a:pt x="227330" y="27940"/>
                  </a:lnTo>
                  <a:lnTo>
                    <a:pt x="256540" y="27940"/>
                  </a:lnTo>
                  <a:lnTo>
                    <a:pt x="25654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65" name="object 65"/>
            <p:cNvSpPr/>
            <p:nvPr/>
          </p:nvSpPr>
          <p:spPr>
            <a:xfrm>
              <a:off x="2288540" y="1369059"/>
              <a:ext cx="228600" cy="459740"/>
            </a:xfrm>
            <a:custGeom>
              <a:avLst/>
              <a:gdLst/>
              <a:ahLst/>
              <a:cxnLst/>
              <a:rect l="l" t="t" r="r" b="b"/>
              <a:pathLst>
                <a:path w="228600" h="459739">
                  <a:moveTo>
                    <a:pt x="157480" y="0"/>
                  </a:moveTo>
                  <a:lnTo>
                    <a:pt x="39370" y="5079"/>
                  </a:lnTo>
                  <a:lnTo>
                    <a:pt x="55880" y="378460"/>
                  </a:lnTo>
                  <a:lnTo>
                    <a:pt x="0" y="379729"/>
                  </a:lnTo>
                  <a:lnTo>
                    <a:pt x="118110" y="459739"/>
                  </a:lnTo>
                  <a:lnTo>
                    <a:pt x="228600" y="370839"/>
                  </a:lnTo>
                  <a:lnTo>
                    <a:pt x="173990" y="373379"/>
                  </a:lnTo>
                  <a:lnTo>
                    <a:pt x="157480" y="0"/>
                  </a:lnTo>
                  <a:close/>
                </a:path>
              </a:pathLst>
            </a:custGeom>
            <a:solidFill>
              <a:srgbClr val="CC9800"/>
            </a:solidFill>
          </p:spPr>
          <p:txBody>
            <a:bodyPr wrap="square" lIns="0" tIns="0" rIns="0" bIns="0" rtlCol="0"/>
            <a:lstStyle/>
            <a:p>
              <a:endParaRPr/>
            </a:p>
          </p:txBody>
        </p:sp>
        <p:sp>
          <p:nvSpPr>
            <p:cNvPr id="66" name="object 66"/>
            <p:cNvSpPr/>
            <p:nvPr/>
          </p:nvSpPr>
          <p:spPr>
            <a:xfrm>
              <a:off x="2288540" y="1369059"/>
              <a:ext cx="228600" cy="459740"/>
            </a:xfrm>
            <a:custGeom>
              <a:avLst/>
              <a:gdLst/>
              <a:ahLst/>
              <a:cxnLst/>
              <a:rect l="l" t="t" r="r" b="b"/>
              <a:pathLst>
                <a:path w="228600" h="459739">
                  <a:moveTo>
                    <a:pt x="157480" y="0"/>
                  </a:moveTo>
                  <a:lnTo>
                    <a:pt x="173990" y="373379"/>
                  </a:lnTo>
                  <a:lnTo>
                    <a:pt x="228600" y="370839"/>
                  </a:lnTo>
                  <a:lnTo>
                    <a:pt x="118110" y="459739"/>
                  </a:lnTo>
                  <a:lnTo>
                    <a:pt x="0" y="379729"/>
                  </a:lnTo>
                  <a:lnTo>
                    <a:pt x="55880" y="378460"/>
                  </a:lnTo>
                  <a:lnTo>
                    <a:pt x="39370" y="5079"/>
                  </a:lnTo>
                  <a:lnTo>
                    <a:pt x="157480" y="0"/>
                  </a:lnTo>
                  <a:close/>
                </a:path>
              </a:pathLst>
            </a:custGeom>
            <a:ln w="9344">
              <a:solidFill>
                <a:srgbClr val="000000"/>
              </a:solidFill>
            </a:ln>
          </p:spPr>
          <p:txBody>
            <a:bodyPr wrap="square" lIns="0" tIns="0" rIns="0" bIns="0" rtlCol="0"/>
            <a:lstStyle/>
            <a:p>
              <a:endParaRPr/>
            </a:p>
          </p:txBody>
        </p:sp>
      </p:grpSp>
      <p:sp>
        <p:nvSpPr>
          <p:cNvPr id="67" name="object 67"/>
          <p:cNvSpPr txBox="1"/>
          <p:nvPr/>
        </p:nvSpPr>
        <p:spPr>
          <a:xfrm>
            <a:off x="5593487"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a:t>
            </a:r>
            <a:r>
              <a:rPr sz="1000" spc="-10" dirty="0">
                <a:latin typeface="Arial"/>
                <a:cs typeface="Arial"/>
              </a:rPr>
              <a:t>50</a:t>
            </a:r>
            <a:r>
              <a:rPr sz="1000" dirty="0">
                <a:latin typeface="Arial"/>
                <a:cs typeface="Arial"/>
              </a:rPr>
              <a:t>0</a:t>
            </a:r>
            <a:endParaRPr sz="1000">
              <a:latin typeface="Arial"/>
              <a:cs typeface="Arial"/>
            </a:endParaRPr>
          </a:p>
        </p:txBody>
      </p:sp>
      <p:grpSp>
        <p:nvGrpSpPr>
          <p:cNvPr id="68" name="object 68"/>
          <p:cNvGrpSpPr/>
          <p:nvPr/>
        </p:nvGrpSpPr>
        <p:grpSpPr>
          <a:xfrm>
            <a:off x="6174197" y="1314450"/>
            <a:ext cx="466725" cy="350044"/>
            <a:chOff x="6423977" y="1747837"/>
            <a:chExt cx="466725" cy="466725"/>
          </a:xfrm>
        </p:grpSpPr>
        <p:sp>
          <p:nvSpPr>
            <p:cNvPr id="69" name="object 69"/>
            <p:cNvSpPr/>
            <p:nvPr/>
          </p:nvSpPr>
          <p:spPr>
            <a:xfrm>
              <a:off x="642874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0" name="object 70"/>
            <p:cNvSpPr/>
            <p:nvPr/>
          </p:nvSpPr>
          <p:spPr>
            <a:xfrm>
              <a:off x="642874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1" name="object 71"/>
            <p:cNvSpPr/>
            <p:nvPr/>
          </p:nvSpPr>
          <p:spPr>
            <a:xfrm>
              <a:off x="642406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2" name="object 72"/>
          <p:cNvSpPr txBox="1"/>
          <p:nvPr/>
        </p:nvSpPr>
        <p:spPr>
          <a:xfrm>
            <a:off x="6223410" y="1382791"/>
            <a:ext cx="37020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FT</a:t>
            </a:r>
            <a:r>
              <a:rPr sz="1000" spc="-10" dirty="0">
                <a:latin typeface="Arial"/>
                <a:cs typeface="Arial"/>
              </a:rPr>
              <a:t>A</a:t>
            </a:r>
            <a:r>
              <a:rPr sz="1000" dirty="0">
                <a:latin typeface="Arial"/>
                <a:cs typeface="Arial"/>
              </a:rPr>
              <a:t>M</a:t>
            </a:r>
            <a:endParaRPr sz="1000">
              <a:latin typeface="Arial"/>
              <a:cs typeface="Arial"/>
            </a:endParaRPr>
          </a:p>
        </p:txBody>
      </p:sp>
      <p:grpSp>
        <p:nvGrpSpPr>
          <p:cNvPr id="73" name="object 73"/>
          <p:cNvGrpSpPr/>
          <p:nvPr/>
        </p:nvGrpSpPr>
        <p:grpSpPr>
          <a:xfrm>
            <a:off x="7213057" y="1314450"/>
            <a:ext cx="466725" cy="350044"/>
            <a:chOff x="7462837" y="1747837"/>
            <a:chExt cx="466725" cy="466725"/>
          </a:xfrm>
        </p:grpSpPr>
        <p:sp>
          <p:nvSpPr>
            <p:cNvPr id="74" name="object 74"/>
            <p:cNvSpPr/>
            <p:nvPr/>
          </p:nvSpPr>
          <p:spPr>
            <a:xfrm>
              <a:off x="7467600" y="1752600"/>
              <a:ext cx="457200" cy="457200"/>
            </a:xfrm>
            <a:custGeom>
              <a:avLst/>
              <a:gdLst/>
              <a:ahLst/>
              <a:cxnLst/>
              <a:rect l="l" t="t" r="r" b="b"/>
              <a:pathLst>
                <a:path w="457200" h="457200">
                  <a:moveTo>
                    <a:pt x="457200" y="0"/>
                  </a:moveTo>
                  <a:lnTo>
                    <a:pt x="114300" y="0"/>
                  </a:lnTo>
                  <a:lnTo>
                    <a:pt x="0" y="114300"/>
                  </a:lnTo>
                  <a:lnTo>
                    <a:pt x="0" y="457200"/>
                  </a:lnTo>
                  <a:lnTo>
                    <a:pt x="457200" y="457200"/>
                  </a:lnTo>
                  <a:lnTo>
                    <a:pt x="457200" y="0"/>
                  </a:lnTo>
                  <a:close/>
                </a:path>
              </a:pathLst>
            </a:custGeom>
            <a:solidFill>
              <a:srgbClr val="CC9800"/>
            </a:solidFill>
          </p:spPr>
          <p:txBody>
            <a:bodyPr wrap="square" lIns="0" tIns="0" rIns="0" bIns="0" rtlCol="0"/>
            <a:lstStyle/>
            <a:p>
              <a:endParaRPr/>
            </a:p>
          </p:txBody>
        </p:sp>
        <p:sp>
          <p:nvSpPr>
            <p:cNvPr id="75" name="object 75"/>
            <p:cNvSpPr/>
            <p:nvPr/>
          </p:nvSpPr>
          <p:spPr>
            <a:xfrm>
              <a:off x="7467600" y="1752600"/>
              <a:ext cx="457200" cy="457200"/>
            </a:xfrm>
            <a:custGeom>
              <a:avLst/>
              <a:gdLst/>
              <a:ahLst/>
              <a:cxnLst/>
              <a:rect l="l" t="t" r="r" b="b"/>
              <a:pathLst>
                <a:path w="457200" h="457200">
                  <a:moveTo>
                    <a:pt x="457200" y="457200"/>
                  </a:moveTo>
                  <a:lnTo>
                    <a:pt x="0" y="457200"/>
                  </a:lnTo>
                  <a:lnTo>
                    <a:pt x="0" y="114300"/>
                  </a:lnTo>
                  <a:lnTo>
                    <a:pt x="114300" y="0"/>
                  </a:lnTo>
                  <a:lnTo>
                    <a:pt x="457200" y="0"/>
                  </a:lnTo>
                  <a:lnTo>
                    <a:pt x="457200" y="457200"/>
                  </a:lnTo>
                  <a:close/>
                </a:path>
              </a:pathLst>
            </a:custGeom>
            <a:ln w="9344">
              <a:solidFill>
                <a:srgbClr val="000000"/>
              </a:solidFill>
            </a:ln>
          </p:spPr>
          <p:txBody>
            <a:bodyPr wrap="square" lIns="0" tIns="0" rIns="0" bIns="0" rtlCol="0"/>
            <a:lstStyle/>
            <a:p>
              <a:endParaRPr/>
            </a:p>
          </p:txBody>
        </p:sp>
        <p:sp>
          <p:nvSpPr>
            <p:cNvPr id="76" name="object 76"/>
            <p:cNvSpPr/>
            <p:nvPr/>
          </p:nvSpPr>
          <p:spPr>
            <a:xfrm>
              <a:off x="7462927" y="1747927"/>
              <a:ext cx="123644" cy="123644"/>
            </a:xfrm>
            <a:prstGeom prst="rect">
              <a:avLst/>
            </a:prstGeom>
            <a:blipFill>
              <a:blip r:embed="rId2" cstate="print"/>
              <a:stretch>
                <a:fillRect/>
              </a:stretch>
            </a:blipFill>
          </p:spPr>
          <p:txBody>
            <a:bodyPr wrap="square" lIns="0" tIns="0" rIns="0" bIns="0" rtlCol="0"/>
            <a:lstStyle/>
            <a:p>
              <a:endParaRPr/>
            </a:p>
          </p:txBody>
        </p:sp>
      </p:grpSp>
      <p:sp>
        <p:nvSpPr>
          <p:cNvPr id="77" name="object 77"/>
          <p:cNvSpPr txBox="1"/>
          <p:nvPr/>
        </p:nvSpPr>
        <p:spPr>
          <a:xfrm>
            <a:off x="7269886" y="1382791"/>
            <a:ext cx="355600" cy="166712"/>
          </a:xfrm>
          <a:prstGeom prst="rect">
            <a:avLst/>
          </a:prstGeom>
        </p:spPr>
        <p:txBody>
          <a:bodyPr vert="horz" wrap="square" lIns="0" tIns="12700" rIns="0" bIns="0" rtlCol="0">
            <a:spAutoFit/>
          </a:bodyPr>
          <a:lstStyle/>
          <a:p>
            <a:pPr marL="12700">
              <a:lnSpc>
                <a:spcPct val="100000"/>
              </a:lnSpc>
              <a:spcBef>
                <a:spcPts val="100"/>
              </a:spcBef>
            </a:pPr>
            <a:r>
              <a:rPr sz="1000" spc="-10" dirty="0">
                <a:latin typeface="Arial"/>
                <a:cs typeface="Arial"/>
              </a:rPr>
              <a:t>X.</a:t>
            </a:r>
            <a:r>
              <a:rPr sz="1000" dirty="0">
                <a:latin typeface="Arial"/>
                <a:cs typeface="Arial"/>
              </a:rPr>
              <a:t>4</a:t>
            </a:r>
            <a:r>
              <a:rPr sz="1000" spc="-10" dirty="0">
                <a:latin typeface="Arial"/>
                <a:cs typeface="Arial"/>
              </a:rPr>
              <a:t>0</a:t>
            </a:r>
            <a:r>
              <a:rPr sz="1000" dirty="0">
                <a:latin typeface="Arial"/>
                <a:cs typeface="Arial"/>
              </a:rPr>
              <a:t>0</a:t>
            </a:r>
            <a:endParaRPr sz="1000">
              <a:latin typeface="Arial"/>
              <a:cs typeface="Arial"/>
            </a:endParaRPr>
          </a:p>
        </p:txBody>
      </p:sp>
      <p:grpSp>
        <p:nvGrpSpPr>
          <p:cNvPr id="78" name="object 78"/>
          <p:cNvGrpSpPr/>
          <p:nvPr/>
        </p:nvGrpSpPr>
        <p:grpSpPr>
          <a:xfrm>
            <a:off x="6292394" y="1027815"/>
            <a:ext cx="773430" cy="472440"/>
            <a:chOff x="6542177" y="1365657"/>
            <a:chExt cx="773430" cy="629920"/>
          </a:xfrm>
        </p:grpSpPr>
        <p:sp>
          <p:nvSpPr>
            <p:cNvPr id="79" name="object 79"/>
            <p:cNvSpPr/>
            <p:nvPr/>
          </p:nvSpPr>
          <p:spPr>
            <a:xfrm>
              <a:off x="7010400" y="1967229"/>
              <a:ext cx="304800" cy="27940"/>
            </a:xfrm>
            <a:custGeom>
              <a:avLst/>
              <a:gdLst/>
              <a:ahLst/>
              <a:cxnLst/>
              <a:rect l="l" t="t" r="r" b="b"/>
              <a:pathLst>
                <a:path w="304800" h="27939">
                  <a:moveTo>
                    <a:pt x="27940" y="0"/>
                  </a:moveTo>
                  <a:lnTo>
                    <a:pt x="0" y="0"/>
                  </a:lnTo>
                  <a:lnTo>
                    <a:pt x="0" y="27940"/>
                  </a:lnTo>
                  <a:lnTo>
                    <a:pt x="27940" y="27940"/>
                  </a:lnTo>
                  <a:lnTo>
                    <a:pt x="27940" y="0"/>
                  </a:lnTo>
                  <a:close/>
                </a:path>
                <a:path w="304800" h="27939">
                  <a:moveTo>
                    <a:pt x="85090" y="0"/>
                  </a:moveTo>
                  <a:lnTo>
                    <a:pt x="57150" y="0"/>
                  </a:lnTo>
                  <a:lnTo>
                    <a:pt x="57150" y="27940"/>
                  </a:lnTo>
                  <a:lnTo>
                    <a:pt x="85090" y="27940"/>
                  </a:lnTo>
                  <a:lnTo>
                    <a:pt x="85090" y="0"/>
                  </a:lnTo>
                  <a:close/>
                </a:path>
                <a:path w="304800" h="27939">
                  <a:moveTo>
                    <a:pt x="142240" y="0"/>
                  </a:moveTo>
                  <a:lnTo>
                    <a:pt x="113030" y="0"/>
                  </a:lnTo>
                  <a:lnTo>
                    <a:pt x="113030" y="27940"/>
                  </a:lnTo>
                  <a:lnTo>
                    <a:pt x="142240" y="27940"/>
                  </a:lnTo>
                  <a:lnTo>
                    <a:pt x="142240" y="0"/>
                  </a:lnTo>
                  <a:close/>
                </a:path>
                <a:path w="304800" h="27939">
                  <a:moveTo>
                    <a:pt x="199390" y="0"/>
                  </a:moveTo>
                  <a:lnTo>
                    <a:pt x="170180" y="0"/>
                  </a:lnTo>
                  <a:lnTo>
                    <a:pt x="170180" y="27940"/>
                  </a:lnTo>
                  <a:lnTo>
                    <a:pt x="199390" y="27940"/>
                  </a:lnTo>
                  <a:lnTo>
                    <a:pt x="199390" y="0"/>
                  </a:lnTo>
                  <a:close/>
                </a:path>
                <a:path w="304800" h="27939">
                  <a:moveTo>
                    <a:pt x="255270" y="0"/>
                  </a:moveTo>
                  <a:lnTo>
                    <a:pt x="227330" y="0"/>
                  </a:lnTo>
                  <a:lnTo>
                    <a:pt x="227330" y="27940"/>
                  </a:lnTo>
                  <a:lnTo>
                    <a:pt x="255270" y="27940"/>
                  </a:lnTo>
                  <a:lnTo>
                    <a:pt x="255270" y="0"/>
                  </a:lnTo>
                  <a:close/>
                </a:path>
                <a:path w="304800" h="27939">
                  <a:moveTo>
                    <a:pt x="304800" y="0"/>
                  </a:moveTo>
                  <a:lnTo>
                    <a:pt x="284480" y="0"/>
                  </a:lnTo>
                  <a:lnTo>
                    <a:pt x="284480" y="27940"/>
                  </a:lnTo>
                  <a:lnTo>
                    <a:pt x="304800" y="27940"/>
                  </a:lnTo>
                  <a:lnTo>
                    <a:pt x="304800" y="0"/>
                  </a:lnTo>
                  <a:close/>
                </a:path>
              </a:pathLst>
            </a:custGeom>
            <a:solidFill>
              <a:srgbClr val="000000"/>
            </a:solidFill>
          </p:spPr>
          <p:txBody>
            <a:bodyPr wrap="square" lIns="0" tIns="0" rIns="0" bIns="0" rtlCol="0"/>
            <a:lstStyle/>
            <a:p>
              <a:endParaRPr/>
            </a:p>
          </p:txBody>
        </p:sp>
        <p:sp>
          <p:nvSpPr>
            <p:cNvPr id="80" name="object 80"/>
            <p:cNvSpPr/>
            <p:nvPr/>
          </p:nvSpPr>
          <p:spPr>
            <a:xfrm>
              <a:off x="6546849" y="1370329"/>
              <a:ext cx="228600" cy="383540"/>
            </a:xfrm>
            <a:custGeom>
              <a:avLst/>
              <a:gdLst/>
              <a:ahLst/>
              <a:cxnLst/>
              <a:rect l="l" t="t" r="r" b="b"/>
              <a:pathLst>
                <a:path w="228600" h="383539">
                  <a:moveTo>
                    <a:pt x="110490" y="0"/>
                  </a:moveTo>
                  <a:lnTo>
                    <a:pt x="0" y="100330"/>
                  </a:lnTo>
                  <a:lnTo>
                    <a:pt x="57150" y="97790"/>
                  </a:lnTo>
                  <a:lnTo>
                    <a:pt x="69850" y="383540"/>
                  </a:lnTo>
                  <a:lnTo>
                    <a:pt x="184150" y="378460"/>
                  </a:lnTo>
                  <a:lnTo>
                    <a:pt x="171450" y="92710"/>
                  </a:lnTo>
                  <a:lnTo>
                    <a:pt x="228600" y="90170"/>
                  </a:lnTo>
                  <a:lnTo>
                    <a:pt x="110490" y="0"/>
                  </a:lnTo>
                  <a:close/>
                </a:path>
              </a:pathLst>
            </a:custGeom>
            <a:solidFill>
              <a:srgbClr val="CC9800"/>
            </a:solidFill>
          </p:spPr>
          <p:txBody>
            <a:bodyPr wrap="square" lIns="0" tIns="0" rIns="0" bIns="0" rtlCol="0"/>
            <a:lstStyle/>
            <a:p>
              <a:endParaRPr/>
            </a:p>
          </p:txBody>
        </p:sp>
        <p:sp>
          <p:nvSpPr>
            <p:cNvPr id="81" name="object 81"/>
            <p:cNvSpPr/>
            <p:nvPr/>
          </p:nvSpPr>
          <p:spPr>
            <a:xfrm>
              <a:off x="6546849" y="1370329"/>
              <a:ext cx="228600" cy="383540"/>
            </a:xfrm>
            <a:custGeom>
              <a:avLst/>
              <a:gdLst/>
              <a:ahLst/>
              <a:cxnLst/>
              <a:rect l="l" t="t" r="r" b="b"/>
              <a:pathLst>
                <a:path w="228600" h="383539">
                  <a:moveTo>
                    <a:pt x="184150" y="378460"/>
                  </a:moveTo>
                  <a:lnTo>
                    <a:pt x="171450" y="92710"/>
                  </a:lnTo>
                  <a:lnTo>
                    <a:pt x="228600" y="90170"/>
                  </a:lnTo>
                  <a:lnTo>
                    <a:pt x="110490" y="0"/>
                  </a:lnTo>
                  <a:lnTo>
                    <a:pt x="0" y="100330"/>
                  </a:lnTo>
                  <a:lnTo>
                    <a:pt x="57150" y="97790"/>
                  </a:lnTo>
                  <a:lnTo>
                    <a:pt x="69850" y="383540"/>
                  </a:lnTo>
                  <a:lnTo>
                    <a:pt x="184150" y="378460"/>
                  </a:lnTo>
                  <a:close/>
                </a:path>
              </a:pathLst>
            </a:custGeom>
            <a:ln w="9344">
              <a:solidFill>
                <a:srgbClr val="000000"/>
              </a:solidFill>
            </a:ln>
          </p:spPr>
          <p:txBody>
            <a:bodyPr wrap="square" lIns="0" tIns="0" rIns="0" bIns="0" rtlCol="0"/>
            <a:lstStyle/>
            <a:p>
              <a:endParaRPr/>
            </a:p>
          </p:txBody>
        </p:sp>
      </p:grpSp>
      <p:sp>
        <p:nvSpPr>
          <p:cNvPr id="82" name="object 82"/>
          <p:cNvSpPr txBox="1"/>
          <p:nvPr/>
        </p:nvSpPr>
        <p:spPr>
          <a:xfrm>
            <a:off x="5390287" y="2966800"/>
            <a:ext cx="163957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From </a:t>
            </a:r>
            <a:r>
              <a:rPr sz="1200" dirty="0">
                <a:latin typeface="Arial"/>
                <a:cs typeface="Arial"/>
              </a:rPr>
              <a:t>presentation</a:t>
            </a:r>
            <a:r>
              <a:rPr sz="1200" spc="-70" dirty="0">
                <a:latin typeface="Arial"/>
                <a:cs typeface="Arial"/>
              </a:rPr>
              <a:t> </a:t>
            </a:r>
            <a:r>
              <a:rPr sz="1200" dirty="0">
                <a:latin typeface="Arial"/>
                <a:cs typeface="Arial"/>
              </a:rPr>
              <a:t>layer</a:t>
            </a:r>
            <a:endParaRPr sz="1200">
              <a:latin typeface="Arial"/>
              <a:cs typeface="Arial"/>
            </a:endParaRPr>
          </a:p>
        </p:txBody>
      </p:sp>
      <p:sp>
        <p:nvSpPr>
          <p:cNvPr id="83" name="object 83"/>
          <p:cNvSpPr txBox="1"/>
          <p:nvPr/>
        </p:nvSpPr>
        <p:spPr>
          <a:xfrm>
            <a:off x="6231026" y="679848"/>
            <a:ext cx="45085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US</a:t>
            </a:r>
            <a:r>
              <a:rPr sz="1200" spc="5" dirty="0">
                <a:latin typeface="Arial"/>
                <a:cs typeface="Arial"/>
              </a:rPr>
              <a:t>E</a:t>
            </a:r>
            <a:r>
              <a:rPr sz="1200" dirty="0">
                <a:latin typeface="Arial"/>
                <a:cs typeface="Arial"/>
              </a:rPr>
              <a:t>R</a:t>
            </a:r>
            <a:endParaRPr sz="1200">
              <a:latin typeface="Arial"/>
              <a:cs typeface="Arial"/>
            </a:endParaRPr>
          </a:p>
        </p:txBody>
      </p:sp>
      <p:sp>
        <p:nvSpPr>
          <p:cNvPr id="84" name="object 84"/>
          <p:cNvSpPr txBox="1"/>
          <p:nvPr/>
        </p:nvSpPr>
        <p:spPr>
          <a:xfrm>
            <a:off x="5862729" y="876062"/>
            <a:ext cx="1185545" cy="166712"/>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(Human or</a:t>
            </a:r>
            <a:r>
              <a:rPr sz="1000" spc="-80" dirty="0">
                <a:latin typeface="Arial"/>
                <a:cs typeface="Arial"/>
              </a:rPr>
              <a:t> </a:t>
            </a:r>
            <a:r>
              <a:rPr sz="1000" spc="-5" dirty="0">
                <a:latin typeface="Arial"/>
                <a:cs typeface="Arial"/>
              </a:rPr>
              <a:t>Program)</a:t>
            </a:r>
            <a:endParaRPr sz="1000">
              <a:latin typeface="Arial"/>
              <a:cs typeface="Arial"/>
            </a:endParaRPr>
          </a:p>
        </p:txBody>
      </p:sp>
      <p:sp>
        <p:nvSpPr>
          <p:cNvPr id="87" name="object 2"/>
          <p:cNvSpPr txBox="1">
            <a:spLocks/>
          </p:cNvSpPr>
          <p:nvPr/>
        </p:nvSpPr>
        <p:spPr>
          <a:xfrm>
            <a:off x="1985874" y="46499"/>
            <a:ext cx="4561839" cy="597599"/>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IN" sz="3800" b="1" spc="-10" dirty="0">
                <a:solidFill>
                  <a:srgbClr val="FF0000"/>
                </a:solidFill>
                <a:effectLst>
                  <a:outerShdw blurRad="38100" dist="38100" dir="2700000" algn="tl">
                    <a:srgbClr val="000000">
                      <a:alpha val="43137"/>
                    </a:srgbClr>
                  </a:outerShdw>
                </a:effectLst>
                <a:latin typeface="Bahnschrift" panose="020B0502040204020203" pitchFamily="34" charset="0"/>
              </a:rPr>
              <a:t>APPLICATION </a:t>
            </a:r>
            <a:r>
              <a:rPr lang="en-IN" sz="3800" b="1" spc="-120" dirty="0">
                <a:solidFill>
                  <a:srgbClr val="FF0000"/>
                </a:solidFill>
                <a:effectLst>
                  <a:outerShdw blurRad="38100" dist="38100" dir="2700000" algn="tl">
                    <a:srgbClr val="000000">
                      <a:alpha val="43137"/>
                    </a:srgbClr>
                  </a:outerShdw>
                </a:effectLst>
                <a:latin typeface="Bahnschrift" panose="020B0502040204020203" pitchFamily="34" charset="0"/>
              </a:rPr>
              <a:t>Layer</a:t>
            </a:r>
            <a:endParaRPr lang="en-IN" sz="3800" b="1" dirty="0">
              <a:solidFill>
                <a:srgbClr val="FF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428499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14550"/>
            <a:ext cx="8229600" cy="857250"/>
          </a:xfrm>
        </p:spPr>
        <p:txBody>
          <a:bodyPr/>
          <a:lstStyle/>
          <a:p>
            <a:r>
              <a:rPr lang="en-US" sz="4800" b="1" dirty="0">
                <a:solidFill>
                  <a:srgbClr val="FFC000"/>
                </a:solidFill>
                <a:effectLst>
                  <a:outerShdw blurRad="38100" dist="38100" dir="2700000" algn="tl">
                    <a:srgbClr val="000000">
                      <a:alpha val="43137"/>
                    </a:srgbClr>
                  </a:outerShdw>
                </a:effectLst>
              </a:rPr>
              <a:t>TRANSMISSION  MEDIA</a:t>
            </a:r>
            <a:endParaRPr lang="en-IN" sz="4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555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066800" y="235555"/>
            <a:ext cx="7209790" cy="659796"/>
          </a:xfrm>
          <a:prstGeom prst="rect">
            <a:avLst/>
          </a:prstGeom>
        </p:spPr>
        <p:txBody>
          <a:bodyPr vert="horz" wrap="square" lIns="0" tIns="13335" rIns="0" bIns="0" rtlCol="0">
            <a:spAutoFit/>
          </a:bodyPr>
          <a:lstStyle/>
          <a:p>
            <a:pPr marL="12700">
              <a:lnSpc>
                <a:spcPct val="100000"/>
              </a:lnSpc>
              <a:spcBef>
                <a:spcPts val="105"/>
              </a:spcBef>
            </a:pPr>
            <a:r>
              <a:rPr sz="4200" b="1" dirty="0">
                <a:solidFill>
                  <a:srgbClr val="FFC000"/>
                </a:solidFill>
                <a:effectLst>
                  <a:outerShdw blurRad="38100" dist="38100" dir="2700000" algn="tl">
                    <a:srgbClr val="000000">
                      <a:alpha val="43137"/>
                    </a:srgbClr>
                  </a:outerShdw>
                </a:effectLst>
                <a:latin typeface="Bahnschrift" panose="020B0502040204020203" pitchFamily="34" charset="0"/>
                <a:cs typeface="Palatino Linotype"/>
              </a:rPr>
              <a:t>What is Tranmission Media ?</a:t>
            </a:r>
          </a:p>
        </p:txBody>
      </p:sp>
      <p:sp>
        <p:nvSpPr>
          <p:cNvPr id="6" name="object 6"/>
          <p:cNvSpPr txBox="1"/>
          <p:nvPr/>
        </p:nvSpPr>
        <p:spPr>
          <a:xfrm>
            <a:off x="838200" y="1352550"/>
            <a:ext cx="7593330" cy="3090590"/>
          </a:xfrm>
          <a:prstGeom prst="rect">
            <a:avLst/>
          </a:prstGeom>
        </p:spPr>
        <p:txBody>
          <a:bodyPr vert="horz" wrap="square" lIns="0" tIns="12700" rIns="0" bIns="0" rtlCol="0">
            <a:spAutoFit/>
          </a:bodyPr>
          <a:lstStyle/>
          <a:p>
            <a:pPr marL="12700">
              <a:lnSpc>
                <a:spcPct val="100000"/>
              </a:lnSpc>
              <a:spcBef>
                <a:spcPts val="100"/>
              </a:spcBef>
            </a:pPr>
            <a:r>
              <a:rPr sz="2000" spc="-10" dirty="0">
                <a:solidFill>
                  <a:schemeClr val="bg1"/>
                </a:solidFill>
                <a:latin typeface="Century Gothic"/>
                <a:cs typeface="Century Gothic"/>
              </a:rPr>
              <a:t>In </a:t>
            </a:r>
            <a:r>
              <a:rPr sz="2000" spc="-5" dirty="0">
                <a:solidFill>
                  <a:schemeClr val="bg1"/>
                </a:solidFill>
                <a:latin typeface="Century Gothic"/>
                <a:cs typeface="Century Gothic"/>
              </a:rPr>
              <a:t>data communication,</a:t>
            </a:r>
            <a:endParaRPr sz="2000" dirty="0">
              <a:solidFill>
                <a:schemeClr val="bg1"/>
              </a:solidFill>
              <a:latin typeface="Century Gothic"/>
              <a:cs typeface="Century Gothic"/>
            </a:endParaRPr>
          </a:p>
          <a:p>
            <a:pPr>
              <a:lnSpc>
                <a:spcPct val="100000"/>
              </a:lnSpc>
              <a:spcBef>
                <a:spcPts val="5"/>
              </a:spcBef>
            </a:pPr>
            <a:endParaRPr sz="2000" dirty="0">
              <a:solidFill>
                <a:schemeClr val="bg1"/>
              </a:solidFill>
              <a:latin typeface="Times New Roman"/>
              <a:cs typeface="Times New Roman"/>
            </a:endParaRPr>
          </a:p>
          <a:p>
            <a:pPr marL="355600" marR="5080" indent="-342900">
              <a:lnSpc>
                <a:spcPct val="100000"/>
              </a:lnSpc>
              <a:spcBef>
                <a:spcPts val="5"/>
              </a:spcBef>
              <a:buFont typeface="Arial"/>
              <a:buChar char="•"/>
              <a:tabLst>
                <a:tab pos="439420" algn="l"/>
                <a:tab pos="440055" algn="l"/>
              </a:tabLst>
            </a:pPr>
            <a:r>
              <a:rPr sz="2000" dirty="0">
                <a:solidFill>
                  <a:schemeClr val="bg1"/>
                </a:solidFill>
              </a:rPr>
              <a:t>	</a:t>
            </a:r>
            <a:r>
              <a:rPr sz="2000" b="1" dirty="0">
                <a:solidFill>
                  <a:schemeClr val="bg1"/>
                </a:solidFill>
                <a:latin typeface="Century Gothic"/>
                <a:cs typeface="Century Gothic"/>
              </a:rPr>
              <a:t>Transmission media </a:t>
            </a:r>
            <a:r>
              <a:rPr sz="2000" spc="10" dirty="0">
                <a:solidFill>
                  <a:schemeClr val="bg1"/>
                </a:solidFill>
                <a:latin typeface="Century Gothic"/>
                <a:cs typeface="Century Gothic"/>
              </a:rPr>
              <a:t>is </a:t>
            </a:r>
            <a:r>
              <a:rPr sz="2000" dirty="0">
                <a:solidFill>
                  <a:schemeClr val="bg1"/>
                </a:solidFill>
                <a:latin typeface="Century Gothic"/>
                <a:cs typeface="Century Gothic"/>
              </a:rPr>
              <a:t>a </a:t>
            </a:r>
            <a:r>
              <a:rPr sz="2000" spc="-5" dirty="0">
                <a:solidFill>
                  <a:schemeClr val="bg1"/>
                </a:solidFill>
                <a:latin typeface="Century Gothic"/>
                <a:cs typeface="Century Gothic"/>
              </a:rPr>
              <a:t>pathway </a:t>
            </a:r>
            <a:r>
              <a:rPr sz="2000" dirty="0">
                <a:solidFill>
                  <a:schemeClr val="bg1"/>
                </a:solidFill>
                <a:latin typeface="Century Gothic"/>
                <a:cs typeface="Century Gothic"/>
              </a:rPr>
              <a:t>that carries</a:t>
            </a:r>
            <a:r>
              <a:rPr sz="2000" spc="-170" dirty="0">
                <a:solidFill>
                  <a:schemeClr val="bg1"/>
                </a:solidFill>
                <a:latin typeface="Century Gothic"/>
                <a:cs typeface="Century Gothic"/>
              </a:rPr>
              <a:t> </a:t>
            </a:r>
            <a:r>
              <a:rPr sz="2000" dirty="0">
                <a:solidFill>
                  <a:schemeClr val="bg1"/>
                </a:solidFill>
                <a:latin typeface="Century Gothic"/>
                <a:cs typeface="Century Gothic"/>
              </a:rPr>
              <a:t>the  information from sender to</a:t>
            </a:r>
            <a:r>
              <a:rPr sz="2000" spc="-20" dirty="0">
                <a:solidFill>
                  <a:schemeClr val="bg1"/>
                </a:solidFill>
                <a:latin typeface="Century Gothic"/>
                <a:cs typeface="Century Gothic"/>
              </a:rPr>
              <a:t> </a:t>
            </a:r>
            <a:r>
              <a:rPr sz="2000" spc="-5" dirty="0">
                <a:solidFill>
                  <a:schemeClr val="bg1"/>
                </a:solidFill>
                <a:latin typeface="Century Gothic"/>
                <a:cs typeface="Century Gothic"/>
              </a:rPr>
              <a:t>receiver.</a:t>
            </a:r>
            <a:endParaRPr sz="2000" dirty="0">
              <a:solidFill>
                <a:schemeClr val="bg1"/>
              </a:solidFill>
              <a:latin typeface="Century Gothic"/>
              <a:cs typeface="Century Gothic"/>
            </a:endParaRPr>
          </a:p>
          <a:p>
            <a:pPr>
              <a:lnSpc>
                <a:spcPct val="100000"/>
              </a:lnSpc>
              <a:spcBef>
                <a:spcPts val="5"/>
              </a:spcBef>
              <a:buFont typeface="Arial"/>
              <a:buChar char="•"/>
            </a:pPr>
            <a:endParaRPr sz="2000" dirty="0">
              <a:solidFill>
                <a:schemeClr val="bg1"/>
              </a:solidFill>
              <a:latin typeface="Times New Roman"/>
              <a:cs typeface="Times New Roman"/>
            </a:endParaRPr>
          </a:p>
          <a:p>
            <a:pPr marL="355600" marR="704850" indent="-342900">
              <a:lnSpc>
                <a:spcPct val="100000"/>
              </a:lnSpc>
              <a:buFont typeface="Arial"/>
              <a:buChar char="•"/>
              <a:tabLst>
                <a:tab pos="354965" algn="l"/>
                <a:tab pos="355600" algn="l"/>
              </a:tabLst>
            </a:pPr>
            <a:r>
              <a:rPr sz="2000" spc="-25" dirty="0">
                <a:solidFill>
                  <a:schemeClr val="bg1"/>
                </a:solidFill>
                <a:latin typeface="Century Gothic"/>
                <a:cs typeface="Century Gothic"/>
              </a:rPr>
              <a:t>We </a:t>
            </a:r>
            <a:r>
              <a:rPr sz="2000" dirty="0">
                <a:solidFill>
                  <a:schemeClr val="bg1"/>
                </a:solidFill>
                <a:latin typeface="Century Gothic"/>
                <a:cs typeface="Century Gothic"/>
              </a:rPr>
              <a:t>use different types of </a:t>
            </a:r>
            <a:r>
              <a:rPr sz="2000" spc="-5" dirty="0">
                <a:solidFill>
                  <a:schemeClr val="bg1"/>
                </a:solidFill>
                <a:latin typeface="Century Gothic"/>
                <a:cs typeface="Century Gothic"/>
              </a:rPr>
              <a:t>cables </a:t>
            </a:r>
            <a:r>
              <a:rPr sz="2000" dirty="0">
                <a:solidFill>
                  <a:schemeClr val="bg1"/>
                </a:solidFill>
                <a:latin typeface="Century Gothic"/>
                <a:cs typeface="Century Gothic"/>
              </a:rPr>
              <a:t>or waves to  transmit</a:t>
            </a:r>
            <a:r>
              <a:rPr sz="2000" spc="-15" dirty="0">
                <a:solidFill>
                  <a:schemeClr val="bg1"/>
                </a:solidFill>
                <a:latin typeface="Century Gothic"/>
                <a:cs typeface="Century Gothic"/>
              </a:rPr>
              <a:t> </a:t>
            </a:r>
            <a:r>
              <a:rPr sz="2000" dirty="0">
                <a:solidFill>
                  <a:schemeClr val="bg1"/>
                </a:solidFill>
                <a:latin typeface="Century Gothic"/>
                <a:cs typeface="Century Gothic"/>
              </a:rPr>
              <a:t>data.</a:t>
            </a:r>
          </a:p>
          <a:p>
            <a:pPr>
              <a:lnSpc>
                <a:spcPct val="100000"/>
              </a:lnSpc>
              <a:spcBef>
                <a:spcPts val="5"/>
              </a:spcBef>
              <a:buFont typeface="Arial"/>
              <a:buChar char="•"/>
            </a:pPr>
            <a:endParaRPr sz="2000" dirty="0">
              <a:solidFill>
                <a:schemeClr val="bg1"/>
              </a:solidFill>
              <a:latin typeface="Times New Roman"/>
              <a:cs typeface="Times New Roman"/>
            </a:endParaRPr>
          </a:p>
          <a:p>
            <a:pPr marL="355600" indent="-342900">
              <a:lnSpc>
                <a:spcPct val="100000"/>
              </a:lnSpc>
              <a:spcBef>
                <a:spcPts val="5"/>
              </a:spcBef>
              <a:buFont typeface="Arial"/>
              <a:buChar char="•"/>
              <a:tabLst>
                <a:tab pos="354965" algn="l"/>
                <a:tab pos="355600" algn="l"/>
              </a:tabLst>
            </a:pPr>
            <a:r>
              <a:rPr sz="2000" dirty="0">
                <a:solidFill>
                  <a:schemeClr val="bg1"/>
                </a:solidFill>
                <a:latin typeface="Century Gothic"/>
                <a:cs typeface="Century Gothic"/>
              </a:rPr>
              <a:t>Data </a:t>
            </a:r>
            <a:r>
              <a:rPr sz="2000" spc="10" dirty="0">
                <a:solidFill>
                  <a:schemeClr val="bg1"/>
                </a:solidFill>
                <a:latin typeface="Century Gothic"/>
                <a:cs typeface="Century Gothic"/>
              </a:rPr>
              <a:t>is </a:t>
            </a:r>
            <a:r>
              <a:rPr sz="2000" dirty="0">
                <a:solidFill>
                  <a:schemeClr val="bg1"/>
                </a:solidFill>
                <a:latin typeface="Century Gothic"/>
                <a:cs typeface="Century Gothic"/>
              </a:rPr>
              <a:t>transmitted normally through electrical</a:t>
            </a:r>
            <a:r>
              <a:rPr sz="2000" spc="-185" dirty="0">
                <a:solidFill>
                  <a:schemeClr val="bg1"/>
                </a:solidFill>
                <a:latin typeface="Century Gothic"/>
                <a:cs typeface="Century Gothic"/>
              </a:rPr>
              <a:t> </a:t>
            </a:r>
            <a:r>
              <a:rPr sz="2000" dirty="0">
                <a:solidFill>
                  <a:schemeClr val="bg1"/>
                </a:solidFill>
                <a:latin typeface="Century Gothic"/>
                <a:cs typeface="Century Gothic"/>
              </a:rPr>
              <a:t>or</a:t>
            </a:r>
          </a:p>
          <a:p>
            <a:pPr marL="355600">
              <a:lnSpc>
                <a:spcPct val="100000"/>
              </a:lnSpc>
            </a:pPr>
            <a:r>
              <a:rPr sz="2000" dirty="0">
                <a:solidFill>
                  <a:schemeClr val="bg1"/>
                </a:solidFill>
                <a:latin typeface="Century Gothic"/>
                <a:cs typeface="Century Gothic"/>
              </a:rPr>
              <a:t>electromagnetic</a:t>
            </a:r>
            <a:r>
              <a:rPr sz="2000" spc="-35" dirty="0">
                <a:solidFill>
                  <a:schemeClr val="bg1"/>
                </a:solidFill>
                <a:latin typeface="Century Gothic"/>
                <a:cs typeface="Century Gothic"/>
              </a:rPr>
              <a:t> </a:t>
            </a:r>
            <a:r>
              <a:rPr sz="2000" spc="-5" dirty="0">
                <a:solidFill>
                  <a:schemeClr val="bg1"/>
                </a:solidFill>
                <a:latin typeface="Century Gothic"/>
                <a:cs typeface="Century Gothic"/>
              </a:rPr>
              <a:t>signals.</a:t>
            </a:r>
            <a:endParaRPr sz="2000" dirty="0">
              <a:solidFill>
                <a:schemeClr val="bg1"/>
              </a:solidFill>
              <a:latin typeface="Century Gothic"/>
              <a:cs typeface="Century Gothic"/>
            </a:endParaRPr>
          </a:p>
        </p:txBody>
      </p:sp>
    </p:spTree>
    <p:extLst>
      <p:ext uri="{BB962C8B-B14F-4D97-AF65-F5344CB8AC3E}">
        <p14:creationId xmlns:p14="http://schemas.microsoft.com/office/powerpoint/2010/main" val="3185475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71800" y="133350"/>
            <a:ext cx="4876800"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Description</a:t>
            </a:r>
            <a:endParaRPr sz="4400"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4" name="object 4"/>
          <p:cNvSpPr txBox="1"/>
          <p:nvPr/>
        </p:nvSpPr>
        <p:spPr>
          <a:xfrm>
            <a:off x="679387" y="1123951"/>
            <a:ext cx="7887334" cy="1915204"/>
          </a:xfrm>
          <a:prstGeom prst="rect">
            <a:avLst/>
          </a:prstGeom>
        </p:spPr>
        <p:txBody>
          <a:bodyPr vert="horz" wrap="square" lIns="0" tIns="53975" rIns="0" bIns="0" rtlCol="0">
            <a:spAutoFit/>
          </a:bodyPr>
          <a:lstStyle/>
          <a:p>
            <a:pPr marL="355600" marR="5080" indent="-343535">
              <a:lnSpc>
                <a:spcPts val="2590"/>
              </a:lnSpc>
              <a:spcBef>
                <a:spcPts val="425"/>
              </a:spcBef>
              <a:buFont typeface="Arial"/>
              <a:buChar char="•"/>
              <a:tabLst>
                <a:tab pos="355600" algn="l"/>
                <a:tab pos="356235" algn="l"/>
              </a:tabLst>
            </a:pPr>
            <a:r>
              <a:rPr dirty="0">
                <a:latin typeface="Century Gothic"/>
                <a:cs typeface="Century Gothic"/>
              </a:rPr>
              <a:t>Transmission </a:t>
            </a:r>
            <a:r>
              <a:rPr spc="5" dirty="0">
                <a:latin typeface="Century Gothic"/>
                <a:cs typeface="Century Gothic"/>
              </a:rPr>
              <a:t>media </a:t>
            </a:r>
            <a:r>
              <a:rPr spc="-5" dirty="0">
                <a:latin typeface="Century Gothic"/>
                <a:cs typeface="Century Gothic"/>
              </a:rPr>
              <a:t>are located below </a:t>
            </a:r>
            <a:r>
              <a:rPr dirty="0">
                <a:latin typeface="Century Gothic"/>
                <a:cs typeface="Century Gothic"/>
              </a:rPr>
              <a:t>the</a:t>
            </a:r>
            <a:r>
              <a:rPr spc="-130" dirty="0">
                <a:latin typeface="Century Gothic"/>
                <a:cs typeface="Century Gothic"/>
              </a:rPr>
              <a:t> </a:t>
            </a:r>
            <a:r>
              <a:rPr dirty="0">
                <a:latin typeface="Century Gothic"/>
                <a:cs typeface="Century Gothic"/>
              </a:rPr>
              <a:t>physical  </a:t>
            </a:r>
            <a:r>
              <a:rPr spc="-5" dirty="0">
                <a:latin typeface="Century Gothic"/>
                <a:cs typeface="Century Gothic"/>
              </a:rPr>
              <a:t>layer</a:t>
            </a:r>
            <a:r>
              <a:rPr lang="en-IN" spc="-5" dirty="0">
                <a:latin typeface="Century Gothic"/>
                <a:cs typeface="Century Gothic"/>
              </a:rPr>
              <a:t> of OSI model(it can be wired or wireless).</a:t>
            </a:r>
            <a:endParaRPr dirty="0">
              <a:latin typeface="Century Gothic"/>
              <a:cs typeface="Century Gothic"/>
            </a:endParaRPr>
          </a:p>
          <a:p>
            <a:pPr>
              <a:lnSpc>
                <a:spcPct val="100000"/>
              </a:lnSpc>
              <a:spcBef>
                <a:spcPts val="3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pc="-5" dirty="0">
                <a:latin typeface="Century Gothic"/>
                <a:cs typeface="Century Gothic"/>
              </a:rPr>
              <a:t>Computers </a:t>
            </a:r>
            <a:r>
              <a:rPr dirty="0">
                <a:latin typeface="Century Gothic"/>
                <a:cs typeface="Century Gothic"/>
              </a:rPr>
              <a:t>use signals to </a:t>
            </a:r>
            <a:r>
              <a:rPr spc="-5" dirty="0">
                <a:latin typeface="Century Gothic"/>
                <a:cs typeface="Century Gothic"/>
              </a:rPr>
              <a:t>represent</a:t>
            </a:r>
            <a:r>
              <a:rPr spc="-20" dirty="0">
                <a:latin typeface="Century Gothic"/>
                <a:cs typeface="Century Gothic"/>
              </a:rPr>
              <a:t> </a:t>
            </a:r>
            <a:r>
              <a:rPr dirty="0">
                <a:latin typeface="Century Gothic"/>
                <a:cs typeface="Century Gothic"/>
              </a:rPr>
              <a:t>data.</a:t>
            </a:r>
          </a:p>
          <a:p>
            <a:pPr>
              <a:lnSpc>
                <a:spcPct val="100000"/>
              </a:lnSpc>
              <a:spcBef>
                <a:spcPts val="45"/>
              </a:spcBef>
              <a:buFont typeface="Arial"/>
              <a:buChar char="•"/>
            </a:pPr>
            <a:endParaRPr sz="2000" dirty="0">
              <a:latin typeface="Times New Roman"/>
              <a:cs typeface="Times New Roman"/>
            </a:endParaRPr>
          </a:p>
          <a:p>
            <a:pPr marL="355600" marR="149860" indent="-343535">
              <a:lnSpc>
                <a:spcPts val="2590"/>
              </a:lnSpc>
              <a:buFont typeface="Arial"/>
              <a:buChar char="•"/>
              <a:tabLst>
                <a:tab pos="355600" algn="l"/>
                <a:tab pos="356235" algn="l"/>
              </a:tabLst>
            </a:pPr>
            <a:r>
              <a:rPr dirty="0">
                <a:latin typeface="Century Gothic"/>
                <a:cs typeface="Century Gothic"/>
              </a:rPr>
              <a:t>Signals </a:t>
            </a:r>
            <a:r>
              <a:rPr spc="-5" dirty="0">
                <a:latin typeface="Century Gothic"/>
                <a:cs typeface="Century Gothic"/>
              </a:rPr>
              <a:t>are </a:t>
            </a:r>
            <a:r>
              <a:rPr dirty="0">
                <a:latin typeface="Century Gothic"/>
                <a:cs typeface="Century Gothic"/>
              </a:rPr>
              <a:t>transmitted </a:t>
            </a:r>
            <a:r>
              <a:rPr spc="10" dirty="0">
                <a:latin typeface="Century Gothic"/>
                <a:cs typeface="Century Gothic"/>
              </a:rPr>
              <a:t>in </a:t>
            </a:r>
            <a:r>
              <a:rPr dirty="0">
                <a:latin typeface="Century Gothic"/>
                <a:cs typeface="Century Gothic"/>
              </a:rPr>
              <a:t>form of</a:t>
            </a:r>
            <a:r>
              <a:rPr spc="-140" dirty="0">
                <a:latin typeface="Century Gothic"/>
                <a:cs typeface="Century Gothic"/>
              </a:rPr>
              <a:t> </a:t>
            </a:r>
            <a:r>
              <a:rPr dirty="0">
                <a:latin typeface="Century Gothic"/>
                <a:cs typeface="Century Gothic"/>
              </a:rPr>
              <a:t>electromagnetic </a:t>
            </a:r>
            <a:r>
              <a:rPr lang="en-IN" dirty="0">
                <a:latin typeface="Century Gothic"/>
                <a:cs typeface="Century Gothic"/>
              </a:rPr>
              <a:t>or light </a:t>
            </a:r>
            <a:r>
              <a:rPr spc="-5" dirty="0">
                <a:latin typeface="Century Gothic"/>
                <a:cs typeface="Century Gothic"/>
              </a:rPr>
              <a:t>energy.</a:t>
            </a:r>
            <a:endParaRPr dirty="0">
              <a:latin typeface="Century Gothic"/>
              <a:cs typeface="Century Gothic"/>
            </a:endParaRPr>
          </a:p>
        </p:txBody>
      </p:sp>
      <p:sp>
        <p:nvSpPr>
          <p:cNvPr id="5" name="object 5"/>
          <p:cNvSpPr/>
          <p:nvPr/>
        </p:nvSpPr>
        <p:spPr>
          <a:xfrm>
            <a:off x="800100" y="3339824"/>
            <a:ext cx="7543800" cy="1543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536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85751"/>
            <a:ext cx="7783830"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Bahnschrift" panose="020B0502040204020203" pitchFamily="34" charset="0"/>
                <a:cs typeface="Palatino Linotype"/>
              </a:rPr>
              <a:t>Classification </a:t>
            </a:r>
            <a:r>
              <a:rPr sz="2800" b="1" spc="-5" dirty="0">
                <a:solidFill>
                  <a:srgbClr val="FF0000"/>
                </a:solidFill>
                <a:latin typeface="Bahnschrift" panose="020B0502040204020203" pitchFamily="34" charset="0"/>
                <a:cs typeface="Palatino Linotype"/>
              </a:rPr>
              <a:t>of </a:t>
            </a:r>
            <a:r>
              <a:rPr sz="2800" b="1" spc="-25" dirty="0">
                <a:solidFill>
                  <a:srgbClr val="FF0000"/>
                </a:solidFill>
                <a:latin typeface="Bahnschrift" panose="020B0502040204020203" pitchFamily="34" charset="0"/>
                <a:cs typeface="Palatino Linotype"/>
              </a:rPr>
              <a:t>Transmission</a:t>
            </a:r>
            <a:r>
              <a:rPr sz="2800" b="1" spc="-65" dirty="0">
                <a:solidFill>
                  <a:srgbClr val="FF0000"/>
                </a:solidFill>
                <a:latin typeface="Bahnschrift" panose="020B0502040204020203" pitchFamily="34" charset="0"/>
                <a:cs typeface="Palatino Linotype"/>
              </a:rPr>
              <a:t> </a:t>
            </a:r>
            <a:r>
              <a:rPr sz="2800" b="1" spc="-5" dirty="0">
                <a:solidFill>
                  <a:srgbClr val="FF0000"/>
                </a:solidFill>
                <a:latin typeface="Bahnschrift" panose="020B0502040204020203" pitchFamily="34" charset="0"/>
                <a:cs typeface="Palatino Linotype"/>
              </a:rPr>
              <a:t>media</a:t>
            </a:r>
            <a:endParaRPr sz="2800" dirty="0">
              <a:solidFill>
                <a:srgbClr val="FF0000"/>
              </a:solidFill>
              <a:latin typeface="Bahnschrift" panose="020B0502040204020203" pitchFamily="34" charset="0"/>
              <a:cs typeface="Palatino Linotype"/>
            </a:endParaRPr>
          </a:p>
        </p:txBody>
      </p:sp>
      <p:sp>
        <p:nvSpPr>
          <p:cNvPr id="4" name="object 4"/>
          <p:cNvSpPr/>
          <p:nvPr/>
        </p:nvSpPr>
        <p:spPr>
          <a:xfrm>
            <a:off x="730654" y="1809750"/>
            <a:ext cx="7467600" cy="252603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230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2" y="133350"/>
            <a:ext cx="5023867" cy="627736"/>
          </a:xfrm>
          <a:prstGeom prst="rect">
            <a:avLst/>
          </a:prstGeom>
        </p:spPr>
        <p:txBody>
          <a:bodyPr vert="horz" wrap="square" lIns="0" tIns="12065" rIns="0" bIns="0" rtlCol="0">
            <a:spAutoFit/>
          </a:bodyPr>
          <a:lstStyle/>
          <a:p>
            <a:pPr marL="12700">
              <a:lnSpc>
                <a:spcPct val="100000"/>
              </a:lnSpc>
              <a:spcBef>
                <a:spcPts val="95"/>
              </a:spcBef>
            </a:pPr>
            <a:r>
              <a:rPr sz="4000" b="1" spc="-30" dirty="0">
                <a:solidFill>
                  <a:srgbClr val="2E5796"/>
                </a:solidFill>
                <a:latin typeface="Bahnschrift" panose="020B0502040204020203" pitchFamily="34" charset="0"/>
                <a:cs typeface="Times New Roman"/>
              </a:rPr>
              <a:t>Twisted-pair</a:t>
            </a:r>
            <a:r>
              <a:rPr sz="4000" b="1" spc="-80" dirty="0">
                <a:solidFill>
                  <a:srgbClr val="2E5796"/>
                </a:solidFill>
                <a:latin typeface="Bahnschrift" panose="020B0502040204020203" pitchFamily="34" charset="0"/>
                <a:cs typeface="Times New Roman"/>
              </a:rPr>
              <a:t> </a:t>
            </a:r>
            <a:r>
              <a:rPr sz="4000" b="1" spc="-5" dirty="0">
                <a:solidFill>
                  <a:srgbClr val="2E5796"/>
                </a:solidFill>
                <a:latin typeface="Bahnschrift" panose="020B0502040204020203" pitchFamily="34" charset="0"/>
                <a:cs typeface="Times New Roman"/>
              </a:rPr>
              <a:t>cable</a:t>
            </a:r>
            <a:endParaRPr sz="4000" dirty="0">
              <a:latin typeface="Bahnschrift" panose="020B0502040204020203" pitchFamily="34" charset="0"/>
              <a:cs typeface="Times New Roman"/>
            </a:endParaRPr>
          </a:p>
        </p:txBody>
      </p:sp>
      <p:sp>
        <p:nvSpPr>
          <p:cNvPr id="3" name="object 3"/>
          <p:cNvSpPr/>
          <p:nvPr/>
        </p:nvSpPr>
        <p:spPr>
          <a:xfrm>
            <a:off x="472004" y="3650572"/>
            <a:ext cx="6096000" cy="7105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6544" y="1383755"/>
            <a:ext cx="5807710" cy="1875513"/>
          </a:xfrm>
          <a:prstGeom prst="rect">
            <a:avLst/>
          </a:prstGeom>
        </p:spPr>
        <p:txBody>
          <a:bodyPr vert="horz" wrap="square" lIns="0" tIns="13335" rIns="0" bIns="0" rtlCol="0">
            <a:spAutoFit/>
          </a:bodyPr>
          <a:lstStyle/>
          <a:p>
            <a:pPr marL="355600" indent="-342900">
              <a:lnSpc>
                <a:spcPct val="100000"/>
              </a:lnSpc>
              <a:spcBef>
                <a:spcPts val="105"/>
              </a:spcBef>
              <a:buFont typeface="Wingdings"/>
              <a:buChar char=""/>
              <a:tabLst>
                <a:tab pos="354965" algn="l"/>
                <a:tab pos="355600" algn="l"/>
              </a:tabLst>
            </a:pPr>
            <a:r>
              <a:rPr sz="2000" spc="5" dirty="0">
                <a:latin typeface="Palatino Linotype"/>
                <a:cs typeface="Palatino Linotype"/>
              </a:rPr>
              <a:t>A </a:t>
            </a:r>
            <a:r>
              <a:rPr sz="2000" dirty="0">
                <a:latin typeface="Palatino Linotype"/>
                <a:cs typeface="Palatino Linotype"/>
              </a:rPr>
              <a:t>twisted </a:t>
            </a:r>
            <a:r>
              <a:rPr sz="2000" spc="-5" dirty="0">
                <a:latin typeface="Palatino Linotype"/>
                <a:cs typeface="Palatino Linotype"/>
              </a:rPr>
              <a:t>pair consists </a:t>
            </a:r>
            <a:r>
              <a:rPr sz="2000" dirty="0">
                <a:latin typeface="Palatino Linotype"/>
                <a:cs typeface="Palatino Linotype"/>
              </a:rPr>
              <a:t>of </a:t>
            </a:r>
            <a:r>
              <a:rPr sz="2000" spc="-15" dirty="0">
                <a:latin typeface="Palatino Linotype"/>
                <a:cs typeface="Palatino Linotype"/>
              </a:rPr>
              <a:t>two</a:t>
            </a:r>
            <a:r>
              <a:rPr sz="2000" spc="-185" dirty="0">
                <a:latin typeface="Palatino Linotype"/>
                <a:cs typeface="Palatino Linotype"/>
              </a:rPr>
              <a:t> </a:t>
            </a:r>
            <a:r>
              <a:rPr sz="2000" spc="-5" dirty="0">
                <a:latin typeface="Palatino Linotype"/>
                <a:cs typeface="Palatino Linotype"/>
              </a:rPr>
              <a:t>conductors</a:t>
            </a:r>
            <a:endParaRPr sz="2000" dirty="0">
              <a:latin typeface="Palatino Linotype"/>
              <a:cs typeface="Palatino Linotype"/>
            </a:endParaRPr>
          </a:p>
          <a:p>
            <a:pPr>
              <a:lnSpc>
                <a:spcPct val="100000"/>
              </a:lnSpc>
              <a:spcBef>
                <a:spcPts val="45"/>
              </a:spcBef>
              <a:buFont typeface="Wingdings"/>
              <a:buChar char=""/>
            </a:pPr>
            <a:endParaRPr sz="2050" dirty="0">
              <a:latin typeface="Times New Roman"/>
              <a:cs typeface="Times New Roman"/>
            </a:endParaRPr>
          </a:p>
          <a:p>
            <a:pPr marL="355600" indent="-342900">
              <a:lnSpc>
                <a:spcPct val="100000"/>
              </a:lnSpc>
              <a:buFont typeface="Wingdings"/>
              <a:buChar char=""/>
              <a:tabLst>
                <a:tab pos="354965" algn="l"/>
                <a:tab pos="355600" algn="l"/>
              </a:tabLst>
            </a:pPr>
            <a:r>
              <a:rPr sz="2000" dirty="0">
                <a:latin typeface="Palatino Linotype"/>
                <a:cs typeface="Palatino Linotype"/>
              </a:rPr>
              <a:t>Basically </a:t>
            </a:r>
            <a:r>
              <a:rPr sz="2000" spc="-5" dirty="0">
                <a:latin typeface="Palatino Linotype"/>
                <a:cs typeface="Palatino Linotype"/>
              </a:rPr>
              <a:t>copper</a:t>
            </a:r>
            <a:r>
              <a:rPr sz="2000" spc="-40" dirty="0">
                <a:latin typeface="Palatino Linotype"/>
                <a:cs typeface="Palatino Linotype"/>
              </a:rPr>
              <a:t> </a:t>
            </a:r>
            <a:r>
              <a:rPr sz="2000" spc="-5" dirty="0">
                <a:latin typeface="Palatino Linotype"/>
                <a:cs typeface="Palatino Linotype"/>
              </a:rPr>
              <a:t>based</a:t>
            </a:r>
            <a:endParaRPr sz="2000" dirty="0">
              <a:latin typeface="Palatino Linotype"/>
              <a:cs typeface="Palatino Linotype"/>
            </a:endParaRPr>
          </a:p>
          <a:p>
            <a:pPr>
              <a:lnSpc>
                <a:spcPct val="100000"/>
              </a:lnSpc>
              <a:spcBef>
                <a:spcPts val="40"/>
              </a:spcBef>
              <a:buFont typeface="Wingdings"/>
              <a:buChar char=""/>
            </a:pPr>
            <a:endParaRPr sz="2050" dirty="0">
              <a:latin typeface="Times New Roman"/>
              <a:cs typeface="Times New Roman"/>
            </a:endParaRPr>
          </a:p>
          <a:p>
            <a:pPr marL="355600" indent="-342900">
              <a:lnSpc>
                <a:spcPct val="100000"/>
              </a:lnSpc>
              <a:spcBef>
                <a:spcPts val="5"/>
              </a:spcBef>
              <a:buFont typeface="Wingdings"/>
              <a:buChar char=""/>
              <a:tabLst>
                <a:tab pos="354965" algn="l"/>
                <a:tab pos="355600" algn="l"/>
              </a:tabLst>
            </a:pPr>
            <a:r>
              <a:rPr sz="2000" spc="-15" dirty="0">
                <a:latin typeface="Palatino Linotype"/>
                <a:cs typeface="Palatino Linotype"/>
              </a:rPr>
              <a:t>With </a:t>
            </a:r>
            <a:r>
              <a:rPr sz="2000" spc="-5" dirty="0">
                <a:latin typeface="Palatino Linotype"/>
                <a:cs typeface="Palatino Linotype"/>
              </a:rPr>
              <a:t>its </a:t>
            </a:r>
            <a:r>
              <a:rPr sz="2000" dirty="0">
                <a:latin typeface="Palatino Linotype"/>
                <a:cs typeface="Palatino Linotype"/>
              </a:rPr>
              <a:t>own plastic insulation, </a:t>
            </a:r>
            <a:r>
              <a:rPr sz="2000" spc="-5" dirty="0">
                <a:latin typeface="Palatino Linotype"/>
                <a:cs typeface="Palatino Linotype"/>
              </a:rPr>
              <a:t>twisted</a:t>
            </a:r>
            <a:r>
              <a:rPr sz="2000" spc="-95" dirty="0">
                <a:latin typeface="Palatino Linotype"/>
                <a:cs typeface="Palatino Linotype"/>
              </a:rPr>
              <a:t> </a:t>
            </a:r>
            <a:r>
              <a:rPr sz="2000" spc="-15" dirty="0">
                <a:latin typeface="Palatino Linotype"/>
                <a:cs typeface="Palatino Linotype"/>
              </a:rPr>
              <a:t>together.</a:t>
            </a:r>
            <a:endParaRPr lang="en-IN" sz="2000" spc="-15" dirty="0">
              <a:latin typeface="Palatino Linotype"/>
              <a:cs typeface="Palatino Linotype"/>
            </a:endParaRPr>
          </a:p>
          <a:p>
            <a:pPr marL="355600" indent="-342900">
              <a:lnSpc>
                <a:spcPct val="100000"/>
              </a:lnSpc>
              <a:spcBef>
                <a:spcPts val="5"/>
              </a:spcBef>
              <a:buFont typeface="Wingdings"/>
              <a:buChar char=""/>
              <a:tabLst>
                <a:tab pos="354965" algn="l"/>
                <a:tab pos="355600" algn="l"/>
              </a:tabLst>
            </a:pPr>
            <a:r>
              <a:rPr lang="en-IN" sz="1600" spc="-15" dirty="0">
                <a:latin typeface="Palatino Linotype"/>
                <a:cs typeface="Palatino Linotype"/>
              </a:rPr>
              <a:t>Ex - LAN</a:t>
            </a:r>
            <a:endParaRPr sz="1600" dirty="0">
              <a:latin typeface="Palatino Linotype"/>
              <a:cs typeface="Palatino Linotype"/>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6298472" y="1192235"/>
            <a:ext cx="2661719" cy="1549121"/>
          </a:xfrm>
          <a:prstGeom prst="rect">
            <a:avLst/>
          </a:prstGeom>
        </p:spPr>
      </p:pic>
    </p:spTree>
    <p:extLst>
      <p:ext uri="{BB962C8B-B14F-4D97-AF65-F5344CB8AC3E}">
        <p14:creationId xmlns:p14="http://schemas.microsoft.com/office/powerpoint/2010/main" val="131661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2555" y="186712"/>
            <a:ext cx="7991449" cy="628377"/>
          </a:xfrm>
          <a:prstGeom prst="rect">
            <a:avLst/>
          </a:prstGeom>
        </p:spPr>
        <p:txBody>
          <a:bodyPr vert="horz" wrap="square" lIns="0" tIns="12700" rIns="0" bIns="0" rtlCol="0">
            <a:spAutoFit/>
          </a:bodyPr>
          <a:lstStyle/>
          <a:p>
            <a:pPr marL="12700">
              <a:lnSpc>
                <a:spcPct val="100000"/>
              </a:lnSpc>
              <a:spcBef>
                <a:spcPts val="100"/>
              </a:spcBef>
              <a:tabLst>
                <a:tab pos="3531235" algn="l"/>
              </a:tabLst>
            </a:pPr>
            <a:r>
              <a:rPr sz="4000" b="1" spc="-45" dirty="0">
                <a:solidFill>
                  <a:srgbClr val="2E5796"/>
                </a:solidFill>
                <a:latin typeface="Bahnschrift" panose="020B0502040204020203" pitchFamily="34" charset="0"/>
                <a:cs typeface="Palatino Linotype"/>
              </a:rPr>
              <a:t>Twisted</a:t>
            </a:r>
            <a:r>
              <a:rPr sz="4000" b="1" spc="5" dirty="0">
                <a:solidFill>
                  <a:srgbClr val="2E5796"/>
                </a:solidFill>
                <a:latin typeface="Bahnschrift" panose="020B0502040204020203" pitchFamily="34" charset="0"/>
                <a:cs typeface="Palatino Linotype"/>
              </a:rPr>
              <a:t> </a:t>
            </a:r>
            <a:r>
              <a:rPr sz="4000" b="1" spc="-40" dirty="0">
                <a:solidFill>
                  <a:srgbClr val="2E5796"/>
                </a:solidFill>
                <a:latin typeface="Bahnschrift" panose="020B0502040204020203" pitchFamily="34" charset="0"/>
                <a:cs typeface="Palatino Linotype"/>
              </a:rPr>
              <a:t>Pair</a:t>
            </a:r>
            <a:r>
              <a:rPr lang="en-US" sz="4000" b="1" spc="-40" dirty="0">
                <a:solidFill>
                  <a:srgbClr val="2E5796"/>
                </a:solidFill>
                <a:latin typeface="Bahnschrift" panose="020B0502040204020203" pitchFamily="34" charset="0"/>
                <a:cs typeface="Palatino Linotype"/>
              </a:rPr>
              <a:t> </a:t>
            </a:r>
            <a:r>
              <a:rPr sz="4000" b="1" spc="-5" dirty="0">
                <a:solidFill>
                  <a:srgbClr val="2E5796"/>
                </a:solidFill>
                <a:latin typeface="Bahnschrift" panose="020B0502040204020203" pitchFamily="34" charset="0"/>
                <a:cs typeface="Palatino Linotype"/>
              </a:rPr>
              <a:t>Description</a:t>
            </a:r>
            <a:endParaRPr sz="4000" b="1" dirty="0">
              <a:latin typeface="Bahnschrift" panose="020B0502040204020203" pitchFamily="34" charset="0"/>
              <a:cs typeface="Palatino Linotype"/>
            </a:endParaRPr>
          </a:p>
        </p:txBody>
      </p:sp>
      <p:sp>
        <p:nvSpPr>
          <p:cNvPr id="6" name="object 6"/>
          <p:cNvSpPr txBox="1"/>
          <p:nvPr/>
        </p:nvSpPr>
        <p:spPr>
          <a:xfrm>
            <a:off x="211905" y="1150332"/>
            <a:ext cx="8267700" cy="1410643"/>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pc="-5" dirty="0">
                <a:latin typeface="Century Gothic"/>
                <a:cs typeface="Century Gothic"/>
              </a:rPr>
              <a:t>One </a:t>
            </a:r>
            <a:r>
              <a:rPr dirty="0">
                <a:latin typeface="Century Gothic"/>
                <a:cs typeface="Century Gothic"/>
              </a:rPr>
              <a:t>wire use to </a:t>
            </a:r>
            <a:r>
              <a:rPr spc="-5" dirty="0">
                <a:latin typeface="Century Gothic"/>
                <a:cs typeface="Century Gothic"/>
              </a:rPr>
              <a:t>carry </a:t>
            </a:r>
            <a:r>
              <a:rPr dirty="0">
                <a:latin typeface="Century Gothic"/>
                <a:cs typeface="Century Gothic"/>
              </a:rPr>
              <a:t>signals to the</a:t>
            </a:r>
            <a:r>
              <a:rPr spc="-65" dirty="0">
                <a:latin typeface="Century Gothic"/>
                <a:cs typeface="Century Gothic"/>
              </a:rPr>
              <a:t> </a:t>
            </a:r>
            <a:r>
              <a:rPr dirty="0">
                <a:latin typeface="Century Gothic"/>
                <a:cs typeface="Century Gothic"/>
              </a:rPr>
              <a:t>receiver</a:t>
            </a:r>
          </a:p>
          <a:p>
            <a:pPr>
              <a:lnSpc>
                <a:spcPct val="100000"/>
              </a:lnSpc>
              <a:spcBef>
                <a:spcPts val="5"/>
              </a:spcBef>
              <a:buFont typeface="Arial"/>
              <a:buChar char="•"/>
            </a:pPr>
            <a:endParaRPr dirty="0">
              <a:latin typeface="Times New Roman"/>
              <a:cs typeface="Times New Roman"/>
            </a:endParaRPr>
          </a:p>
          <a:p>
            <a:pPr marL="355600" indent="-342900">
              <a:lnSpc>
                <a:spcPct val="100000"/>
              </a:lnSpc>
              <a:buFont typeface="Arial"/>
              <a:buChar char="•"/>
              <a:tabLst>
                <a:tab pos="354965" algn="l"/>
                <a:tab pos="355600" algn="l"/>
              </a:tabLst>
            </a:pPr>
            <a:r>
              <a:rPr spc="-5" dirty="0">
                <a:latin typeface="Century Gothic"/>
                <a:cs typeface="Century Gothic"/>
              </a:rPr>
              <a:t>Second </a:t>
            </a:r>
            <a:r>
              <a:rPr dirty="0">
                <a:latin typeface="Century Gothic"/>
                <a:cs typeface="Century Gothic"/>
              </a:rPr>
              <a:t>wire used </a:t>
            </a:r>
            <a:r>
              <a:rPr spc="-5" dirty="0">
                <a:latin typeface="Century Gothic"/>
                <a:cs typeface="Century Gothic"/>
              </a:rPr>
              <a:t>as </a:t>
            </a:r>
            <a:r>
              <a:rPr dirty="0">
                <a:latin typeface="Century Gothic"/>
                <a:cs typeface="Century Gothic"/>
              </a:rPr>
              <a:t>a ground</a:t>
            </a:r>
            <a:r>
              <a:rPr spc="-10" dirty="0">
                <a:latin typeface="Century Gothic"/>
                <a:cs typeface="Century Gothic"/>
              </a:rPr>
              <a:t> </a:t>
            </a:r>
            <a:r>
              <a:rPr dirty="0">
                <a:latin typeface="Century Gothic"/>
                <a:cs typeface="Century Gothic"/>
              </a:rPr>
              <a:t>reference</a:t>
            </a:r>
            <a:endParaRPr lang="en-IN" dirty="0">
              <a:latin typeface="Century Gothic"/>
              <a:cs typeface="Century Gothic"/>
            </a:endParaRPr>
          </a:p>
          <a:p>
            <a:pPr marL="12700">
              <a:lnSpc>
                <a:spcPct val="100000"/>
              </a:lnSpc>
              <a:tabLst>
                <a:tab pos="354965" algn="l"/>
                <a:tab pos="355600" algn="l"/>
              </a:tabLst>
            </a:pPr>
            <a:r>
              <a:rPr lang="en-IN" dirty="0">
                <a:latin typeface="Century Gothic"/>
                <a:cs typeface="Century Gothic"/>
              </a:rPr>
              <a:t> 	(white wires) or (earthing)</a:t>
            </a:r>
            <a:endParaRPr dirty="0">
              <a:latin typeface="Century Gothic"/>
              <a:cs typeface="Century Gothic"/>
            </a:endParaRPr>
          </a:p>
          <a:p>
            <a:pPr>
              <a:lnSpc>
                <a:spcPct val="100000"/>
              </a:lnSpc>
              <a:spcBef>
                <a:spcPts val="50"/>
              </a:spcBef>
            </a:pPr>
            <a:endParaRPr dirty="0">
              <a:latin typeface="Times New Roman"/>
              <a:cs typeface="Times New Roman"/>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89691" l="10000" r="98600"/>
                    </a14:imgEffect>
                  </a14:imgLayer>
                </a14:imgProps>
              </a:ext>
              <a:ext uri="{28A0092B-C50C-407E-A947-70E740481C1C}">
                <a14:useLocalDpi xmlns:a14="http://schemas.microsoft.com/office/drawing/2010/main" val="0"/>
              </a:ext>
            </a:extLst>
          </a:blip>
          <a:stretch>
            <a:fillRect/>
          </a:stretch>
        </p:blipFill>
        <p:spPr>
          <a:xfrm rot="11989466">
            <a:off x="5659895" y="994998"/>
            <a:ext cx="3218916" cy="1873410"/>
          </a:xfrm>
          <a:prstGeom prst="rect">
            <a:avLst/>
          </a:prstGeom>
        </p:spPr>
      </p:pic>
      <p:sp>
        <p:nvSpPr>
          <p:cNvPr id="10" name="object 3"/>
          <p:cNvSpPr txBox="1"/>
          <p:nvPr/>
        </p:nvSpPr>
        <p:spPr>
          <a:xfrm>
            <a:off x="4670093" y="3181121"/>
            <a:ext cx="2882900" cy="1674817"/>
          </a:xfrm>
          <a:prstGeom prst="rect">
            <a:avLst/>
          </a:prstGeom>
        </p:spPr>
        <p:txBody>
          <a:bodyPr vert="horz" wrap="square" lIns="0" tIns="12700" rIns="0" bIns="0" rtlCol="0">
            <a:spAutoFit/>
          </a:bodyPr>
          <a:lstStyle/>
          <a:p>
            <a:pPr marL="12700">
              <a:lnSpc>
                <a:spcPct val="100000"/>
              </a:lnSpc>
              <a:spcBef>
                <a:spcPts val="100"/>
              </a:spcBef>
            </a:pPr>
            <a:r>
              <a:rPr sz="1600" b="1" dirty="0">
                <a:latin typeface="Century Gothic"/>
                <a:cs typeface="Century Gothic"/>
              </a:rPr>
              <a:t>Advantages:</a:t>
            </a:r>
            <a:endParaRPr sz="1600" dirty="0">
              <a:latin typeface="Century Gothic"/>
              <a:cs typeface="Century Gothic"/>
            </a:endParaRPr>
          </a:p>
          <a:p>
            <a:pPr>
              <a:lnSpc>
                <a:spcPct val="100000"/>
              </a:lnSpc>
              <a:spcBef>
                <a:spcPts val="5"/>
              </a:spcBef>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Cheap</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Easy </a:t>
            </a:r>
            <a:r>
              <a:rPr sz="1600" dirty="0">
                <a:latin typeface="Century Gothic"/>
                <a:cs typeface="Century Gothic"/>
              </a:rPr>
              <a:t>to </a:t>
            </a:r>
            <a:r>
              <a:rPr sz="1600" spc="-5" dirty="0">
                <a:latin typeface="Century Gothic"/>
                <a:cs typeface="Century Gothic"/>
              </a:rPr>
              <a:t>work</a:t>
            </a:r>
            <a:r>
              <a:rPr sz="1600" spc="-65" dirty="0">
                <a:latin typeface="Century Gothic"/>
                <a:cs typeface="Century Gothic"/>
              </a:rPr>
              <a:t> </a:t>
            </a:r>
            <a:r>
              <a:rPr sz="1600" dirty="0">
                <a:latin typeface="Century Gothic"/>
                <a:cs typeface="Century Gothic"/>
              </a:rPr>
              <a:t>with</a:t>
            </a:r>
          </a:p>
          <a:p>
            <a:pPr>
              <a:lnSpc>
                <a:spcPct val="100000"/>
              </a:lnSpc>
              <a:spcBef>
                <a:spcPts val="5"/>
              </a:spcBef>
              <a:buFont typeface="Arial"/>
              <a:buChar char="•"/>
            </a:pPr>
            <a:endParaRPr sz="2000" dirty="0">
              <a:latin typeface="Times New Roman"/>
              <a:cs typeface="Times New Roman"/>
            </a:endParaRPr>
          </a:p>
        </p:txBody>
      </p:sp>
      <p:sp>
        <p:nvSpPr>
          <p:cNvPr id="11" name="Rectangle 10"/>
          <p:cNvSpPr/>
          <p:nvPr/>
        </p:nvSpPr>
        <p:spPr>
          <a:xfrm>
            <a:off x="6705600" y="3179780"/>
            <a:ext cx="4572000" cy="1446550"/>
          </a:xfrm>
          <a:prstGeom prst="rect">
            <a:avLst/>
          </a:prstGeom>
        </p:spPr>
        <p:txBody>
          <a:bodyPr>
            <a:spAutoFit/>
          </a:bodyPr>
          <a:lstStyle/>
          <a:p>
            <a:pPr marL="12700">
              <a:lnSpc>
                <a:spcPct val="100000"/>
              </a:lnSpc>
            </a:pPr>
            <a:r>
              <a:rPr lang="en-IN" sz="1600" b="1" spc="-5" dirty="0">
                <a:latin typeface="Century Gothic"/>
                <a:cs typeface="Century Gothic"/>
              </a:rPr>
              <a:t>Disadvantages:</a:t>
            </a:r>
            <a:endParaRPr lang="en-IN" sz="1600" dirty="0">
              <a:latin typeface="Century Gothic"/>
              <a:cs typeface="Century Gothic"/>
            </a:endParaRPr>
          </a:p>
          <a:p>
            <a:pPr>
              <a:lnSpc>
                <a:spcPct val="100000"/>
              </a:lnSpc>
              <a:spcBef>
                <a:spcPts val="10"/>
              </a:spcBef>
            </a:pPr>
            <a:endParaRPr lang="en-IN" sz="2000" dirty="0">
              <a:latin typeface="Times New Roman"/>
              <a:cs typeface="Times New Roman"/>
            </a:endParaRPr>
          </a:p>
          <a:p>
            <a:pPr marL="355600" indent="-343535">
              <a:lnSpc>
                <a:spcPct val="100000"/>
              </a:lnSpc>
              <a:buFont typeface="Arial"/>
              <a:buChar char="•"/>
              <a:tabLst>
                <a:tab pos="355600" algn="l"/>
                <a:tab pos="356235" algn="l"/>
              </a:tabLst>
            </a:pPr>
            <a:r>
              <a:rPr lang="en-IN" sz="1600" dirty="0">
                <a:latin typeface="Century Gothic"/>
                <a:cs typeface="Century Gothic"/>
              </a:rPr>
              <a:t>Low </a:t>
            </a:r>
            <a:r>
              <a:rPr lang="en-IN" sz="1600" spc="-5" dirty="0">
                <a:latin typeface="Century Gothic"/>
                <a:cs typeface="Century Gothic"/>
              </a:rPr>
              <a:t>data</a:t>
            </a:r>
            <a:r>
              <a:rPr lang="en-IN" sz="1600" spc="-30" dirty="0">
                <a:latin typeface="Century Gothic"/>
                <a:cs typeface="Century Gothic"/>
              </a:rPr>
              <a:t> </a:t>
            </a:r>
            <a:r>
              <a:rPr lang="en-IN" sz="1600" dirty="0">
                <a:latin typeface="Century Gothic"/>
                <a:cs typeface="Century Gothic"/>
              </a:rPr>
              <a:t>rate</a:t>
            </a:r>
          </a:p>
          <a:p>
            <a:pPr>
              <a:lnSpc>
                <a:spcPct val="100000"/>
              </a:lnSpc>
              <a:spcBef>
                <a:spcPts val="5"/>
              </a:spcBef>
              <a:buFont typeface="Arial"/>
              <a:buChar char="•"/>
            </a:pPr>
            <a:endParaRPr lang="en-IN"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lang="en-IN" sz="1600" spc="-5" dirty="0">
                <a:latin typeface="Century Gothic"/>
                <a:cs typeface="Century Gothic"/>
              </a:rPr>
              <a:t>Short</a:t>
            </a:r>
            <a:r>
              <a:rPr lang="en-IN" sz="1600" spc="-10" dirty="0">
                <a:latin typeface="Century Gothic"/>
                <a:cs typeface="Century Gothic"/>
              </a:rPr>
              <a:t> </a:t>
            </a:r>
            <a:r>
              <a:rPr lang="en-IN" sz="1600" dirty="0">
                <a:latin typeface="Century Gothic"/>
                <a:cs typeface="Century Gothic"/>
              </a:rPr>
              <a:t>range</a:t>
            </a:r>
          </a:p>
        </p:txBody>
      </p:sp>
      <p:sp>
        <p:nvSpPr>
          <p:cNvPr id="12" name="object 3"/>
          <p:cNvSpPr txBox="1"/>
          <p:nvPr/>
        </p:nvSpPr>
        <p:spPr>
          <a:xfrm>
            <a:off x="220043" y="2244319"/>
            <a:ext cx="5309870" cy="250581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pc="-5" dirty="0">
                <a:latin typeface="Century Gothic"/>
                <a:cs typeface="Century Gothic"/>
              </a:rPr>
              <a:t>Very </a:t>
            </a:r>
            <a:r>
              <a:rPr dirty="0">
                <a:latin typeface="Century Gothic"/>
                <a:cs typeface="Century Gothic"/>
              </a:rPr>
              <a:t>common</a:t>
            </a:r>
            <a:r>
              <a:rPr spc="5" dirty="0">
                <a:latin typeface="Century Gothic"/>
                <a:cs typeface="Century Gothic"/>
              </a:rPr>
              <a:t> </a:t>
            </a:r>
            <a:r>
              <a:rPr dirty="0">
                <a:latin typeface="Century Gothic"/>
                <a:cs typeface="Century Gothic"/>
              </a:rPr>
              <a:t>medium</a:t>
            </a: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Can </a:t>
            </a:r>
            <a:r>
              <a:rPr spc="-5" dirty="0">
                <a:latin typeface="Century Gothic"/>
                <a:cs typeface="Century Gothic"/>
              </a:rPr>
              <a:t>be </a:t>
            </a:r>
            <a:r>
              <a:rPr dirty="0">
                <a:latin typeface="Century Gothic"/>
                <a:cs typeface="Century Gothic"/>
              </a:rPr>
              <a:t>use </a:t>
            </a:r>
            <a:r>
              <a:rPr spc="10" dirty="0">
                <a:latin typeface="Century Gothic"/>
                <a:cs typeface="Century Gothic"/>
              </a:rPr>
              <a:t>in </a:t>
            </a:r>
            <a:r>
              <a:rPr dirty="0">
                <a:latin typeface="Century Gothic"/>
                <a:cs typeface="Century Gothic"/>
              </a:rPr>
              <a:t>telephone</a:t>
            </a:r>
            <a:r>
              <a:rPr spc="-135" dirty="0">
                <a:latin typeface="Century Gothic"/>
                <a:cs typeface="Century Gothic"/>
              </a:rPr>
              <a:t> </a:t>
            </a:r>
            <a:r>
              <a:rPr spc="-5" dirty="0">
                <a:latin typeface="Century Gothic"/>
                <a:cs typeface="Century Gothic"/>
              </a:rPr>
              <a:t>network</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Connection </a:t>
            </a:r>
            <a:r>
              <a:rPr spc="-5" dirty="0">
                <a:latin typeface="Century Gothic"/>
                <a:cs typeface="Century Gothic"/>
              </a:rPr>
              <a:t>Within </a:t>
            </a:r>
            <a:r>
              <a:rPr dirty="0">
                <a:latin typeface="Century Gothic"/>
                <a:cs typeface="Century Gothic"/>
              </a:rPr>
              <a:t>the</a:t>
            </a:r>
            <a:r>
              <a:rPr spc="-70" dirty="0">
                <a:latin typeface="Century Gothic"/>
                <a:cs typeface="Century Gothic"/>
              </a:rPr>
              <a:t> </a:t>
            </a:r>
            <a:r>
              <a:rPr spc="-5" dirty="0">
                <a:latin typeface="Century Gothic"/>
                <a:cs typeface="Century Gothic"/>
              </a:rPr>
              <a:t>buildings</a:t>
            </a:r>
            <a:endParaRPr lang="en-IN" spc="-5" dirty="0">
              <a:latin typeface="Century Gothic"/>
              <a:cs typeface="Century Gothic"/>
            </a:endParaRPr>
          </a:p>
          <a:p>
            <a:pPr marL="12065">
              <a:lnSpc>
                <a:spcPct val="100000"/>
              </a:lnSpc>
              <a:tabLst>
                <a:tab pos="355600" algn="l"/>
                <a:tab pos="356235" algn="l"/>
              </a:tabLst>
            </a:pPr>
            <a:r>
              <a:rPr lang="en-IN" spc="-5" dirty="0">
                <a:latin typeface="Century Gothic"/>
                <a:cs typeface="Century Gothic"/>
              </a:rPr>
              <a:t>	(LAN,PAN,CAN)</a:t>
            </a:r>
            <a:endParaRPr dirty="0">
              <a:latin typeface="Century Gothic"/>
              <a:cs typeface="Century Gothic"/>
            </a:endParaRPr>
          </a:p>
          <a:p>
            <a:pPr>
              <a:lnSpc>
                <a:spcPct val="100000"/>
              </a:lnSpc>
              <a:spcBef>
                <a:spcPts val="5"/>
              </a:spcBef>
              <a:buFont typeface="Arial"/>
              <a:buChar char="•"/>
            </a:pPr>
            <a:endParaRPr sz="2400"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For </a:t>
            </a:r>
            <a:r>
              <a:rPr spc="-5" dirty="0">
                <a:latin typeface="Century Gothic"/>
                <a:cs typeface="Century Gothic"/>
              </a:rPr>
              <a:t>local area </a:t>
            </a:r>
            <a:r>
              <a:rPr dirty="0">
                <a:latin typeface="Century Gothic"/>
                <a:cs typeface="Century Gothic"/>
              </a:rPr>
              <a:t>networks</a:t>
            </a:r>
            <a:r>
              <a:rPr spc="-45" dirty="0">
                <a:latin typeface="Century Gothic"/>
                <a:cs typeface="Century Gothic"/>
              </a:rPr>
              <a:t> </a:t>
            </a:r>
            <a:r>
              <a:rPr spc="-5" dirty="0">
                <a:latin typeface="Century Gothic"/>
                <a:cs typeface="Century Gothic"/>
              </a:rPr>
              <a:t>(LAN)</a:t>
            </a:r>
            <a:endParaRPr dirty="0">
              <a:latin typeface="Century Gothic"/>
              <a:cs typeface="Century Gothic"/>
            </a:endParaRPr>
          </a:p>
        </p:txBody>
      </p:sp>
    </p:spTree>
    <p:extLst>
      <p:ext uri="{BB962C8B-B14F-4D97-AF65-F5344CB8AC3E}">
        <p14:creationId xmlns:p14="http://schemas.microsoft.com/office/powerpoint/2010/main" val="4762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 y="-152400"/>
            <a:ext cx="9149475" cy="5295900"/>
          </a:xfrm>
          <a:prstGeom prst="rect">
            <a:avLst/>
          </a:prstGeom>
        </p:spPr>
      </p:pic>
    </p:spTree>
    <p:extLst>
      <p:ext uri="{BB962C8B-B14F-4D97-AF65-F5344CB8AC3E}">
        <p14:creationId xmlns:p14="http://schemas.microsoft.com/office/powerpoint/2010/main" val="88735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8964" y="361951"/>
            <a:ext cx="7696200" cy="628377"/>
          </a:xfrm>
          <a:prstGeom prst="rect">
            <a:avLst/>
          </a:prstGeom>
        </p:spPr>
        <p:txBody>
          <a:bodyPr vert="horz" wrap="square" lIns="0" tIns="12700" rIns="0" bIns="0" rtlCol="0">
            <a:spAutoFit/>
          </a:bodyPr>
          <a:lstStyle/>
          <a:p>
            <a:pPr marL="12700">
              <a:lnSpc>
                <a:spcPct val="100000"/>
              </a:lnSpc>
              <a:spcBef>
                <a:spcPts val="100"/>
              </a:spcBef>
            </a:pPr>
            <a:r>
              <a:rPr sz="4000" b="1" spc="-5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Twisted </a:t>
            </a:r>
            <a:r>
              <a:rPr sz="4000" b="1" spc="-45"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Pair</a:t>
            </a:r>
            <a:r>
              <a:rPr sz="4000" b="1" spc="-20"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 </a:t>
            </a:r>
            <a:r>
              <a:rPr sz="4000" b="1" dirty="0">
                <a:solidFill>
                  <a:srgbClr val="FF0000"/>
                </a:solidFill>
                <a:effectLst>
                  <a:outerShdw blurRad="38100" dist="38100" dir="2700000" algn="tl">
                    <a:srgbClr val="000000">
                      <a:alpha val="43137"/>
                    </a:srgbClr>
                  </a:outerShdw>
                </a:effectLst>
                <a:latin typeface="Bahnschrift" panose="020B0502040204020203" pitchFamily="34" charset="0"/>
                <a:cs typeface="Palatino Linotype"/>
              </a:rPr>
              <a:t>Cables</a:t>
            </a:r>
          </a:p>
        </p:txBody>
      </p:sp>
      <p:sp>
        <p:nvSpPr>
          <p:cNvPr id="4" name="object 4"/>
          <p:cNvSpPr/>
          <p:nvPr/>
        </p:nvSpPr>
        <p:spPr>
          <a:xfrm>
            <a:off x="4519612" y="2658978"/>
            <a:ext cx="1313180" cy="548640"/>
          </a:xfrm>
          <a:custGeom>
            <a:avLst/>
            <a:gdLst/>
            <a:ahLst/>
            <a:cxnLst/>
            <a:rect l="l" t="t" r="r" b="b"/>
            <a:pathLst>
              <a:path w="1313179" h="731520">
                <a:moveTo>
                  <a:pt x="1312926" y="731519"/>
                </a:moveTo>
                <a:lnTo>
                  <a:pt x="1312926" y="620394"/>
                </a:lnTo>
                <a:lnTo>
                  <a:pt x="0" y="620394"/>
                </a:lnTo>
                <a:lnTo>
                  <a:pt x="0" y="0"/>
                </a:lnTo>
              </a:path>
            </a:pathLst>
          </a:custGeom>
          <a:ln w="28956">
            <a:solidFill>
              <a:srgbClr val="000000"/>
            </a:solidFill>
          </a:ln>
        </p:spPr>
        <p:txBody>
          <a:bodyPr wrap="square" lIns="0" tIns="0" rIns="0" bIns="0" rtlCol="0"/>
          <a:lstStyle/>
          <a:p>
            <a:endParaRPr>
              <a:solidFill>
                <a:schemeClr val="bg1"/>
              </a:solidFill>
            </a:endParaRPr>
          </a:p>
        </p:txBody>
      </p:sp>
      <p:sp>
        <p:nvSpPr>
          <p:cNvPr id="5" name="object 5"/>
          <p:cNvSpPr/>
          <p:nvPr/>
        </p:nvSpPr>
        <p:spPr>
          <a:xfrm>
            <a:off x="3207448" y="2658978"/>
            <a:ext cx="1313180" cy="548640"/>
          </a:xfrm>
          <a:custGeom>
            <a:avLst/>
            <a:gdLst/>
            <a:ahLst/>
            <a:cxnLst/>
            <a:rect l="l" t="t" r="r" b="b"/>
            <a:pathLst>
              <a:path w="1313179" h="731520">
                <a:moveTo>
                  <a:pt x="0" y="731519"/>
                </a:moveTo>
                <a:lnTo>
                  <a:pt x="0" y="620394"/>
                </a:lnTo>
                <a:lnTo>
                  <a:pt x="1312926" y="620394"/>
                </a:lnTo>
                <a:lnTo>
                  <a:pt x="1312926" y="0"/>
                </a:lnTo>
              </a:path>
            </a:pathLst>
          </a:custGeom>
          <a:ln w="28956">
            <a:solidFill>
              <a:srgbClr val="000000"/>
            </a:solidFill>
          </a:ln>
        </p:spPr>
        <p:txBody>
          <a:bodyPr wrap="square" lIns="0" tIns="0" rIns="0" bIns="0" rtlCol="0"/>
          <a:lstStyle/>
          <a:p>
            <a:endParaRPr>
              <a:solidFill>
                <a:schemeClr val="bg1"/>
              </a:solidFill>
            </a:endParaRPr>
          </a:p>
        </p:txBody>
      </p:sp>
      <p:sp>
        <p:nvSpPr>
          <p:cNvPr id="6" name="object 6"/>
          <p:cNvSpPr/>
          <p:nvPr/>
        </p:nvSpPr>
        <p:spPr>
          <a:xfrm>
            <a:off x="3394903" y="1561699"/>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39"/>
                </a:lnTo>
                <a:lnTo>
                  <a:pt x="0" y="1219200"/>
                </a:lnTo>
                <a:lnTo>
                  <a:pt x="4955" y="1268328"/>
                </a:lnTo>
                <a:lnTo>
                  <a:pt x="19169" y="1314092"/>
                </a:lnTo>
                <a:lnTo>
                  <a:pt x="41656" y="1355511"/>
                </a:lnTo>
                <a:lnTo>
                  <a:pt x="71437" y="1391602"/>
                </a:lnTo>
                <a:lnTo>
                  <a:pt x="107528" y="1421383"/>
                </a:lnTo>
                <a:lnTo>
                  <a:pt x="148947" y="1443870"/>
                </a:lnTo>
                <a:lnTo>
                  <a:pt x="194711" y="1458084"/>
                </a:lnTo>
                <a:lnTo>
                  <a:pt x="243839" y="1463039"/>
                </a:lnTo>
                <a:lnTo>
                  <a:pt x="2007108" y="1463039"/>
                </a:lnTo>
                <a:lnTo>
                  <a:pt x="2056236" y="1458084"/>
                </a:lnTo>
                <a:lnTo>
                  <a:pt x="2102000" y="1443870"/>
                </a:lnTo>
                <a:lnTo>
                  <a:pt x="2143419" y="1421383"/>
                </a:lnTo>
                <a:lnTo>
                  <a:pt x="2179510" y="1391602"/>
                </a:lnTo>
                <a:lnTo>
                  <a:pt x="2209291" y="1355511"/>
                </a:lnTo>
                <a:lnTo>
                  <a:pt x="2231778" y="1314092"/>
                </a:lnTo>
                <a:lnTo>
                  <a:pt x="2245992" y="1268328"/>
                </a:lnTo>
                <a:lnTo>
                  <a:pt x="2250948" y="1219200"/>
                </a:lnTo>
                <a:lnTo>
                  <a:pt x="2250948" y="243839"/>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7" name="object 7"/>
          <p:cNvSpPr/>
          <p:nvPr/>
        </p:nvSpPr>
        <p:spPr>
          <a:xfrm>
            <a:off x="3394903" y="1561699"/>
            <a:ext cx="2251075" cy="1097280"/>
          </a:xfrm>
          <a:custGeom>
            <a:avLst/>
            <a:gdLst/>
            <a:ahLst/>
            <a:cxnLst/>
            <a:rect l="l" t="t" r="r" b="b"/>
            <a:pathLst>
              <a:path w="2251075" h="1463039">
                <a:moveTo>
                  <a:pt x="0" y="243839"/>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39"/>
                </a:lnTo>
                <a:lnTo>
                  <a:pt x="2250948" y="1219200"/>
                </a:lnTo>
                <a:lnTo>
                  <a:pt x="2245992" y="1268328"/>
                </a:lnTo>
                <a:lnTo>
                  <a:pt x="2231778" y="1314092"/>
                </a:lnTo>
                <a:lnTo>
                  <a:pt x="2209291" y="1355511"/>
                </a:lnTo>
                <a:lnTo>
                  <a:pt x="2179510" y="1391602"/>
                </a:lnTo>
                <a:lnTo>
                  <a:pt x="2143419" y="1421383"/>
                </a:lnTo>
                <a:lnTo>
                  <a:pt x="2102000" y="1443870"/>
                </a:lnTo>
                <a:lnTo>
                  <a:pt x="2056236" y="1458084"/>
                </a:lnTo>
                <a:lnTo>
                  <a:pt x="2007108" y="1463039"/>
                </a:lnTo>
                <a:lnTo>
                  <a:pt x="243839" y="1463039"/>
                </a:lnTo>
                <a:lnTo>
                  <a:pt x="194711" y="1458084"/>
                </a:lnTo>
                <a:lnTo>
                  <a:pt x="148947" y="1443870"/>
                </a:lnTo>
                <a:lnTo>
                  <a:pt x="107528" y="1421383"/>
                </a:lnTo>
                <a:lnTo>
                  <a:pt x="71437" y="1391602"/>
                </a:lnTo>
                <a:lnTo>
                  <a:pt x="41656" y="1355511"/>
                </a:lnTo>
                <a:lnTo>
                  <a:pt x="19169" y="1314092"/>
                </a:lnTo>
                <a:lnTo>
                  <a:pt x="4955" y="1268328"/>
                </a:lnTo>
                <a:lnTo>
                  <a:pt x="0" y="1219200"/>
                </a:lnTo>
                <a:lnTo>
                  <a:pt x="0" y="243839"/>
                </a:lnTo>
                <a:close/>
              </a:path>
            </a:pathLst>
          </a:custGeom>
          <a:ln w="28956">
            <a:solidFill>
              <a:srgbClr val="9C5252"/>
            </a:solidFill>
          </a:ln>
        </p:spPr>
        <p:txBody>
          <a:bodyPr wrap="square" lIns="0" tIns="0" rIns="0" bIns="0" rtlCol="0"/>
          <a:lstStyle/>
          <a:p>
            <a:endParaRPr/>
          </a:p>
        </p:txBody>
      </p:sp>
      <p:sp>
        <p:nvSpPr>
          <p:cNvPr id="8" name="object 8"/>
          <p:cNvSpPr txBox="1"/>
          <p:nvPr/>
        </p:nvSpPr>
        <p:spPr>
          <a:xfrm>
            <a:off x="3465515" y="1987562"/>
            <a:ext cx="2108835" cy="304571"/>
          </a:xfrm>
          <a:prstGeom prst="rect">
            <a:avLst/>
          </a:prstGeom>
        </p:spPr>
        <p:txBody>
          <a:bodyPr vert="horz" wrap="square" lIns="0" tIns="12065" rIns="0" bIns="0" rtlCol="0">
            <a:spAutoFit/>
          </a:bodyPr>
          <a:lstStyle/>
          <a:p>
            <a:pPr marL="12700">
              <a:lnSpc>
                <a:spcPct val="100000"/>
              </a:lnSpc>
              <a:spcBef>
                <a:spcPts val="95"/>
              </a:spcBef>
            </a:pPr>
            <a:r>
              <a:rPr sz="1900" spc="-20" dirty="0">
                <a:latin typeface="Arial"/>
                <a:cs typeface="Arial"/>
              </a:rPr>
              <a:t>Twisted </a:t>
            </a:r>
            <a:r>
              <a:rPr sz="1900" spc="-5" dirty="0">
                <a:latin typeface="Arial"/>
                <a:cs typeface="Arial"/>
              </a:rPr>
              <a:t>Pair</a:t>
            </a:r>
            <a:r>
              <a:rPr sz="1900" spc="25" dirty="0">
                <a:latin typeface="Arial"/>
                <a:cs typeface="Arial"/>
              </a:rPr>
              <a:t> </a:t>
            </a:r>
            <a:r>
              <a:rPr sz="1900" spc="-5" dirty="0">
                <a:latin typeface="Arial"/>
                <a:cs typeface="Arial"/>
              </a:rPr>
              <a:t>cables</a:t>
            </a:r>
            <a:endParaRPr sz="1900">
              <a:latin typeface="Arial"/>
              <a:cs typeface="Arial"/>
            </a:endParaRPr>
          </a:p>
        </p:txBody>
      </p:sp>
      <p:sp>
        <p:nvSpPr>
          <p:cNvPr id="9" name="object 9"/>
          <p:cNvSpPr/>
          <p:nvPr/>
        </p:nvSpPr>
        <p:spPr>
          <a:xfrm>
            <a:off x="2081215" y="3207618"/>
            <a:ext cx="2251075" cy="1097280"/>
          </a:xfrm>
          <a:custGeom>
            <a:avLst/>
            <a:gdLst/>
            <a:ahLst/>
            <a:cxnLst/>
            <a:rect l="l" t="t" r="r" b="b"/>
            <a:pathLst>
              <a:path w="2251075" h="1463039">
                <a:moveTo>
                  <a:pt x="2007108" y="0"/>
                </a:moveTo>
                <a:lnTo>
                  <a:pt x="243840"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40"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0" name="object 10"/>
          <p:cNvSpPr/>
          <p:nvPr/>
        </p:nvSpPr>
        <p:spPr>
          <a:xfrm>
            <a:off x="2081215"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40"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40"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6">
            <a:solidFill>
              <a:srgbClr val="5F76B4"/>
            </a:solidFill>
          </a:ln>
        </p:spPr>
        <p:txBody>
          <a:bodyPr wrap="square" lIns="0" tIns="0" rIns="0" bIns="0" rtlCol="0"/>
          <a:lstStyle/>
          <a:p>
            <a:endParaRPr/>
          </a:p>
        </p:txBody>
      </p:sp>
      <p:sp>
        <p:nvSpPr>
          <p:cNvPr id="11" name="object 11"/>
          <p:cNvSpPr txBox="1"/>
          <p:nvPr/>
        </p:nvSpPr>
        <p:spPr>
          <a:xfrm>
            <a:off x="2534986" y="3416501"/>
            <a:ext cx="1340485" cy="889346"/>
          </a:xfrm>
          <a:prstGeom prst="rect">
            <a:avLst/>
          </a:prstGeom>
        </p:spPr>
        <p:txBody>
          <a:bodyPr vert="horz" wrap="square" lIns="0" tIns="12065" rIns="0" bIns="0" rtlCol="0">
            <a:spAutoFit/>
          </a:bodyPr>
          <a:lstStyle/>
          <a:p>
            <a:pPr marL="12700" marR="5080" indent="-73660" algn="ctr">
              <a:lnSpc>
                <a:spcPct val="100000"/>
              </a:lnSpc>
              <a:spcBef>
                <a:spcPts val="95"/>
              </a:spcBef>
            </a:pPr>
            <a:r>
              <a:rPr sz="1900" spc="-5" dirty="0">
                <a:latin typeface="Arial"/>
                <a:cs typeface="Arial"/>
              </a:rPr>
              <a:t>Unshielded  </a:t>
            </a:r>
            <a:r>
              <a:rPr sz="1900" spc="-20" dirty="0">
                <a:latin typeface="Arial"/>
                <a:cs typeface="Arial"/>
              </a:rPr>
              <a:t>Twisted</a:t>
            </a:r>
            <a:r>
              <a:rPr sz="1900" spc="-50" dirty="0">
                <a:latin typeface="Arial"/>
                <a:cs typeface="Arial"/>
              </a:rPr>
              <a:t> </a:t>
            </a:r>
            <a:r>
              <a:rPr sz="1900" spc="-5" dirty="0">
                <a:latin typeface="Arial"/>
                <a:cs typeface="Arial"/>
              </a:rPr>
              <a:t>Pair  (UTP)</a:t>
            </a:r>
            <a:endParaRPr sz="1900">
              <a:latin typeface="Arial"/>
              <a:cs typeface="Arial"/>
            </a:endParaRPr>
          </a:p>
        </p:txBody>
      </p:sp>
      <p:sp>
        <p:nvSpPr>
          <p:cNvPr id="12" name="object 12"/>
          <p:cNvSpPr/>
          <p:nvPr/>
        </p:nvSpPr>
        <p:spPr>
          <a:xfrm>
            <a:off x="4707066" y="3207618"/>
            <a:ext cx="2251075" cy="1097280"/>
          </a:xfrm>
          <a:custGeom>
            <a:avLst/>
            <a:gdLst/>
            <a:ahLst/>
            <a:cxnLst/>
            <a:rect l="l" t="t" r="r" b="b"/>
            <a:pathLst>
              <a:path w="2251075" h="1463039">
                <a:moveTo>
                  <a:pt x="2007108" y="0"/>
                </a:moveTo>
                <a:lnTo>
                  <a:pt x="243839" y="0"/>
                </a:lnTo>
                <a:lnTo>
                  <a:pt x="194711" y="4955"/>
                </a:lnTo>
                <a:lnTo>
                  <a:pt x="148947" y="19169"/>
                </a:lnTo>
                <a:lnTo>
                  <a:pt x="107528" y="41656"/>
                </a:lnTo>
                <a:lnTo>
                  <a:pt x="71437" y="71437"/>
                </a:lnTo>
                <a:lnTo>
                  <a:pt x="41656" y="107528"/>
                </a:lnTo>
                <a:lnTo>
                  <a:pt x="19169" y="148947"/>
                </a:lnTo>
                <a:lnTo>
                  <a:pt x="4955" y="194711"/>
                </a:lnTo>
                <a:lnTo>
                  <a:pt x="0" y="243840"/>
                </a:lnTo>
                <a:lnTo>
                  <a:pt x="0" y="1219200"/>
                </a:lnTo>
                <a:lnTo>
                  <a:pt x="4955" y="1268342"/>
                </a:lnTo>
                <a:lnTo>
                  <a:pt x="19169" y="1314114"/>
                </a:lnTo>
                <a:lnTo>
                  <a:pt x="41656" y="1355534"/>
                </a:lnTo>
                <a:lnTo>
                  <a:pt x="71437" y="1391621"/>
                </a:lnTo>
                <a:lnTo>
                  <a:pt x="107528" y="1421396"/>
                </a:lnTo>
                <a:lnTo>
                  <a:pt x="148947" y="1443878"/>
                </a:lnTo>
                <a:lnTo>
                  <a:pt x="194711" y="1458086"/>
                </a:lnTo>
                <a:lnTo>
                  <a:pt x="243839" y="1463040"/>
                </a:lnTo>
                <a:lnTo>
                  <a:pt x="2007108" y="1463040"/>
                </a:lnTo>
                <a:lnTo>
                  <a:pt x="2056236" y="1458086"/>
                </a:lnTo>
                <a:lnTo>
                  <a:pt x="2102000" y="1443878"/>
                </a:lnTo>
                <a:lnTo>
                  <a:pt x="2143419" y="1421396"/>
                </a:lnTo>
                <a:lnTo>
                  <a:pt x="2179510" y="1391621"/>
                </a:lnTo>
                <a:lnTo>
                  <a:pt x="2209291" y="1355534"/>
                </a:lnTo>
                <a:lnTo>
                  <a:pt x="2231778" y="1314114"/>
                </a:lnTo>
                <a:lnTo>
                  <a:pt x="2245992" y="1268342"/>
                </a:lnTo>
                <a:lnTo>
                  <a:pt x="2250948" y="1219200"/>
                </a:lnTo>
                <a:lnTo>
                  <a:pt x="2250948" y="243840"/>
                </a:lnTo>
                <a:lnTo>
                  <a:pt x="2245992" y="194711"/>
                </a:lnTo>
                <a:lnTo>
                  <a:pt x="2231778" y="148947"/>
                </a:lnTo>
                <a:lnTo>
                  <a:pt x="2209291" y="107528"/>
                </a:lnTo>
                <a:lnTo>
                  <a:pt x="2179510" y="71437"/>
                </a:lnTo>
                <a:lnTo>
                  <a:pt x="2143419" y="41656"/>
                </a:lnTo>
                <a:lnTo>
                  <a:pt x="2102000" y="19169"/>
                </a:lnTo>
                <a:lnTo>
                  <a:pt x="2056236" y="4955"/>
                </a:lnTo>
                <a:lnTo>
                  <a:pt x="2007108" y="0"/>
                </a:lnTo>
                <a:close/>
              </a:path>
            </a:pathLst>
          </a:custGeom>
          <a:solidFill>
            <a:srgbClr val="FFFFFF"/>
          </a:solidFill>
        </p:spPr>
        <p:txBody>
          <a:bodyPr wrap="square" lIns="0" tIns="0" rIns="0" bIns="0" rtlCol="0"/>
          <a:lstStyle/>
          <a:p>
            <a:endParaRPr/>
          </a:p>
        </p:txBody>
      </p:sp>
      <p:sp>
        <p:nvSpPr>
          <p:cNvPr id="13" name="object 13"/>
          <p:cNvSpPr/>
          <p:nvPr/>
        </p:nvSpPr>
        <p:spPr>
          <a:xfrm>
            <a:off x="4707066" y="3207618"/>
            <a:ext cx="2251075" cy="1097280"/>
          </a:xfrm>
          <a:custGeom>
            <a:avLst/>
            <a:gdLst/>
            <a:ahLst/>
            <a:cxnLst/>
            <a:rect l="l" t="t" r="r" b="b"/>
            <a:pathLst>
              <a:path w="2251075" h="1463039">
                <a:moveTo>
                  <a:pt x="0" y="243840"/>
                </a:moveTo>
                <a:lnTo>
                  <a:pt x="4955" y="194711"/>
                </a:lnTo>
                <a:lnTo>
                  <a:pt x="19169" y="148947"/>
                </a:lnTo>
                <a:lnTo>
                  <a:pt x="41656" y="107528"/>
                </a:lnTo>
                <a:lnTo>
                  <a:pt x="71437" y="71437"/>
                </a:lnTo>
                <a:lnTo>
                  <a:pt x="107528" y="41656"/>
                </a:lnTo>
                <a:lnTo>
                  <a:pt x="148947" y="19169"/>
                </a:lnTo>
                <a:lnTo>
                  <a:pt x="194711" y="4955"/>
                </a:lnTo>
                <a:lnTo>
                  <a:pt x="243839" y="0"/>
                </a:lnTo>
                <a:lnTo>
                  <a:pt x="2007108" y="0"/>
                </a:lnTo>
                <a:lnTo>
                  <a:pt x="2056236" y="4955"/>
                </a:lnTo>
                <a:lnTo>
                  <a:pt x="2102000" y="19169"/>
                </a:lnTo>
                <a:lnTo>
                  <a:pt x="2143419" y="41656"/>
                </a:lnTo>
                <a:lnTo>
                  <a:pt x="2179510" y="71437"/>
                </a:lnTo>
                <a:lnTo>
                  <a:pt x="2209291" y="107528"/>
                </a:lnTo>
                <a:lnTo>
                  <a:pt x="2231778" y="148947"/>
                </a:lnTo>
                <a:lnTo>
                  <a:pt x="2245992" y="194711"/>
                </a:lnTo>
                <a:lnTo>
                  <a:pt x="2250948" y="243840"/>
                </a:lnTo>
                <a:lnTo>
                  <a:pt x="2250948" y="1219200"/>
                </a:lnTo>
                <a:lnTo>
                  <a:pt x="2245992" y="1268342"/>
                </a:lnTo>
                <a:lnTo>
                  <a:pt x="2231778" y="1314114"/>
                </a:lnTo>
                <a:lnTo>
                  <a:pt x="2209291" y="1355534"/>
                </a:lnTo>
                <a:lnTo>
                  <a:pt x="2179510" y="1391621"/>
                </a:lnTo>
                <a:lnTo>
                  <a:pt x="2143419" y="1421396"/>
                </a:lnTo>
                <a:lnTo>
                  <a:pt x="2102000" y="1443878"/>
                </a:lnTo>
                <a:lnTo>
                  <a:pt x="2056236" y="1458086"/>
                </a:lnTo>
                <a:lnTo>
                  <a:pt x="2007108" y="1463040"/>
                </a:lnTo>
                <a:lnTo>
                  <a:pt x="243839" y="1463040"/>
                </a:lnTo>
                <a:lnTo>
                  <a:pt x="194711" y="1458086"/>
                </a:lnTo>
                <a:lnTo>
                  <a:pt x="148947" y="1443878"/>
                </a:lnTo>
                <a:lnTo>
                  <a:pt x="107528" y="1421396"/>
                </a:lnTo>
                <a:lnTo>
                  <a:pt x="71437" y="1391621"/>
                </a:lnTo>
                <a:lnTo>
                  <a:pt x="41656" y="1355534"/>
                </a:lnTo>
                <a:lnTo>
                  <a:pt x="19169" y="1314114"/>
                </a:lnTo>
                <a:lnTo>
                  <a:pt x="4955" y="1268342"/>
                </a:lnTo>
                <a:lnTo>
                  <a:pt x="0" y="1219200"/>
                </a:lnTo>
                <a:lnTo>
                  <a:pt x="0" y="243840"/>
                </a:lnTo>
                <a:close/>
              </a:path>
            </a:pathLst>
          </a:custGeom>
          <a:ln w="28955">
            <a:solidFill>
              <a:srgbClr val="000000"/>
            </a:solidFill>
          </a:ln>
        </p:spPr>
        <p:txBody>
          <a:bodyPr wrap="square" lIns="0" tIns="0" rIns="0" bIns="0" rtlCol="0"/>
          <a:lstStyle/>
          <a:p>
            <a:endParaRPr/>
          </a:p>
        </p:txBody>
      </p:sp>
      <p:sp>
        <p:nvSpPr>
          <p:cNvPr id="14" name="object 14"/>
          <p:cNvSpPr txBox="1"/>
          <p:nvPr/>
        </p:nvSpPr>
        <p:spPr>
          <a:xfrm>
            <a:off x="5175189" y="3416501"/>
            <a:ext cx="1313815" cy="889346"/>
          </a:xfrm>
          <a:prstGeom prst="rect">
            <a:avLst/>
          </a:prstGeom>
        </p:spPr>
        <p:txBody>
          <a:bodyPr vert="horz" wrap="square" lIns="0" tIns="12065" rIns="0" bIns="0" rtlCol="0">
            <a:spAutoFit/>
          </a:bodyPr>
          <a:lstStyle/>
          <a:p>
            <a:pPr marL="12065" marR="5080" indent="-71120" algn="ctr">
              <a:lnSpc>
                <a:spcPct val="100000"/>
              </a:lnSpc>
              <a:spcBef>
                <a:spcPts val="95"/>
              </a:spcBef>
            </a:pPr>
            <a:r>
              <a:rPr sz="1900" spc="-5" dirty="0">
                <a:latin typeface="Arial"/>
                <a:cs typeface="Arial"/>
              </a:rPr>
              <a:t>Shielded  </a:t>
            </a:r>
            <a:r>
              <a:rPr sz="1900" spc="-20" dirty="0">
                <a:latin typeface="Arial"/>
                <a:cs typeface="Arial"/>
              </a:rPr>
              <a:t>Twisted</a:t>
            </a:r>
            <a:r>
              <a:rPr sz="1900" spc="-50" dirty="0">
                <a:latin typeface="Arial"/>
                <a:cs typeface="Arial"/>
              </a:rPr>
              <a:t> </a:t>
            </a:r>
            <a:r>
              <a:rPr sz="1900" spc="-5" dirty="0">
                <a:latin typeface="Arial"/>
                <a:cs typeface="Arial"/>
              </a:rPr>
              <a:t>pair  (STP)</a:t>
            </a:r>
            <a:endParaRPr sz="1900">
              <a:latin typeface="Arial"/>
              <a:cs typeface="Arial"/>
            </a:endParaRPr>
          </a:p>
        </p:txBody>
      </p:sp>
    </p:spTree>
    <p:extLst>
      <p:ext uri="{BB962C8B-B14F-4D97-AF65-F5344CB8AC3E}">
        <p14:creationId xmlns:p14="http://schemas.microsoft.com/office/powerpoint/2010/main" val="1875709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644" y="205407"/>
            <a:ext cx="6456045" cy="672043"/>
          </a:xfrm>
          <a:prstGeom prst="rect">
            <a:avLst/>
          </a:prstGeom>
        </p:spPr>
        <p:txBody>
          <a:bodyPr vert="horz" wrap="square" lIns="0" tIns="12065" rIns="0" bIns="0" rtlCol="0">
            <a:spAutoFit/>
          </a:bodyPr>
          <a:lstStyle/>
          <a:p>
            <a:pPr marL="2049145" marR="5080" indent="-2036445">
              <a:lnSpc>
                <a:spcPct val="134200"/>
              </a:lnSpc>
              <a:spcBef>
                <a:spcPts val="95"/>
              </a:spcBef>
            </a:pPr>
            <a:r>
              <a:rPr sz="3200" b="1" dirty="0">
                <a:solidFill>
                  <a:srgbClr val="2E5796"/>
                </a:solidFill>
                <a:latin typeface="Bahnschrift" panose="020B0502040204020203" pitchFamily="34" charset="0"/>
                <a:cs typeface="Palatino Linotype"/>
              </a:rPr>
              <a:t>Unshielded </a:t>
            </a:r>
            <a:r>
              <a:rPr sz="3200" b="1" spc="-35" dirty="0">
                <a:solidFill>
                  <a:srgbClr val="2E5796"/>
                </a:solidFill>
                <a:latin typeface="Bahnschrift" panose="020B0502040204020203" pitchFamily="34" charset="0"/>
                <a:cs typeface="Palatino Linotype"/>
              </a:rPr>
              <a:t>Twisted Pair </a:t>
            </a:r>
            <a:r>
              <a:rPr sz="3200" b="1" spc="-5" dirty="0">
                <a:solidFill>
                  <a:srgbClr val="2E5796"/>
                </a:solidFill>
                <a:latin typeface="Bahnschrift" panose="020B0502040204020203" pitchFamily="34" charset="0"/>
                <a:cs typeface="Palatino Linotype"/>
              </a:rPr>
              <a:t>(UTP):</a:t>
            </a:r>
            <a:endParaRPr sz="3200" b="1" dirty="0">
              <a:latin typeface="Bahnschrift" panose="020B0502040204020203" pitchFamily="34" charset="0"/>
              <a:cs typeface="Palatino Linotype"/>
            </a:endParaRPr>
          </a:p>
        </p:txBody>
      </p:sp>
      <p:sp>
        <p:nvSpPr>
          <p:cNvPr id="3" name="object 3"/>
          <p:cNvSpPr txBox="1"/>
          <p:nvPr/>
        </p:nvSpPr>
        <p:spPr>
          <a:xfrm>
            <a:off x="533400" y="1352550"/>
            <a:ext cx="4343400" cy="3372718"/>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5600" algn="l"/>
                <a:tab pos="356235" algn="l"/>
              </a:tabLst>
            </a:pPr>
            <a:r>
              <a:rPr spc="5" dirty="0">
                <a:latin typeface="Century Gothic"/>
                <a:cs typeface="Century Gothic"/>
              </a:rPr>
              <a:t>Pair </a:t>
            </a:r>
            <a:r>
              <a:rPr dirty="0">
                <a:latin typeface="Century Gothic"/>
                <a:cs typeface="Century Gothic"/>
              </a:rPr>
              <a:t>of unshielded</a:t>
            </a:r>
            <a:r>
              <a:rPr spc="-120" dirty="0">
                <a:latin typeface="Century Gothic"/>
                <a:cs typeface="Century Gothic"/>
              </a:rPr>
              <a:t> </a:t>
            </a:r>
            <a:r>
              <a:rPr dirty="0">
                <a:latin typeface="Century Gothic"/>
                <a:cs typeface="Century Gothic"/>
              </a:rPr>
              <a:t>wires  </a:t>
            </a:r>
            <a:r>
              <a:rPr spc="-5" dirty="0">
                <a:latin typeface="Century Gothic"/>
                <a:cs typeface="Century Gothic"/>
              </a:rPr>
              <a:t>wound around </a:t>
            </a:r>
            <a:r>
              <a:rPr dirty="0">
                <a:latin typeface="Century Gothic"/>
                <a:cs typeface="Century Gothic"/>
              </a:rPr>
              <a:t>each  other</a:t>
            </a:r>
          </a:p>
          <a:p>
            <a:pPr>
              <a:lnSpc>
                <a:spcPct val="100000"/>
              </a:lnSpc>
              <a:spcBef>
                <a:spcPts val="5"/>
              </a:spcBef>
              <a:buFont typeface="Arial"/>
              <a:buChar char="•"/>
            </a:pPr>
            <a:endParaRPr dirty="0">
              <a:latin typeface="Times New Roman"/>
              <a:cs typeface="Times New Roman"/>
            </a:endParaRPr>
          </a:p>
          <a:p>
            <a:pPr marL="355600" indent="-343535">
              <a:lnSpc>
                <a:spcPct val="100000"/>
              </a:lnSpc>
              <a:buFont typeface="Arial"/>
              <a:buChar char="•"/>
              <a:tabLst>
                <a:tab pos="355600" algn="l"/>
                <a:tab pos="356235" algn="l"/>
              </a:tabLst>
            </a:pPr>
            <a:r>
              <a:rPr dirty="0">
                <a:latin typeface="Century Gothic"/>
                <a:cs typeface="Century Gothic"/>
              </a:rPr>
              <a:t>Easiest to</a:t>
            </a:r>
            <a:r>
              <a:rPr spc="-40" dirty="0">
                <a:latin typeface="Century Gothic"/>
                <a:cs typeface="Century Gothic"/>
              </a:rPr>
              <a:t> </a:t>
            </a:r>
            <a:r>
              <a:rPr dirty="0">
                <a:latin typeface="Century Gothic"/>
                <a:cs typeface="Century Gothic"/>
              </a:rPr>
              <a:t>install</a:t>
            </a:r>
            <a:endParaRPr lang="en-US" dirty="0">
              <a:latin typeface="Century Gothic"/>
              <a:cs typeface="Century Gothic"/>
            </a:endParaRPr>
          </a:p>
          <a:p>
            <a:pPr marL="355600" indent="-343535">
              <a:lnSpc>
                <a:spcPct val="100000"/>
              </a:lnSpc>
              <a:buFont typeface="Arial"/>
              <a:buChar char="•"/>
              <a:tabLst>
                <a:tab pos="355600" algn="l"/>
                <a:tab pos="356235" algn="l"/>
              </a:tabLst>
            </a:pPr>
            <a:endParaRPr lang="en-US" dirty="0">
              <a:latin typeface="Century Gothic"/>
              <a:cs typeface="Century Gothic"/>
            </a:endParaRPr>
          </a:p>
          <a:p>
            <a:pPr marL="354965" marR="5080" indent="-342900">
              <a:lnSpc>
                <a:spcPts val="2300"/>
              </a:lnSpc>
              <a:spcBef>
                <a:spcPts val="5"/>
              </a:spcBef>
              <a:buFont typeface="Arial" panose="020B0604020202020204" pitchFamily="34" charset="0"/>
              <a:buChar char="•"/>
              <a:tabLst>
                <a:tab pos="355600" algn="l"/>
                <a:tab pos="356235" algn="l"/>
                <a:tab pos="1905000" algn="l"/>
                <a:tab pos="3574415" algn="l"/>
                <a:tab pos="5609590" algn="l"/>
              </a:tabLst>
            </a:pPr>
            <a:r>
              <a:rPr lang="en-IN" spc="-20" dirty="0">
                <a:latin typeface="Palatino Linotype"/>
                <a:cs typeface="Palatino Linotype"/>
              </a:rPr>
              <a:t>Telephone </a:t>
            </a:r>
            <a:r>
              <a:rPr lang="en-IN" dirty="0">
                <a:latin typeface="Palatino Linotype"/>
                <a:cs typeface="Palatino Linotype"/>
              </a:rPr>
              <a:t>subscribers </a:t>
            </a:r>
            <a:r>
              <a:rPr lang="en-IN" spc="-5" dirty="0">
                <a:latin typeface="Palatino Linotype"/>
                <a:cs typeface="Palatino Linotype"/>
              </a:rPr>
              <a:t>connect</a:t>
            </a:r>
            <a:r>
              <a:rPr lang="en-IN" spc="15" dirty="0">
                <a:latin typeface="Palatino Linotype"/>
                <a:cs typeface="Palatino Linotype"/>
              </a:rPr>
              <a:t> </a:t>
            </a:r>
            <a:r>
              <a:rPr lang="en-IN" spc="-5" dirty="0">
                <a:latin typeface="Palatino Linotype"/>
                <a:cs typeface="Palatino Linotype"/>
              </a:rPr>
              <a:t>to</a:t>
            </a:r>
            <a:r>
              <a:rPr lang="en-IN" spc="5" dirty="0">
                <a:latin typeface="Palatino Linotype"/>
                <a:cs typeface="Palatino Linotype"/>
              </a:rPr>
              <a:t> </a:t>
            </a:r>
            <a:r>
              <a:rPr lang="en-IN" spc="-5" dirty="0">
                <a:latin typeface="Palatino Linotype"/>
                <a:cs typeface="Palatino Linotype"/>
              </a:rPr>
              <a:t>the </a:t>
            </a:r>
            <a:r>
              <a:rPr lang="en-IN" dirty="0">
                <a:latin typeface="Palatino Linotype"/>
                <a:cs typeface="Palatino Linotype"/>
              </a:rPr>
              <a:t>central</a:t>
            </a:r>
            <a:r>
              <a:rPr lang="en-IN" spc="-45" dirty="0">
                <a:latin typeface="Palatino Linotype"/>
                <a:cs typeface="Palatino Linotype"/>
              </a:rPr>
              <a:t> </a:t>
            </a:r>
            <a:r>
              <a:rPr lang="en-IN" spc="-10" dirty="0">
                <a:latin typeface="Palatino Linotype"/>
                <a:cs typeface="Palatino Linotype"/>
              </a:rPr>
              <a:t>telephone  </a:t>
            </a:r>
            <a:r>
              <a:rPr lang="en-IN" dirty="0">
                <a:latin typeface="Palatino Linotype"/>
                <a:cs typeface="Palatino Linotype"/>
              </a:rPr>
              <a:t>office</a:t>
            </a:r>
          </a:p>
          <a:p>
            <a:pPr>
              <a:lnSpc>
                <a:spcPct val="100000"/>
              </a:lnSpc>
              <a:spcBef>
                <a:spcPts val="2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 pos="1079500" algn="l"/>
              </a:tabLst>
            </a:pPr>
            <a:r>
              <a:rPr lang="en-IN" dirty="0">
                <a:latin typeface="Palatino Linotype"/>
                <a:cs typeface="Palatino Linotype"/>
              </a:rPr>
              <a:t>DSL	</a:t>
            </a:r>
            <a:r>
              <a:rPr lang="en-IN" spc="-5" dirty="0">
                <a:latin typeface="Palatino Linotype"/>
                <a:cs typeface="Palatino Linotype"/>
              </a:rPr>
              <a:t>lines</a:t>
            </a:r>
            <a:endParaRPr lang="en-IN" dirty="0">
              <a:latin typeface="Palatino Linotype"/>
              <a:cs typeface="Palatino Linotype"/>
            </a:endParaRPr>
          </a:p>
          <a:p>
            <a:pPr>
              <a:lnSpc>
                <a:spcPct val="100000"/>
              </a:lnSpc>
              <a:spcBef>
                <a:spcPts val="5"/>
              </a:spcBef>
              <a:buFont typeface="Wingdings"/>
              <a:buChar char=""/>
            </a:pPr>
            <a:endParaRPr lang="en-IN" dirty="0">
              <a:latin typeface="Times New Roman"/>
              <a:cs typeface="Times New Roman"/>
            </a:endParaRPr>
          </a:p>
          <a:p>
            <a:pPr marL="354965" indent="-342900">
              <a:lnSpc>
                <a:spcPct val="100000"/>
              </a:lnSpc>
              <a:buFont typeface="Arial" panose="020B0604020202020204" pitchFamily="34" charset="0"/>
              <a:buChar char="•"/>
              <a:tabLst>
                <a:tab pos="355600" algn="l"/>
                <a:tab pos="356235" algn="l"/>
              </a:tabLst>
            </a:pPr>
            <a:r>
              <a:rPr lang="en-IN" dirty="0">
                <a:latin typeface="Palatino Linotype"/>
                <a:cs typeface="Palatino Linotype"/>
              </a:rPr>
              <a:t>LAN – 10Mbps or</a:t>
            </a:r>
            <a:r>
              <a:rPr lang="en-IN" spc="-25" dirty="0">
                <a:latin typeface="Palatino Linotype"/>
                <a:cs typeface="Palatino Linotype"/>
              </a:rPr>
              <a:t> </a:t>
            </a:r>
            <a:r>
              <a:rPr lang="en-IN" dirty="0">
                <a:latin typeface="Palatino Linotype"/>
                <a:cs typeface="Palatino Linotype"/>
              </a:rPr>
              <a:t>100Mbps</a:t>
            </a:r>
          </a:p>
          <a:p>
            <a:pPr marL="355600" indent="-343535">
              <a:lnSpc>
                <a:spcPct val="100000"/>
              </a:lnSpc>
              <a:buFont typeface="Arial"/>
              <a:buChar char="•"/>
              <a:tabLst>
                <a:tab pos="355600" algn="l"/>
                <a:tab pos="356235" algn="l"/>
              </a:tabLst>
            </a:pPr>
            <a:endParaRPr dirty="0">
              <a:latin typeface="Century Gothic"/>
              <a:cs typeface="Century Gothic"/>
            </a:endParaRPr>
          </a:p>
        </p:txBody>
      </p:sp>
      <p:sp>
        <p:nvSpPr>
          <p:cNvPr id="4" name="object 4"/>
          <p:cNvSpPr/>
          <p:nvPr/>
        </p:nvSpPr>
        <p:spPr>
          <a:xfrm>
            <a:off x="5870359" y="1104808"/>
            <a:ext cx="2590800" cy="1989467"/>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5376125" y="3008330"/>
            <a:ext cx="3432048" cy="1715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2674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09187" y="209551"/>
            <a:ext cx="5248275"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Palatino Linotype"/>
              </a:rPr>
              <a:t>UTP Cable</a:t>
            </a:r>
            <a:r>
              <a:rPr sz="2800" b="1" spc="-204" dirty="0">
                <a:solidFill>
                  <a:srgbClr val="2E5796"/>
                </a:solidFill>
                <a:latin typeface="Bahnschrift" panose="020B0502040204020203" pitchFamily="34" charset="0"/>
                <a:cs typeface="Palatino Linotype"/>
              </a:rPr>
              <a:t> </a:t>
            </a:r>
            <a:r>
              <a:rPr sz="2800" b="1" spc="-75" dirty="0">
                <a:solidFill>
                  <a:srgbClr val="2E5796"/>
                </a:solidFill>
                <a:latin typeface="Bahnschrift" panose="020B0502040204020203" pitchFamily="34" charset="0"/>
                <a:cs typeface="Palatino Linotype"/>
              </a:rPr>
              <a:t>Types</a:t>
            </a:r>
            <a:endParaRPr sz="2800" b="1" dirty="0">
              <a:latin typeface="Bahnschrift" panose="020B0502040204020203" pitchFamily="34" charset="0"/>
              <a:cs typeface="Palatino Linotype"/>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9089"/>
          <a:stretch/>
        </p:blipFill>
        <p:spPr>
          <a:xfrm>
            <a:off x="456967" y="742951"/>
            <a:ext cx="8105775" cy="4113135"/>
          </a:xfrm>
          <a:prstGeom prst="rect">
            <a:avLst/>
          </a:prstGeom>
        </p:spPr>
      </p:pic>
    </p:spTree>
    <p:extLst>
      <p:ext uri="{BB962C8B-B14F-4D97-AF65-F5344CB8AC3E}">
        <p14:creationId xmlns:p14="http://schemas.microsoft.com/office/powerpoint/2010/main" val="200676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2899" y="209551"/>
            <a:ext cx="462508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latin typeface="Bahnschrift" panose="020B0502040204020203" pitchFamily="34" charset="0"/>
                <a:cs typeface="Times New Roman"/>
              </a:rPr>
              <a:t>UTP connector and</a:t>
            </a:r>
            <a:r>
              <a:rPr sz="2800" b="1" spc="-380" dirty="0">
                <a:solidFill>
                  <a:srgbClr val="2E5796"/>
                </a:solidFill>
                <a:latin typeface="Bahnschrift" panose="020B0502040204020203" pitchFamily="34" charset="0"/>
                <a:cs typeface="Times New Roman"/>
              </a:rPr>
              <a:t> </a:t>
            </a:r>
            <a:r>
              <a:rPr sz="2800" b="1" spc="-60" dirty="0">
                <a:solidFill>
                  <a:srgbClr val="2E5796"/>
                </a:solidFill>
                <a:latin typeface="Bahnschrift" panose="020B0502040204020203" pitchFamily="34" charset="0"/>
                <a:cs typeface="Times New Roman"/>
              </a:rPr>
              <a:t>Tools</a:t>
            </a:r>
            <a:endParaRPr sz="2800" dirty="0">
              <a:latin typeface="Bahnschrift" panose="020B0502040204020203" pitchFamily="34" charset="0"/>
              <a:cs typeface="Times New Roman"/>
            </a:endParaRPr>
          </a:p>
        </p:txBody>
      </p:sp>
      <p:sp>
        <p:nvSpPr>
          <p:cNvPr id="3" name="object 3"/>
          <p:cNvSpPr/>
          <p:nvPr/>
        </p:nvSpPr>
        <p:spPr>
          <a:xfrm>
            <a:off x="2413411" y="971551"/>
            <a:ext cx="3901341" cy="12943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00202" y="2571750"/>
            <a:ext cx="5890963" cy="566822"/>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RJ45 (</a:t>
            </a:r>
            <a:r>
              <a:rPr sz="1800" spc="-5" dirty="0">
                <a:latin typeface="Palatino Linotype"/>
                <a:cs typeface="Palatino Linotype"/>
              </a:rPr>
              <a:t>registered </a:t>
            </a:r>
            <a:r>
              <a:rPr sz="1800" dirty="0">
                <a:latin typeface="Palatino Linotype"/>
                <a:cs typeface="Palatino Linotype"/>
              </a:rPr>
              <a:t>jack) is a </a:t>
            </a:r>
            <a:r>
              <a:rPr sz="1800" spc="-15" dirty="0">
                <a:latin typeface="Palatino Linotype"/>
                <a:cs typeface="Palatino Linotype"/>
              </a:rPr>
              <a:t>keyed </a:t>
            </a:r>
            <a:r>
              <a:rPr sz="1800" spc="-10" dirty="0">
                <a:latin typeface="Palatino Linotype"/>
                <a:cs typeface="Palatino Linotype"/>
              </a:rPr>
              <a:t>connector,</a:t>
            </a:r>
            <a:r>
              <a:rPr sz="1800" spc="-30" dirty="0">
                <a:latin typeface="Palatino Linotype"/>
                <a:cs typeface="Palatino Linotype"/>
              </a:rPr>
              <a:t> </a:t>
            </a:r>
            <a:r>
              <a:rPr sz="1800" dirty="0">
                <a:latin typeface="Palatino Linotype"/>
                <a:cs typeface="Palatino Linotype"/>
              </a:rPr>
              <a:t>it</a:t>
            </a:r>
          </a:p>
          <a:p>
            <a:pPr marL="12700">
              <a:lnSpc>
                <a:spcPct val="100000"/>
              </a:lnSpc>
            </a:pPr>
            <a:r>
              <a:rPr sz="1800" spc="-5" dirty="0">
                <a:latin typeface="Palatino Linotype"/>
                <a:cs typeface="Palatino Linotype"/>
              </a:rPr>
              <a:t>means that it </a:t>
            </a:r>
            <a:r>
              <a:rPr sz="1800" dirty="0">
                <a:latin typeface="Palatino Linotype"/>
                <a:cs typeface="Palatino Linotype"/>
              </a:rPr>
              <a:t>can </a:t>
            </a:r>
            <a:r>
              <a:rPr sz="1800" spc="-5" dirty="0">
                <a:latin typeface="Palatino Linotype"/>
                <a:cs typeface="Palatino Linotype"/>
              </a:rPr>
              <a:t>be inserted in </a:t>
            </a:r>
            <a:r>
              <a:rPr sz="1800" dirty="0">
                <a:latin typeface="Palatino Linotype"/>
                <a:cs typeface="Palatino Linotype"/>
              </a:rPr>
              <a:t>only one</a:t>
            </a:r>
            <a:r>
              <a:rPr sz="1800" spc="20" dirty="0">
                <a:latin typeface="Palatino Linotype"/>
                <a:cs typeface="Palatino Linotype"/>
              </a:rPr>
              <a:t> </a:t>
            </a:r>
            <a:r>
              <a:rPr sz="1800" spc="-20" dirty="0">
                <a:latin typeface="Palatino Linotype"/>
                <a:cs typeface="Palatino Linotype"/>
              </a:rPr>
              <a:t>way</a:t>
            </a:r>
            <a:endParaRPr sz="1800" dirty="0">
              <a:latin typeface="Palatino Linotype"/>
              <a:cs typeface="Palatino Linotype"/>
            </a:endParaRPr>
          </a:p>
        </p:txBody>
      </p:sp>
      <p:sp>
        <p:nvSpPr>
          <p:cNvPr id="5" name="object 5"/>
          <p:cNvSpPr/>
          <p:nvPr/>
        </p:nvSpPr>
        <p:spPr>
          <a:xfrm>
            <a:off x="1600202" y="3504093"/>
            <a:ext cx="3225897" cy="14478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47213" y="4083083"/>
            <a:ext cx="1939389"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Palatino Linotype"/>
                <a:cs typeface="Palatino Linotype"/>
              </a:rPr>
              <a:t>Crimp</a:t>
            </a:r>
            <a:r>
              <a:rPr lang="en-US" sz="1800" b="1" spc="-5" dirty="0">
                <a:latin typeface="Palatino Linotype"/>
                <a:cs typeface="Palatino Linotype"/>
              </a:rPr>
              <a:t>ing</a:t>
            </a:r>
            <a:r>
              <a:rPr sz="1800" b="1" spc="-55" dirty="0">
                <a:latin typeface="Palatino Linotype"/>
                <a:cs typeface="Palatino Linotype"/>
              </a:rPr>
              <a:t> </a:t>
            </a:r>
            <a:r>
              <a:rPr sz="1800" b="1" spc="-50" dirty="0">
                <a:latin typeface="Palatino Linotype"/>
                <a:cs typeface="Palatino Linotype"/>
              </a:rPr>
              <a:t>Tool</a:t>
            </a:r>
            <a:endParaRPr sz="1800" dirty="0">
              <a:latin typeface="Palatino Linotype"/>
              <a:cs typeface="Palatino Linotype"/>
            </a:endParaRPr>
          </a:p>
        </p:txBody>
      </p:sp>
    </p:spTree>
    <p:extLst>
      <p:ext uri="{BB962C8B-B14F-4D97-AF65-F5344CB8AC3E}">
        <p14:creationId xmlns:p14="http://schemas.microsoft.com/office/powerpoint/2010/main" val="2168513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31648"/>
            <a:ext cx="3959860"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0" dirty="0">
                <a:latin typeface="Century Gothic"/>
                <a:cs typeface="Century Gothic"/>
              </a:rPr>
              <a:t> </a:t>
            </a:r>
            <a:r>
              <a:rPr sz="2400" b="1" spc="-5" dirty="0">
                <a:latin typeface="Century Gothic"/>
                <a:cs typeface="Century Gothic"/>
              </a:rPr>
              <a:t>UTP:</a:t>
            </a:r>
            <a:endParaRPr sz="2400" dirty="0">
              <a:latin typeface="Century Gothic"/>
              <a:cs typeface="Century Gothic"/>
            </a:endParaRPr>
          </a:p>
        </p:txBody>
      </p:sp>
      <p:sp>
        <p:nvSpPr>
          <p:cNvPr id="3" name="object 3"/>
          <p:cNvSpPr txBox="1"/>
          <p:nvPr/>
        </p:nvSpPr>
        <p:spPr>
          <a:xfrm>
            <a:off x="535940" y="1024221"/>
            <a:ext cx="7773670" cy="2425023"/>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spc="-5" dirty="0">
                <a:latin typeface="Century Gothic"/>
                <a:cs typeface="Century Gothic"/>
              </a:rPr>
              <a:t>Affordable</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Most compatible</a:t>
            </a:r>
            <a:r>
              <a:rPr spc="-55" dirty="0">
                <a:latin typeface="Century Gothic"/>
                <a:cs typeface="Century Gothic"/>
              </a:rPr>
              <a:t> </a:t>
            </a:r>
            <a:r>
              <a:rPr dirty="0">
                <a:latin typeface="Century Gothic"/>
                <a:cs typeface="Century Gothic"/>
              </a:rPr>
              <a:t>cabling</a:t>
            </a:r>
          </a:p>
          <a:p>
            <a:pPr marL="756285" indent="-287020">
              <a:lnSpc>
                <a:spcPct val="100000"/>
              </a:lnSpc>
              <a:spcBef>
                <a:spcPts val="575"/>
              </a:spcBef>
              <a:buFont typeface="Wingdings"/>
              <a:buChar char=""/>
              <a:tabLst>
                <a:tab pos="756285" algn="l"/>
                <a:tab pos="756920" algn="l"/>
              </a:tabLst>
            </a:pPr>
            <a:r>
              <a:rPr dirty="0">
                <a:latin typeface="Century Gothic"/>
                <a:cs typeface="Century Gothic"/>
              </a:rPr>
              <a:t>Major networking</a:t>
            </a:r>
            <a:r>
              <a:rPr spc="-60" dirty="0">
                <a:latin typeface="Century Gothic"/>
                <a:cs typeface="Century Gothic"/>
              </a:rPr>
              <a:t> </a:t>
            </a:r>
            <a:r>
              <a:rPr spc="-5" dirty="0">
                <a:latin typeface="Century Gothic"/>
                <a:cs typeface="Century Gothic"/>
              </a:rPr>
              <a:t>system</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spc="35" dirty="0">
                <a:latin typeface="Century Gothic"/>
                <a:cs typeface="Century Gothic"/>
              </a:rPr>
              <a:t> </a:t>
            </a:r>
            <a:r>
              <a:rPr b="1" spc="-5" dirty="0">
                <a:latin typeface="Century Gothic"/>
                <a:cs typeface="Century Gothic"/>
              </a:rPr>
              <a:t>UTP:</a:t>
            </a:r>
            <a:endParaRPr dirty="0">
              <a:latin typeface="Century Gothic"/>
              <a:cs typeface="Century Gothic"/>
            </a:endParaRPr>
          </a:p>
          <a:p>
            <a:pPr>
              <a:lnSpc>
                <a:spcPct val="100000"/>
              </a:lnSpc>
              <a:spcBef>
                <a:spcPts val="5"/>
              </a:spcBef>
            </a:pPr>
            <a:endParaRPr sz="2800" dirty="0">
              <a:latin typeface="Times New Roman"/>
              <a:cs typeface="Times New Roman"/>
            </a:endParaRPr>
          </a:p>
          <a:p>
            <a:pPr marL="355600" indent="-342900">
              <a:lnSpc>
                <a:spcPct val="100000"/>
              </a:lnSpc>
              <a:buFont typeface="Arial"/>
              <a:buChar char="•"/>
              <a:tabLst>
                <a:tab pos="354965" algn="l"/>
                <a:tab pos="355600" algn="l"/>
              </a:tabLst>
            </a:pPr>
            <a:r>
              <a:rPr dirty="0">
                <a:latin typeface="Century Gothic"/>
                <a:cs typeface="Century Gothic"/>
              </a:rPr>
              <a:t>Suffers from external Electromagnetic</a:t>
            </a:r>
            <a:r>
              <a:rPr spc="-135" dirty="0">
                <a:latin typeface="Century Gothic"/>
                <a:cs typeface="Century Gothic"/>
              </a:rPr>
              <a:t> </a:t>
            </a:r>
            <a:r>
              <a:rPr dirty="0">
                <a:latin typeface="Century Gothic"/>
                <a:cs typeface="Century Gothic"/>
              </a:rPr>
              <a:t>interference</a:t>
            </a:r>
          </a:p>
        </p:txBody>
      </p:sp>
      <p:sp>
        <p:nvSpPr>
          <p:cNvPr id="4" name="object 4"/>
          <p:cNvSpPr/>
          <p:nvPr/>
        </p:nvSpPr>
        <p:spPr>
          <a:xfrm>
            <a:off x="5484878" y="742951"/>
            <a:ext cx="2973323" cy="18127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51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3140" y="133351"/>
            <a:ext cx="7526020" cy="566822"/>
          </a:xfrm>
          <a:prstGeom prst="rect">
            <a:avLst/>
          </a:prstGeom>
        </p:spPr>
        <p:txBody>
          <a:bodyPr vert="horz" wrap="square" lIns="0" tIns="12700" rIns="0" bIns="0" rtlCol="0">
            <a:spAutoFit/>
          </a:bodyPr>
          <a:lstStyle/>
          <a:p>
            <a:pPr marL="12700">
              <a:lnSpc>
                <a:spcPct val="100000"/>
              </a:lnSpc>
              <a:spcBef>
                <a:spcPts val="100"/>
              </a:spcBef>
              <a:tabLst>
                <a:tab pos="6045200" algn="l"/>
              </a:tabLst>
            </a:pP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Shielded</a:t>
            </a:r>
            <a:r>
              <a:rPr b="1" spc="20"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spc="-31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T</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wisted </a:t>
            </a:r>
            <a:r>
              <a:rPr b="1" spc="-155"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P</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air</a:t>
            </a:r>
            <a:r>
              <a:rPr lang="en-US"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panose="020B0502040204020203" pitchFamily="34" charset="0"/>
                <a:cs typeface="Palatino Linotype"/>
              </a:rPr>
              <a:t>(STP)</a:t>
            </a:r>
            <a:endParaRPr b="1" dirty="0">
              <a:effectLst>
                <a:outerShdw blurRad="38100" dist="38100" dir="2700000" algn="tl">
                  <a:srgbClr val="000000">
                    <a:alpha val="43137"/>
                  </a:srgbClr>
                </a:outerShdw>
              </a:effectLst>
              <a:latin typeface="Bahnschrift" panose="020B0502040204020203" pitchFamily="34" charset="0"/>
              <a:cs typeface="Palatino Linotype"/>
            </a:endParaRPr>
          </a:p>
        </p:txBody>
      </p:sp>
      <p:sp>
        <p:nvSpPr>
          <p:cNvPr id="3" name="object 3"/>
          <p:cNvSpPr txBox="1"/>
          <p:nvPr/>
        </p:nvSpPr>
        <p:spPr>
          <a:xfrm>
            <a:off x="381000" y="967614"/>
            <a:ext cx="4744217" cy="4745723"/>
          </a:xfrm>
          <a:prstGeom prst="rect">
            <a:avLst/>
          </a:prstGeom>
        </p:spPr>
        <p:txBody>
          <a:bodyPr vert="horz" wrap="square" lIns="0" tIns="52705" rIns="0" bIns="0" rtlCol="0">
            <a:spAutoFit/>
          </a:bodyPr>
          <a:lstStyle/>
          <a:p>
            <a:pPr marL="355600" marR="323850" indent="-342900">
              <a:lnSpc>
                <a:spcPct val="90000"/>
              </a:lnSpc>
              <a:spcBef>
                <a:spcPts val="415"/>
              </a:spcBef>
              <a:buFont typeface="Arial"/>
              <a:buChar char="•"/>
              <a:tabLst>
                <a:tab pos="354965" algn="l"/>
                <a:tab pos="355600" algn="l"/>
              </a:tabLst>
            </a:pPr>
            <a:r>
              <a:rPr dirty="0">
                <a:latin typeface="Century Gothic"/>
                <a:cs typeface="Century Gothic"/>
              </a:rPr>
              <a:t>Pair of </a:t>
            </a:r>
            <a:r>
              <a:rPr spc="-5" dirty="0">
                <a:latin typeface="Century Gothic"/>
                <a:cs typeface="Century Gothic"/>
              </a:rPr>
              <a:t>wires wound  around </a:t>
            </a:r>
            <a:r>
              <a:rPr dirty="0">
                <a:latin typeface="Century Gothic"/>
                <a:cs typeface="Century Gothic"/>
              </a:rPr>
              <a:t>each other  </a:t>
            </a:r>
            <a:r>
              <a:rPr spc="-5" dirty="0">
                <a:latin typeface="Century Gothic"/>
                <a:cs typeface="Century Gothic"/>
              </a:rPr>
              <a:t>placed inside </a:t>
            </a:r>
            <a:r>
              <a:rPr dirty="0">
                <a:latin typeface="Century Gothic"/>
                <a:cs typeface="Century Gothic"/>
              </a:rPr>
              <a:t>a  protective foil</a:t>
            </a:r>
            <a:r>
              <a:rPr spc="-75" dirty="0">
                <a:latin typeface="Century Gothic"/>
                <a:cs typeface="Century Gothic"/>
              </a:rPr>
              <a:t> </a:t>
            </a:r>
            <a:r>
              <a:rPr spc="-5" dirty="0">
                <a:latin typeface="Century Gothic"/>
                <a:cs typeface="Century Gothic"/>
              </a:rPr>
              <a:t>wrap</a:t>
            </a:r>
            <a:endParaRPr dirty="0">
              <a:latin typeface="Century Gothic"/>
              <a:cs typeface="Century Gothic"/>
            </a:endParaRPr>
          </a:p>
          <a:p>
            <a:pPr>
              <a:lnSpc>
                <a:spcPct val="100000"/>
              </a:lnSpc>
              <a:spcBef>
                <a:spcPts val="10"/>
              </a:spcBef>
              <a:buFont typeface="Arial"/>
              <a:buChar char="•"/>
            </a:pPr>
            <a:endParaRPr sz="2400" dirty="0">
              <a:latin typeface="Times New Roman"/>
              <a:cs typeface="Times New Roman"/>
            </a:endParaRPr>
          </a:p>
          <a:p>
            <a:pPr marL="355600" marR="5080" indent="-342900">
              <a:lnSpc>
                <a:spcPts val="2810"/>
              </a:lnSpc>
              <a:spcBef>
                <a:spcPts val="5"/>
              </a:spcBef>
              <a:buFont typeface="Arial"/>
              <a:buChar char="•"/>
              <a:tabLst>
                <a:tab pos="354965" algn="l"/>
                <a:tab pos="355600" algn="l"/>
              </a:tabLst>
            </a:pPr>
            <a:r>
              <a:rPr dirty="0">
                <a:latin typeface="Century Gothic"/>
                <a:cs typeface="Century Gothic"/>
              </a:rPr>
              <a:t>Metal </a:t>
            </a:r>
            <a:r>
              <a:rPr spc="-5" dirty="0">
                <a:latin typeface="Century Gothic"/>
                <a:cs typeface="Century Gothic"/>
              </a:rPr>
              <a:t>braid or</a:t>
            </a:r>
            <a:r>
              <a:rPr spc="-65" dirty="0">
                <a:latin typeface="Century Gothic"/>
                <a:cs typeface="Century Gothic"/>
              </a:rPr>
              <a:t> </a:t>
            </a:r>
            <a:r>
              <a:rPr dirty="0">
                <a:latin typeface="Century Gothic"/>
                <a:cs typeface="Century Gothic"/>
              </a:rPr>
              <a:t>sheath  foil that reduces  </a:t>
            </a:r>
            <a:r>
              <a:rPr spc="-5" dirty="0">
                <a:latin typeface="Century Gothic"/>
                <a:cs typeface="Century Gothic"/>
              </a:rPr>
              <a:t>interference</a:t>
            </a:r>
            <a:endParaRPr dirty="0">
              <a:latin typeface="Century Gothic"/>
              <a:cs typeface="Century Gothic"/>
            </a:endParaRPr>
          </a:p>
          <a:p>
            <a:pPr>
              <a:lnSpc>
                <a:spcPct val="100000"/>
              </a:lnSpc>
              <a:spcBef>
                <a:spcPts val="35"/>
              </a:spcBef>
              <a:buFont typeface="Arial"/>
              <a:buChar char="•"/>
            </a:pPr>
            <a:endParaRPr sz="2000" dirty="0">
              <a:latin typeface="Times New Roman"/>
              <a:cs typeface="Times New Roman"/>
            </a:endParaRPr>
          </a:p>
          <a:p>
            <a:pPr marL="355600" marR="708025" indent="-342900">
              <a:lnSpc>
                <a:spcPts val="2810"/>
              </a:lnSpc>
              <a:buFont typeface="Arial"/>
              <a:buChar char="•"/>
              <a:tabLst>
                <a:tab pos="354965" algn="l"/>
                <a:tab pos="355600" algn="l"/>
              </a:tabLst>
            </a:pPr>
            <a:r>
              <a:rPr spc="-5" dirty="0">
                <a:latin typeface="Century Gothic"/>
                <a:cs typeface="Century Gothic"/>
              </a:rPr>
              <a:t>Harder </a:t>
            </a:r>
            <a:r>
              <a:rPr dirty="0">
                <a:latin typeface="Century Gothic"/>
                <a:cs typeface="Century Gothic"/>
              </a:rPr>
              <a:t>to</a:t>
            </a:r>
            <a:r>
              <a:rPr spc="-65" dirty="0">
                <a:latin typeface="Century Gothic"/>
                <a:cs typeface="Century Gothic"/>
              </a:rPr>
              <a:t> </a:t>
            </a:r>
            <a:r>
              <a:rPr spc="-5" dirty="0">
                <a:latin typeface="Century Gothic"/>
                <a:cs typeface="Century Gothic"/>
              </a:rPr>
              <a:t>handle  (thick,</a:t>
            </a:r>
            <a:r>
              <a:rPr spc="20" dirty="0">
                <a:latin typeface="Century Gothic"/>
                <a:cs typeface="Century Gothic"/>
              </a:rPr>
              <a:t> </a:t>
            </a:r>
            <a:r>
              <a:rPr dirty="0">
                <a:latin typeface="Century Gothic"/>
                <a:cs typeface="Century Gothic"/>
              </a:rPr>
              <a:t>heavy)</a:t>
            </a:r>
            <a:endParaRPr lang="en-IN" dirty="0">
              <a:latin typeface="Century Gothic"/>
              <a:cs typeface="Century Gothic"/>
            </a:endParaRPr>
          </a:p>
          <a:p>
            <a:pPr marL="355600" marR="708025" indent="-342900">
              <a:lnSpc>
                <a:spcPts val="2810"/>
              </a:lnSpc>
              <a:buFont typeface="Arial"/>
              <a:buChar char="•"/>
              <a:tabLst>
                <a:tab pos="354965" algn="l"/>
                <a:tab pos="355600" algn="l"/>
              </a:tabLst>
            </a:pPr>
            <a:r>
              <a:rPr lang="en-IN" dirty="0">
                <a:latin typeface="Century Gothic"/>
                <a:cs typeface="Century Gothic"/>
              </a:rPr>
              <a:t>MAN</a:t>
            </a:r>
            <a:endParaRPr lang="en-US" dirty="0">
              <a:latin typeface="Century Gothic"/>
              <a:cs typeface="Century Gothic"/>
            </a:endParaRPr>
          </a:p>
          <a:p>
            <a:pPr marL="355600" marR="708025" indent="-342900">
              <a:lnSpc>
                <a:spcPts val="2810"/>
              </a:lnSpc>
              <a:buFont typeface="Arial"/>
              <a:buChar char="•"/>
              <a:tabLst>
                <a:tab pos="354965" algn="l"/>
                <a:tab pos="355600" algn="l"/>
              </a:tabLst>
            </a:pPr>
            <a:endParaRPr lang="en-US" dirty="0">
              <a:latin typeface="Century Gothic"/>
              <a:cs typeface="Century Gothic"/>
            </a:endParaRPr>
          </a:p>
          <a:p>
            <a:pPr marL="299085" indent="-287020">
              <a:lnSpc>
                <a:spcPct val="100000"/>
              </a:lnSpc>
              <a:spcBef>
                <a:spcPts val="100"/>
              </a:spcBef>
              <a:buFont typeface="Arial"/>
              <a:buChar char="•"/>
              <a:tabLst>
                <a:tab pos="299085" algn="l"/>
                <a:tab pos="299720" algn="l"/>
              </a:tabLst>
            </a:pPr>
            <a:r>
              <a:rPr lang="en-IN" dirty="0">
                <a:latin typeface="Palatino Linotype"/>
                <a:cs typeface="Palatino Linotype"/>
              </a:rPr>
              <a:t>STP is </a:t>
            </a:r>
            <a:r>
              <a:rPr lang="en-IN" spc="-5" dirty="0">
                <a:latin typeface="Palatino Linotype"/>
                <a:cs typeface="Palatino Linotype"/>
              </a:rPr>
              <a:t>used in </a:t>
            </a:r>
            <a:r>
              <a:rPr lang="en-IN" dirty="0">
                <a:latin typeface="Palatino Linotype"/>
                <a:cs typeface="Palatino Linotype"/>
              </a:rPr>
              <a:t>IBM </a:t>
            </a:r>
            <a:r>
              <a:rPr lang="en-IN" spc="-5" dirty="0">
                <a:latin typeface="Palatino Linotype"/>
                <a:cs typeface="Palatino Linotype"/>
              </a:rPr>
              <a:t>token ring</a:t>
            </a:r>
            <a:r>
              <a:rPr lang="en-IN" spc="-65" dirty="0">
                <a:latin typeface="Palatino Linotype"/>
                <a:cs typeface="Palatino Linotype"/>
              </a:rPr>
              <a:t> </a:t>
            </a:r>
            <a:r>
              <a:rPr lang="en-IN" spc="-5" dirty="0">
                <a:latin typeface="Palatino Linotype"/>
                <a:cs typeface="Palatino Linotype"/>
              </a:rPr>
              <a:t>networks.</a:t>
            </a:r>
            <a:endParaRPr lang="en-IN" dirty="0">
              <a:latin typeface="Palatino Linotype"/>
              <a:cs typeface="Palatino Linotype"/>
            </a:endParaRPr>
          </a:p>
          <a:p>
            <a:pPr>
              <a:lnSpc>
                <a:spcPct val="100000"/>
              </a:lnSpc>
              <a:spcBef>
                <a:spcPts val="45"/>
              </a:spcBef>
              <a:buFont typeface="Arial"/>
              <a:buChar char="•"/>
            </a:pPr>
            <a:endParaRPr lang="en-IN" sz="2000" dirty="0">
              <a:latin typeface="Times New Roman"/>
              <a:cs typeface="Times New Roman"/>
            </a:endParaRPr>
          </a:p>
          <a:p>
            <a:pPr marL="299085" indent="-287020">
              <a:lnSpc>
                <a:spcPct val="100000"/>
              </a:lnSpc>
              <a:buFont typeface="Arial"/>
              <a:buChar char="•"/>
              <a:tabLst>
                <a:tab pos="299085" algn="l"/>
                <a:tab pos="299720" algn="l"/>
              </a:tabLst>
            </a:pPr>
            <a:r>
              <a:rPr lang="en-IN" spc="-5" dirty="0">
                <a:latin typeface="Palatino Linotype"/>
                <a:cs typeface="Palatino Linotype"/>
              </a:rPr>
              <a:t>Higher transmission rates </a:t>
            </a:r>
            <a:r>
              <a:rPr lang="en-IN" spc="-10" dirty="0">
                <a:latin typeface="Palatino Linotype"/>
                <a:cs typeface="Palatino Linotype"/>
              </a:rPr>
              <a:t>over </a:t>
            </a:r>
            <a:r>
              <a:rPr lang="en-IN" spc="-5" dirty="0">
                <a:latin typeface="Palatino Linotype"/>
                <a:cs typeface="Palatino Linotype"/>
              </a:rPr>
              <a:t>longer</a:t>
            </a:r>
            <a:r>
              <a:rPr lang="en-IN" spc="-30" dirty="0">
                <a:latin typeface="Palatino Linotype"/>
                <a:cs typeface="Palatino Linotype"/>
              </a:rPr>
              <a:t> </a:t>
            </a:r>
            <a:r>
              <a:rPr lang="en-IN" dirty="0">
                <a:latin typeface="Palatino Linotype"/>
                <a:cs typeface="Palatino Linotype"/>
              </a:rPr>
              <a:t>distances.</a:t>
            </a:r>
          </a:p>
          <a:p>
            <a:pPr marL="355600" marR="708025" indent="-342900">
              <a:lnSpc>
                <a:spcPts val="2810"/>
              </a:lnSpc>
              <a:buFont typeface="Arial"/>
              <a:buChar char="•"/>
              <a:tabLst>
                <a:tab pos="354965" algn="l"/>
                <a:tab pos="355600" algn="l"/>
              </a:tabLst>
            </a:pPr>
            <a:endParaRPr dirty="0">
              <a:latin typeface="Century Gothic"/>
              <a:cs typeface="Century Gothic"/>
            </a:endParaRPr>
          </a:p>
        </p:txBody>
      </p:sp>
      <p:sp>
        <p:nvSpPr>
          <p:cNvPr id="4" name="object 4"/>
          <p:cNvSpPr/>
          <p:nvPr/>
        </p:nvSpPr>
        <p:spPr>
          <a:xfrm>
            <a:off x="5125217" y="1088874"/>
            <a:ext cx="3119628" cy="16762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95800" y="2952750"/>
            <a:ext cx="3787140" cy="1879092"/>
          </a:xfrm>
          <a:prstGeom prst="rect">
            <a:avLst/>
          </a:prstGeom>
          <a:blipFill>
            <a:blip r:embed="rId3" cstate="print">
              <a:extLst>
                <a:ext uri="{BEBA8EAE-BF5A-486C-A8C5-ECC9F3942E4B}">
                  <a14:imgProps xmlns:a14="http://schemas.microsoft.com/office/drawing/2010/main">
                    <a14:imgLayer r:embed="rId4">
                      <a14:imgEffect>
                        <a14:backgroundRemoval t="0" b="89734" l="9824" r="100000">
                          <a14:foregroundMark x1="63476" y1="72624" x2="63476" y2="72624"/>
                          <a14:foregroundMark x1="64484" y1="71863" x2="64484" y2="71863"/>
                          <a14:foregroundMark x1="68010" y1="75665" x2="80605" y2="80608"/>
                          <a14:foregroundMark x1="43829" y1="52091" x2="83879" y2="82510"/>
                          <a14:foregroundMark x1="65491" y1="43346" x2="83375" y2="12928"/>
                          <a14:foregroundMark x1="83375" y1="25475" x2="84887" y2="13688"/>
                          <a14:foregroundMark x1="58438" y1="33460" x2="82620" y2="15209"/>
                          <a14:foregroundMark x1="82368" y1="35361" x2="80856" y2="19772"/>
                          <a14:foregroundMark x1="90428" y1="35361" x2="86398" y2="20152"/>
                        </a14:backgroundRemoval>
                      </a14:imgEffect>
                    </a14:imgLayer>
                  </a14:imgProps>
                </a:ext>
              </a:extLst>
            </a:blip>
            <a:stretch>
              <a:fillRect/>
            </a:stretch>
          </a:blipFill>
        </p:spPr>
        <p:txBody>
          <a:bodyPr wrap="square" lIns="0" tIns="0" rIns="0" bIns="0" rtlCol="0"/>
          <a:lstStyle/>
          <a:p>
            <a:endParaRPr/>
          </a:p>
        </p:txBody>
      </p:sp>
    </p:spTree>
    <p:extLst>
      <p:ext uri="{BB962C8B-B14F-4D97-AF65-F5344CB8AC3E}">
        <p14:creationId xmlns:p14="http://schemas.microsoft.com/office/powerpoint/2010/main" val="384133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3" y="331648"/>
            <a:ext cx="3350259" cy="382156"/>
          </a:xfrm>
          <a:prstGeom prst="rect">
            <a:avLst/>
          </a:prstGeom>
        </p:spPr>
        <p:txBody>
          <a:bodyPr vert="horz" wrap="square" lIns="0" tIns="12700" rIns="0" bIns="0" rtlCol="0">
            <a:spAutoFit/>
          </a:bodyPr>
          <a:lstStyle/>
          <a:p>
            <a:pPr marL="12700">
              <a:lnSpc>
                <a:spcPct val="100000"/>
              </a:lnSpc>
              <a:spcBef>
                <a:spcPts val="100"/>
              </a:spcBef>
            </a:pPr>
            <a:r>
              <a:rPr sz="2400" b="1" dirty="0">
                <a:latin typeface="Century Gothic"/>
                <a:cs typeface="Century Gothic"/>
              </a:rPr>
              <a:t>Advantages </a:t>
            </a:r>
            <a:r>
              <a:rPr sz="2400" b="1" spc="-5" dirty="0">
                <a:latin typeface="Century Gothic"/>
                <a:cs typeface="Century Gothic"/>
              </a:rPr>
              <a:t>of</a:t>
            </a:r>
            <a:r>
              <a:rPr sz="2400" b="1" spc="-75" dirty="0">
                <a:latin typeface="Century Gothic"/>
                <a:cs typeface="Century Gothic"/>
              </a:rPr>
              <a:t> </a:t>
            </a:r>
            <a:r>
              <a:rPr sz="2400" b="1" dirty="0">
                <a:latin typeface="Century Gothic"/>
                <a:cs typeface="Century Gothic"/>
              </a:rPr>
              <a:t>STP:</a:t>
            </a:r>
            <a:endParaRPr sz="2400" dirty="0">
              <a:latin typeface="Century Gothic"/>
              <a:cs typeface="Century Gothic"/>
            </a:endParaRPr>
          </a:p>
        </p:txBody>
      </p:sp>
      <p:sp>
        <p:nvSpPr>
          <p:cNvPr id="3" name="object 3"/>
          <p:cNvSpPr txBox="1"/>
          <p:nvPr/>
        </p:nvSpPr>
        <p:spPr>
          <a:xfrm>
            <a:off x="535943" y="1024221"/>
            <a:ext cx="4462145" cy="2640466"/>
          </a:xfrm>
          <a:prstGeom prst="rect">
            <a:avLst/>
          </a:prstGeom>
        </p:spPr>
        <p:txBody>
          <a:bodyPr vert="horz" wrap="square" lIns="0" tIns="85090" rIns="0" bIns="0" rtlCol="0">
            <a:spAutoFit/>
          </a:bodyPr>
          <a:lstStyle/>
          <a:p>
            <a:pPr marL="756285" indent="-287020">
              <a:lnSpc>
                <a:spcPct val="100000"/>
              </a:lnSpc>
              <a:spcBef>
                <a:spcPts val="670"/>
              </a:spcBef>
              <a:buFont typeface="Wingdings"/>
              <a:buChar char=""/>
              <a:tabLst>
                <a:tab pos="756285" algn="l"/>
                <a:tab pos="756920" algn="l"/>
              </a:tabLst>
            </a:pPr>
            <a:r>
              <a:rPr dirty="0">
                <a:latin typeface="Century Gothic"/>
                <a:cs typeface="Century Gothic"/>
              </a:rPr>
              <a:t>Shielded</a:t>
            </a:r>
            <a:r>
              <a:rPr lang="en-IN" dirty="0">
                <a:latin typeface="Century Gothic"/>
                <a:cs typeface="Century Gothic"/>
              </a:rPr>
              <a:t> and strong compared to 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dirty="0">
                <a:latin typeface="Century Gothic"/>
                <a:cs typeface="Century Gothic"/>
              </a:rPr>
              <a:t>Faster than</a:t>
            </a:r>
            <a:r>
              <a:rPr spc="-40" dirty="0">
                <a:latin typeface="Century Gothic"/>
                <a:cs typeface="Century Gothic"/>
              </a:rPr>
              <a:t> </a:t>
            </a:r>
            <a:r>
              <a:rPr spc="-15" dirty="0">
                <a:latin typeface="Century Gothic"/>
                <a:cs typeface="Century Gothic"/>
              </a:rPr>
              <a:t>UTP</a:t>
            </a:r>
            <a:endParaRPr dirty="0">
              <a:latin typeface="Century Gothic"/>
              <a:cs typeface="Century Gothic"/>
            </a:endParaRPr>
          </a:p>
          <a:p>
            <a:pPr>
              <a:lnSpc>
                <a:spcPct val="100000"/>
              </a:lnSpc>
              <a:spcBef>
                <a:spcPts val="5"/>
              </a:spcBef>
              <a:buFont typeface="Wingdings"/>
              <a:buChar char=""/>
            </a:pPr>
            <a:endParaRPr sz="2400" dirty="0">
              <a:latin typeface="Times New Roman"/>
              <a:cs typeface="Times New Roman"/>
            </a:endParaRPr>
          </a:p>
          <a:p>
            <a:pPr marL="12700">
              <a:lnSpc>
                <a:spcPct val="100000"/>
              </a:lnSpc>
              <a:spcBef>
                <a:spcPts val="5"/>
              </a:spcBef>
            </a:pPr>
            <a:r>
              <a:rPr b="1" spc="-5" dirty="0">
                <a:latin typeface="Century Gothic"/>
                <a:cs typeface="Century Gothic"/>
              </a:rPr>
              <a:t>Disadvantages of</a:t>
            </a:r>
            <a:r>
              <a:rPr b="1" dirty="0">
                <a:latin typeface="Century Gothic"/>
                <a:cs typeface="Century Gothic"/>
              </a:rPr>
              <a:t> STP:</a:t>
            </a:r>
            <a:endParaRPr dirty="0">
              <a:latin typeface="Century Gothic"/>
              <a:cs typeface="Century Gothic"/>
            </a:endParaRPr>
          </a:p>
          <a:p>
            <a:pPr>
              <a:lnSpc>
                <a:spcPct val="100000"/>
              </a:lnSpc>
              <a:spcBef>
                <a:spcPts val="5"/>
              </a:spcBef>
            </a:pPr>
            <a:endParaRPr sz="2400" dirty="0">
              <a:latin typeface="Times New Roman"/>
              <a:cs typeface="Times New Roman"/>
            </a:endParaRPr>
          </a:p>
          <a:p>
            <a:pPr marL="756285" indent="-287020">
              <a:lnSpc>
                <a:spcPct val="100000"/>
              </a:lnSpc>
              <a:buFont typeface="Wingdings"/>
              <a:buChar char=""/>
              <a:tabLst>
                <a:tab pos="756285" algn="l"/>
                <a:tab pos="756920" algn="l"/>
              </a:tabLst>
            </a:pPr>
            <a:r>
              <a:rPr dirty="0">
                <a:latin typeface="Century Gothic"/>
                <a:cs typeface="Century Gothic"/>
              </a:rPr>
              <a:t>More expensive than</a:t>
            </a:r>
            <a:r>
              <a:rPr spc="-114" dirty="0">
                <a:latin typeface="Century Gothic"/>
                <a:cs typeface="Century Gothic"/>
              </a:rPr>
              <a:t> </a:t>
            </a:r>
            <a:r>
              <a:rPr spc="-15" dirty="0">
                <a:latin typeface="Century Gothic"/>
                <a:cs typeface="Century Gothic"/>
              </a:rPr>
              <a:t>UTP</a:t>
            </a:r>
            <a:endParaRPr dirty="0">
              <a:latin typeface="Century Gothic"/>
              <a:cs typeface="Century Gothic"/>
            </a:endParaRPr>
          </a:p>
          <a:p>
            <a:pPr marL="756285" indent="-287020">
              <a:lnSpc>
                <a:spcPct val="100000"/>
              </a:lnSpc>
              <a:spcBef>
                <a:spcPts val="580"/>
              </a:spcBef>
              <a:buFont typeface="Wingdings"/>
              <a:buChar char=""/>
              <a:tabLst>
                <a:tab pos="756285" algn="l"/>
                <a:tab pos="756920" algn="l"/>
              </a:tabLst>
            </a:pPr>
            <a:r>
              <a:rPr spc="5" dirty="0">
                <a:latin typeface="Century Gothic"/>
                <a:cs typeface="Century Gothic"/>
              </a:rPr>
              <a:t>High </a:t>
            </a:r>
            <a:r>
              <a:rPr dirty="0">
                <a:latin typeface="Century Gothic"/>
                <a:cs typeface="Century Gothic"/>
              </a:rPr>
              <a:t>attenuation</a:t>
            </a:r>
            <a:r>
              <a:rPr spc="-120" dirty="0">
                <a:latin typeface="Century Gothic"/>
                <a:cs typeface="Century Gothic"/>
              </a:rPr>
              <a:t> </a:t>
            </a:r>
            <a:r>
              <a:rPr dirty="0">
                <a:latin typeface="Century Gothic"/>
                <a:cs typeface="Century Gothic"/>
              </a:rPr>
              <a:t>rate</a:t>
            </a:r>
          </a:p>
        </p:txBody>
      </p:sp>
      <p:sp>
        <p:nvSpPr>
          <p:cNvPr id="4" name="object 4"/>
          <p:cNvSpPr/>
          <p:nvPr/>
        </p:nvSpPr>
        <p:spPr>
          <a:xfrm>
            <a:off x="5257802" y="895351"/>
            <a:ext cx="3177539" cy="1569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8795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2" y="910172"/>
            <a:ext cx="8202068" cy="290464"/>
          </a:xfrm>
          <a:prstGeom prst="rect">
            <a:avLst/>
          </a:prstGeom>
        </p:spPr>
        <p:txBody>
          <a:bodyPr vert="horz" wrap="square" lIns="0" tIns="13335" rIns="0" bIns="0" rtlCol="0">
            <a:spAutoFit/>
          </a:bodyPr>
          <a:lstStyle/>
          <a:p>
            <a:pPr marL="12700" marR="5080">
              <a:lnSpc>
                <a:spcPct val="100000"/>
              </a:lnSpc>
              <a:spcBef>
                <a:spcPts val="105"/>
              </a:spcBef>
            </a:pPr>
            <a:r>
              <a:rPr dirty="0">
                <a:latin typeface="Palatino Linotype"/>
                <a:cs typeface="Palatino Linotype"/>
              </a:rPr>
              <a:t>Co-axial cable carries signal of </a:t>
            </a:r>
            <a:r>
              <a:rPr spc="-5" dirty="0">
                <a:latin typeface="Palatino Linotype"/>
                <a:cs typeface="Palatino Linotype"/>
              </a:rPr>
              <a:t>higher </a:t>
            </a:r>
            <a:r>
              <a:rPr dirty="0">
                <a:latin typeface="Palatino Linotype"/>
                <a:cs typeface="Palatino Linotype"/>
              </a:rPr>
              <a:t>frequency </a:t>
            </a:r>
            <a:r>
              <a:rPr spc="-5" dirty="0">
                <a:latin typeface="Palatino Linotype"/>
                <a:cs typeface="Palatino Linotype"/>
              </a:rPr>
              <a:t>ranges than twisted  pair</a:t>
            </a:r>
            <a:r>
              <a:rPr spc="-15" dirty="0">
                <a:latin typeface="Palatino Linotype"/>
                <a:cs typeface="Palatino Linotype"/>
              </a:rPr>
              <a:t> </a:t>
            </a:r>
            <a:r>
              <a:rPr dirty="0">
                <a:latin typeface="Palatino Linotype"/>
                <a:cs typeface="Palatino Linotype"/>
              </a:rPr>
              <a:t>cable</a:t>
            </a:r>
          </a:p>
        </p:txBody>
      </p:sp>
      <p:sp>
        <p:nvSpPr>
          <p:cNvPr id="3" name="object 3"/>
          <p:cNvSpPr txBox="1">
            <a:spLocks noGrp="1"/>
          </p:cNvSpPr>
          <p:nvPr>
            <p:ph type="title"/>
          </p:nvPr>
        </p:nvSpPr>
        <p:spPr>
          <a:xfrm>
            <a:off x="2514600" y="57150"/>
            <a:ext cx="5334000" cy="627736"/>
          </a:xfrm>
          <a:prstGeom prst="rect">
            <a:avLst/>
          </a:prstGeom>
        </p:spPr>
        <p:txBody>
          <a:bodyPr vert="horz" wrap="square" lIns="0" tIns="12065" rIns="0" bIns="0" rtlCol="0">
            <a:spAutoFit/>
          </a:bodyPr>
          <a:lstStyle/>
          <a:p>
            <a:pPr marL="12700">
              <a:lnSpc>
                <a:spcPct val="100000"/>
              </a:lnSpc>
              <a:spcBef>
                <a:spcPts val="95"/>
              </a:spcBef>
            </a:pP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Co-axial</a:t>
            </a:r>
            <a:r>
              <a:rPr sz="4000" b="1" spc="-40" dirty="0">
                <a:solidFill>
                  <a:srgbClr val="2E5796"/>
                </a:solidFill>
                <a:effectLst>
                  <a:outerShdw blurRad="38100" dist="38100" dir="2700000" algn="tl">
                    <a:srgbClr val="000000">
                      <a:alpha val="43137"/>
                    </a:srgbClr>
                  </a:outerShdw>
                </a:effectLst>
                <a:latin typeface="Bahnschrift" panose="020B0502040204020203" pitchFamily="34" charset="0"/>
              </a:rPr>
              <a:t> </a:t>
            </a:r>
            <a:r>
              <a:rPr sz="4000" b="1" spc="-5" dirty="0">
                <a:solidFill>
                  <a:srgbClr val="2E5796"/>
                </a:solidFill>
                <a:effectLst>
                  <a:outerShdw blurRad="38100" dist="38100" dir="2700000" algn="tl">
                    <a:srgbClr val="000000">
                      <a:alpha val="43137"/>
                    </a:srgbClr>
                  </a:outerShdw>
                </a:effectLst>
                <a:latin typeface="Bahnschrift" panose="020B0502040204020203" pitchFamily="34" charset="0"/>
              </a:rPr>
              <a:t>Cable</a:t>
            </a:r>
            <a:endParaRPr sz="4000" b="1" dirty="0">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307340" y="3736525"/>
            <a:ext cx="7868920" cy="843821"/>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spc="-5" dirty="0">
                <a:latin typeface="Century Gothic"/>
                <a:cs typeface="Century Gothic"/>
              </a:rPr>
              <a:t>Inner conductor </a:t>
            </a:r>
            <a:r>
              <a:rPr sz="1800" spc="10" dirty="0">
                <a:latin typeface="Century Gothic"/>
                <a:cs typeface="Century Gothic"/>
              </a:rPr>
              <a:t>is </a:t>
            </a:r>
            <a:r>
              <a:rPr sz="1800" dirty="0">
                <a:latin typeface="Century Gothic"/>
                <a:cs typeface="Century Gothic"/>
              </a:rPr>
              <a:t>a solid</a:t>
            </a:r>
            <a:r>
              <a:rPr sz="1800" spc="-50" dirty="0">
                <a:latin typeface="Century Gothic"/>
                <a:cs typeface="Century Gothic"/>
              </a:rPr>
              <a:t> </a:t>
            </a:r>
            <a:r>
              <a:rPr sz="1800" spc="-5" dirty="0">
                <a:latin typeface="Century Gothic"/>
                <a:cs typeface="Century Gothic"/>
              </a:rPr>
              <a:t>wire</a:t>
            </a:r>
            <a:endParaRPr sz="2600" dirty="0">
              <a:latin typeface="Times New Roman"/>
              <a:cs typeface="Times New Roman"/>
            </a:endParaRPr>
          </a:p>
          <a:p>
            <a:pPr marL="355600" marR="5080" indent="-342900">
              <a:lnSpc>
                <a:spcPct val="100000"/>
              </a:lnSpc>
              <a:spcBef>
                <a:spcPts val="5"/>
              </a:spcBef>
              <a:buFont typeface="Arial"/>
              <a:buChar char="•"/>
              <a:tabLst>
                <a:tab pos="354965" algn="l"/>
                <a:tab pos="355600" algn="l"/>
                <a:tab pos="3096260" algn="l"/>
              </a:tabLst>
            </a:pPr>
            <a:r>
              <a:rPr sz="1800" spc="-5" dirty="0">
                <a:latin typeface="Century Gothic"/>
                <a:cs typeface="Century Gothic"/>
              </a:rPr>
              <a:t>Outer</a:t>
            </a:r>
            <a:r>
              <a:rPr sz="1800" spc="25" dirty="0">
                <a:latin typeface="Century Gothic"/>
                <a:cs typeface="Century Gothic"/>
              </a:rPr>
              <a:t> </a:t>
            </a:r>
            <a:r>
              <a:rPr sz="1800" dirty="0">
                <a:latin typeface="Century Gothic"/>
                <a:cs typeface="Century Gothic"/>
              </a:rPr>
              <a:t>conductor</a:t>
            </a:r>
            <a:r>
              <a:rPr sz="1800" spc="30" dirty="0">
                <a:latin typeface="Century Gothic"/>
                <a:cs typeface="Century Gothic"/>
              </a:rPr>
              <a:t> </a:t>
            </a:r>
            <a:r>
              <a:rPr sz="1800" dirty="0">
                <a:latin typeface="Century Gothic"/>
                <a:cs typeface="Century Gothic"/>
              </a:rPr>
              <a:t>serves</a:t>
            </a:r>
            <a:r>
              <a:rPr lang="en-US" sz="1800" dirty="0">
                <a:latin typeface="Century Gothic"/>
                <a:cs typeface="Century Gothic"/>
              </a:rPr>
              <a:t> </a:t>
            </a:r>
            <a:r>
              <a:rPr sz="1800" spc="-5" dirty="0">
                <a:latin typeface="Century Gothic"/>
                <a:cs typeface="Century Gothic"/>
              </a:rPr>
              <a:t>as </a:t>
            </a:r>
            <a:r>
              <a:rPr sz="1800" dirty="0">
                <a:latin typeface="Century Gothic"/>
                <a:cs typeface="Century Gothic"/>
              </a:rPr>
              <a:t>a shield </a:t>
            </a:r>
            <a:r>
              <a:rPr sz="1800" spc="-5" dirty="0">
                <a:latin typeface="Century Gothic"/>
                <a:cs typeface="Century Gothic"/>
              </a:rPr>
              <a:t>against </a:t>
            </a:r>
            <a:r>
              <a:rPr sz="1800" dirty="0">
                <a:latin typeface="Century Gothic"/>
                <a:cs typeface="Century Gothic"/>
              </a:rPr>
              <a:t>noise </a:t>
            </a:r>
            <a:r>
              <a:rPr sz="1800" spc="-5" dirty="0">
                <a:latin typeface="Century Gothic"/>
                <a:cs typeface="Century Gothic"/>
              </a:rPr>
              <a:t>and </a:t>
            </a:r>
            <a:r>
              <a:rPr sz="1800" dirty="0">
                <a:latin typeface="Century Gothic"/>
                <a:cs typeface="Century Gothic"/>
              </a:rPr>
              <a:t>a </a:t>
            </a:r>
            <a:r>
              <a:rPr sz="1800" spc="-10" dirty="0">
                <a:latin typeface="Century Gothic"/>
                <a:cs typeface="Century Gothic"/>
              </a:rPr>
              <a:t>second  </a:t>
            </a:r>
            <a:r>
              <a:rPr sz="1800" spc="-5" dirty="0">
                <a:latin typeface="Century Gothic"/>
                <a:cs typeface="Century Gothic"/>
              </a:rPr>
              <a:t>conductor</a:t>
            </a:r>
            <a:r>
              <a:rPr lang="en-IN" sz="1800" spc="-5" dirty="0">
                <a:latin typeface="Century Gothic"/>
                <a:cs typeface="Century Gothic"/>
              </a:rPr>
              <a:t>, used in CCTV, internet, TV</a:t>
            </a:r>
            <a:endParaRPr sz="1800" dirty="0">
              <a:latin typeface="Century Gothic"/>
              <a:cs typeface="Century Gothic"/>
            </a:endParaRPr>
          </a:p>
        </p:txBody>
      </p:sp>
      <p:sp>
        <p:nvSpPr>
          <p:cNvPr id="5" name="object 5"/>
          <p:cNvSpPr/>
          <p:nvPr/>
        </p:nvSpPr>
        <p:spPr>
          <a:xfrm>
            <a:off x="4876800" y="1697350"/>
            <a:ext cx="3576320" cy="15270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2002" y="1504950"/>
            <a:ext cx="3718561" cy="2013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804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61950"/>
            <a:ext cx="7086600" cy="443070"/>
          </a:xfrm>
          <a:prstGeom prst="rect">
            <a:avLst/>
          </a:prstGeom>
        </p:spPr>
        <p:txBody>
          <a:bodyPr vert="horz" wrap="square" lIns="0" tIns="12065" rIns="0" bIns="0" rtlCol="0">
            <a:spAutoFit/>
          </a:bodyPr>
          <a:lstStyle/>
          <a:p>
            <a:pPr marL="12700">
              <a:lnSpc>
                <a:spcPct val="100000"/>
              </a:lnSpc>
              <a:spcBef>
                <a:spcPts val="95"/>
              </a:spcBef>
            </a:pPr>
            <a:r>
              <a:rPr sz="2800" b="1" dirty="0">
                <a:latin typeface="Bahnschrift SemiBold" panose="020B0502040204020203" pitchFamily="34" charset="0"/>
                <a:cs typeface="Times New Roman"/>
              </a:rPr>
              <a:t>Categories </a:t>
            </a:r>
            <a:r>
              <a:rPr sz="2800" b="1" spc="-5" dirty="0">
                <a:latin typeface="Bahnschrift SemiBold" panose="020B0502040204020203" pitchFamily="34" charset="0"/>
                <a:cs typeface="Times New Roman"/>
              </a:rPr>
              <a:t>of </a:t>
            </a:r>
            <a:r>
              <a:rPr sz="2800" b="1" dirty="0">
                <a:latin typeface="Bahnschrift SemiBold" panose="020B0502040204020203" pitchFamily="34" charset="0"/>
                <a:cs typeface="Times New Roman"/>
              </a:rPr>
              <a:t>coaxial</a:t>
            </a:r>
            <a:r>
              <a:rPr sz="2800" b="1" spc="-65" dirty="0">
                <a:latin typeface="Bahnschrift SemiBold" panose="020B0502040204020203" pitchFamily="34" charset="0"/>
                <a:cs typeface="Times New Roman"/>
              </a:rPr>
              <a:t> </a:t>
            </a:r>
            <a:r>
              <a:rPr sz="2800" b="1" spc="-5" dirty="0">
                <a:latin typeface="Bahnschrift SemiBold" panose="020B0502040204020203" pitchFamily="34" charset="0"/>
                <a:cs typeface="Times New Roman"/>
              </a:rPr>
              <a:t>cables</a:t>
            </a:r>
            <a:endParaRPr sz="2800" dirty="0">
              <a:latin typeface="Bahnschrift SemiBold" panose="020B0502040204020203" pitchFamily="34" charset="0"/>
              <a:cs typeface="Times New Roman"/>
            </a:endParaRPr>
          </a:p>
        </p:txBody>
      </p:sp>
      <p:sp>
        <p:nvSpPr>
          <p:cNvPr id="3" name="object 3"/>
          <p:cNvSpPr/>
          <p:nvPr/>
        </p:nvSpPr>
        <p:spPr>
          <a:xfrm>
            <a:off x="1784070" y="1314450"/>
            <a:ext cx="5507736" cy="152019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78153" y="3383565"/>
            <a:ext cx="6719570" cy="566822"/>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Palatino Linotype"/>
                <a:cs typeface="Palatino Linotype"/>
              </a:rPr>
              <a:t>Coaxial </a:t>
            </a:r>
            <a:r>
              <a:rPr sz="1800" dirty="0">
                <a:latin typeface="Palatino Linotype"/>
                <a:cs typeface="Palatino Linotype"/>
              </a:rPr>
              <a:t>cables are categorized </a:t>
            </a:r>
            <a:r>
              <a:rPr sz="1800" spc="-5" dirty="0">
                <a:latin typeface="Palatino Linotype"/>
                <a:cs typeface="Palatino Linotype"/>
              </a:rPr>
              <a:t>by </a:t>
            </a:r>
            <a:r>
              <a:rPr sz="1800" dirty="0">
                <a:latin typeface="Palatino Linotype"/>
                <a:cs typeface="Palatino Linotype"/>
              </a:rPr>
              <a:t>Radio </a:t>
            </a:r>
            <a:r>
              <a:rPr sz="1800" spc="-10" dirty="0">
                <a:latin typeface="Palatino Linotype"/>
                <a:cs typeface="Palatino Linotype"/>
              </a:rPr>
              <a:t>Government </a:t>
            </a:r>
            <a:r>
              <a:rPr sz="1800" spc="-5" dirty="0">
                <a:latin typeface="Palatino Linotype"/>
                <a:cs typeface="Palatino Linotype"/>
              </a:rPr>
              <a:t>(RG) ratings,  </a:t>
            </a:r>
            <a:r>
              <a:rPr sz="1800" dirty="0">
                <a:latin typeface="Palatino Linotype"/>
                <a:cs typeface="Palatino Linotype"/>
              </a:rPr>
              <a:t>RG is De </a:t>
            </a:r>
            <a:r>
              <a:rPr sz="1800" spc="-5" dirty="0">
                <a:latin typeface="Palatino Linotype"/>
                <a:cs typeface="Palatino Linotype"/>
              </a:rPr>
              <a:t>Jure</a:t>
            </a:r>
            <a:r>
              <a:rPr sz="1800" spc="-15" dirty="0">
                <a:latin typeface="Palatino Linotype"/>
                <a:cs typeface="Palatino Linotype"/>
              </a:rPr>
              <a:t> </a:t>
            </a:r>
            <a:r>
              <a:rPr sz="1800" dirty="0">
                <a:latin typeface="Palatino Linotype"/>
                <a:cs typeface="Palatino Linotype"/>
              </a:rPr>
              <a:t>standards</a:t>
            </a:r>
            <a:endParaRPr sz="1800">
              <a:latin typeface="Palatino Linotype"/>
              <a:cs typeface="Palatino Linotype"/>
            </a:endParaRPr>
          </a:p>
        </p:txBody>
      </p:sp>
    </p:spTree>
    <p:extLst>
      <p:ext uri="{BB962C8B-B14F-4D97-AF65-F5344CB8AC3E}">
        <p14:creationId xmlns:p14="http://schemas.microsoft.com/office/powerpoint/2010/main" val="204047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1939" y="3760121"/>
            <a:ext cx="2514600" cy="1207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44800" y="3621819"/>
            <a:ext cx="1958339" cy="1417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24600" y="3798412"/>
            <a:ext cx="2308860" cy="1130427"/>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107630"/>
            <a:ext cx="5698999" cy="505908"/>
          </a:xfrm>
          <a:prstGeom prst="rect">
            <a:avLst/>
          </a:prstGeom>
        </p:spPr>
        <p:txBody>
          <a:bodyPr vert="horz" wrap="square" lIns="0" tIns="13335" rIns="0" bIns="0" rtlCol="0">
            <a:spAutoFit/>
          </a:bodyPr>
          <a:lstStyle/>
          <a:p>
            <a:pPr marL="12700">
              <a:lnSpc>
                <a:spcPct val="100000"/>
              </a:lnSpc>
              <a:spcBef>
                <a:spcPts val="105"/>
              </a:spcBef>
            </a:pPr>
            <a:r>
              <a:rPr sz="3200" b="1" dirty="0">
                <a:effectLst>
                  <a:outerShdw blurRad="38100" dist="38100" dir="2700000" algn="tl">
                    <a:srgbClr val="000000">
                      <a:alpha val="43137"/>
                    </a:srgbClr>
                  </a:outerShdw>
                </a:effectLst>
                <a:latin typeface="Bahnschrift" panose="020B0502040204020203" pitchFamily="34" charset="0"/>
                <a:cs typeface="Palatino Linotype"/>
              </a:rPr>
              <a:t>Coaxial Cable</a:t>
            </a:r>
            <a:r>
              <a:rPr sz="3200" b="1" spc="-55" dirty="0">
                <a:effectLst>
                  <a:outerShdw blurRad="38100" dist="38100" dir="2700000" algn="tl">
                    <a:srgbClr val="000000">
                      <a:alpha val="43137"/>
                    </a:srgbClr>
                  </a:outerShdw>
                </a:effectLst>
                <a:latin typeface="Bahnschrift" panose="020B0502040204020203" pitchFamily="34" charset="0"/>
                <a:cs typeface="Palatino Linotype"/>
              </a:rPr>
              <a:t> </a:t>
            </a:r>
            <a:r>
              <a:rPr sz="3200" b="1" dirty="0">
                <a:effectLst>
                  <a:outerShdw blurRad="38100" dist="38100" dir="2700000" algn="tl">
                    <a:srgbClr val="000000">
                      <a:alpha val="43137"/>
                    </a:srgbClr>
                  </a:outerShdw>
                </a:effectLst>
                <a:latin typeface="Bahnschrift" panose="020B0502040204020203" pitchFamily="34" charset="0"/>
                <a:cs typeface="Palatino Linotype"/>
              </a:rPr>
              <a:t>Connectors</a:t>
            </a:r>
          </a:p>
        </p:txBody>
      </p:sp>
      <p:sp>
        <p:nvSpPr>
          <p:cNvPr id="6" name="object 6"/>
          <p:cNvSpPr txBox="1"/>
          <p:nvPr/>
        </p:nvSpPr>
        <p:spPr>
          <a:xfrm>
            <a:off x="916942" y="742950"/>
            <a:ext cx="7617458" cy="2800126"/>
          </a:xfrm>
          <a:prstGeom prst="rect">
            <a:avLst/>
          </a:prstGeom>
        </p:spPr>
        <p:txBody>
          <a:bodyPr vert="horz" wrap="square" lIns="0" tIns="123825" rIns="0" bIns="0" rtlCol="0">
            <a:spAutoFit/>
          </a:bodyPr>
          <a:lstStyle/>
          <a:p>
            <a:pPr marL="561975">
              <a:lnSpc>
                <a:spcPct val="100000"/>
              </a:lnSpc>
              <a:spcBef>
                <a:spcPts val="975"/>
              </a:spcBef>
            </a:pPr>
            <a:r>
              <a:rPr spc="-5" dirty="0">
                <a:latin typeface="Century Gothic"/>
                <a:cs typeface="Century Gothic"/>
              </a:rPr>
              <a:t>BNC </a:t>
            </a:r>
            <a:r>
              <a:rPr dirty="0">
                <a:latin typeface="Century Gothic"/>
                <a:cs typeface="Century Gothic"/>
              </a:rPr>
              <a:t>Connectors – </a:t>
            </a:r>
            <a:r>
              <a:rPr spc="-5" dirty="0">
                <a:latin typeface="Century Gothic"/>
                <a:cs typeface="Century Gothic"/>
              </a:rPr>
              <a:t>Bayone </a:t>
            </a:r>
            <a:r>
              <a:rPr dirty="0">
                <a:latin typeface="Century Gothic"/>
                <a:cs typeface="Century Gothic"/>
              </a:rPr>
              <a:t>Neil</a:t>
            </a:r>
            <a:r>
              <a:rPr spc="-95" dirty="0">
                <a:latin typeface="Century Gothic"/>
                <a:cs typeface="Century Gothic"/>
              </a:rPr>
              <a:t> </a:t>
            </a:r>
            <a:r>
              <a:rPr dirty="0">
                <a:latin typeface="Century Gothic"/>
                <a:cs typeface="Century Gothic"/>
              </a:rPr>
              <a:t>Concelman</a:t>
            </a:r>
          </a:p>
          <a:p>
            <a:pPr marL="12700">
              <a:lnSpc>
                <a:spcPct val="100000"/>
              </a:lnSpc>
              <a:spcBef>
                <a:spcPts val="735"/>
              </a:spcBef>
            </a:pPr>
            <a:r>
              <a:rPr sz="1600" spc="-75" dirty="0">
                <a:latin typeface="Palatino Linotype"/>
                <a:cs typeface="Palatino Linotype"/>
              </a:rPr>
              <a:t>To </a:t>
            </a:r>
            <a:r>
              <a:rPr sz="1600" dirty="0">
                <a:latin typeface="Palatino Linotype"/>
                <a:cs typeface="Palatino Linotype"/>
              </a:rPr>
              <a:t>connect coaxial cable </a:t>
            </a:r>
            <a:r>
              <a:rPr sz="1600" spc="-5" dirty="0">
                <a:latin typeface="Palatino Linotype"/>
                <a:cs typeface="Palatino Linotype"/>
              </a:rPr>
              <a:t>to </a:t>
            </a:r>
            <a:r>
              <a:rPr sz="1600" dirty="0">
                <a:latin typeface="Palatino Linotype"/>
                <a:cs typeface="Palatino Linotype"/>
              </a:rPr>
              <a:t>devices </a:t>
            </a:r>
            <a:r>
              <a:rPr sz="1600" spc="-20" dirty="0">
                <a:latin typeface="Palatino Linotype"/>
                <a:cs typeface="Palatino Linotype"/>
              </a:rPr>
              <a:t>we </a:t>
            </a:r>
            <a:r>
              <a:rPr sz="1600" dirty="0">
                <a:latin typeface="Palatino Linotype"/>
                <a:cs typeface="Palatino Linotype"/>
              </a:rPr>
              <a:t>need coaxial</a:t>
            </a:r>
            <a:r>
              <a:rPr sz="1600" spc="90" dirty="0">
                <a:latin typeface="Palatino Linotype"/>
                <a:cs typeface="Palatino Linotype"/>
              </a:rPr>
              <a:t> </a:t>
            </a:r>
            <a:r>
              <a:rPr sz="1600" dirty="0">
                <a:latin typeface="Palatino Linotype"/>
                <a:cs typeface="Palatino Linotype"/>
              </a:rPr>
              <a:t>connectors</a:t>
            </a:r>
          </a:p>
          <a:p>
            <a:pPr>
              <a:lnSpc>
                <a:spcPct val="100000"/>
              </a:lnSpc>
              <a:spcBef>
                <a:spcPts val="40"/>
              </a:spcBef>
            </a:pPr>
            <a:r>
              <a:rPr lang="en-IN" sz="1600" dirty="0">
                <a:latin typeface="Times New Roman"/>
                <a:cs typeface="Times New Roman"/>
              </a:rPr>
              <a:t>3 Types:</a:t>
            </a:r>
          </a:p>
          <a:p>
            <a:pPr>
              <a:lnSpc>
                <a:spcPct val="100000"/>
              </a:lnSpc>
              <a:spcBef>
                <a:spcPts val="40"/>
              </a:spcBef>
            </a:pPr>
            <a:endParaRPr sz="1600" dirty="0">
              <a:latin typeface="Times New Roman"/>
              <a:cs typeface="Times New Roman"/>
            </a:endParaRPr>
          </a:p>
          <a:p>
            <a:pPr marL="29908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Connector </a:t>
            </a:r>
            <a:r>
              <a:rPr sz="1400" dirty="0">
                <a:latin typeface="Palatino Linotype"/>
                <a:cs typeface="Palatino Linotype"/>
              </a:rPr>
              <a:t>is </a:t>
            </a:r>
            <a:r>
              <a:rPr sz="1400" spc="-5" dirty="0">
                <a:latin typeface="Palatino Linotype"/>
                <a:cs typeface="Palatino Linotype"/>
              </a:rPr>
              <a:t>used </a:t>
            </a:r>
            <a:r>
              <a:rPr sz="1400" dirty="0">
                <a:latin typeface="Palatino Linotype"/>
                <a:cs typeface="Palatino Linotype"/>
              </a:rPr>
              <a:t>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dirty="0">
                <a:latin typeface="Palatino Linotype"/>
                <a:cs typeface="Palatino Linotype"/>
              </a:rPr>
              <a:t>a</a:t>
            </a:r>
            <a:r>
              <a:rPr sz="1400" spc="5" dirty="0">
                <a:latin typeface="Palatino Linotype"/>
                <a:cs typeface="Palatino Linotype"/>
              </a:rPr>
              <a:t> </a:t>
            </a:r>
            <a:r>
              <a:rPr sz="1400" dirty="0">
                <a:latin typeface="Palatino Linotype"/>
                <a:cs typeface="Palatino Linotype"/>
              </a:rPr>
              <a:t>device</a:t>
            </a:r>
          </a:p>
          <a:p>
            <a:pPr marL="12700">
              <a:lnSpc>
                <a:spcPct val="100000"/>
              </a:lnSpc>
              <a:spcBef>
                <a:spcPts val="5"/>
              </a:spcBef>
            </a:pPr>
            <a:r>
              <a:rPr sz="1400" spc="-5" dirty="0">
                <a:latin typeface="Palatino Linotype"/>
                <a:cs typeface="Palatino Linotype"/>
              </a:rPr>
              <a:t>Example: </a:t>
            </a:r>
            <a:r>
              <a:rPr sz="1400" dirty="0">
                <a:latin typeface="Palatino Linotype"/>
                <a:cs typeface="Palatino Linotype"/>
              </a:rPr>
              <a:t>TV set</a:t>
            </a:r>
            <a:r>
              <a:rPr sz="1400" spc="-20" dirty="0">
                <a:latin typeface="Palatino Linotype"/>
                <a:cs typeface="Palatino Linotype"/>
              </a:rPr>
              <a:t> </a:t>
            </a:r>
            <a:r>
              <a:rPr sz="1400" spc="-5" dirty="0">
                <a:latin typeface="Palatino Linotype"/>
                <a:cs typeface="Palatino Linotype"/>
              </a:rPr>
              <a:t>conenction</a:t>
            </a:r>
            <a:endParaRPr sz="1400" dirty="0">
              <a:latin typeface="Palatino Linotype"/>
              <a:cs typeface="Palatino Linotype"/>
            </a:endParaRPr>
          </a:p>
          <a:p>
            <a:pPr>
              <a:lnSpc>
                <a:spcPct val="100000"/>
              </a:lnSpc>
              <a:spcBef>
                <a:spcPts val="30"/>
              </a:spcBef>
            </a:pPr>
            <a:endParaRPr sz="1600" dirty="0">
              <a:latin typeface="Times New Roman"/>
              <a:cs typeface="Times New Roman"/>
            </a:endParaRPr>
          </a:p>
          <a:p>
            <a:pPr marL="299085" marR="866775" indent="-287020">
              <a:lnSpc>
                <a:spcPct val="100000"/>
              </a:lnSpc>
              <a:spcBef>
                <a:spcPts val="5"/>
              </a:spcBef>
              <a:buFont typeface="Wingdings"/>
              <a:buChar char=""/>
              <a:tabLst>
                <a:tab pos="299085" algn="l"/>
                <a:tab pos="299720" algn="l"/>
              </a:tabLst>
            </a:pPr>
            <a:r>
              <a:rPr sz="1400" dirty="0">
                <a:latin typeface="Palatino Linotype"/>
                <a:cs typeface="Palatino Linotype"/>
              </a:rPr>
              <a:t>BNC T </a:t>
            </a:r>
            <a:r>
              <a:rPr sz="1400" spc="-5" dirty="0">
                <a:latin typeface="Palatino Linotype"/>
                <a:cs typeface="Palatino Linotype"/>
              </a:rPr>
              <a:t>connector </a:t>
            </a:r>
            <a:r>
              <a:rPr sz="1400" dirty="0">
                <a:latin typeface="Palatino Linotype"/>
                <a:cs typeface="Palatino Linotype"/>
              </a:rPr>
              <a:t>used </a:t>
            </a:r>
            <a:r>
              <a:rPr sz="1400" spc="-5" dirty="0">
                <a:latin typeface="Palatino Linotype"/>
                <a:cs typeface="Palatino Linotype"/>
              </a:rPr>
              <a:t>to </a:t>
            </a:r>
            <a:r>
              <a:rPr sz="1400" dirty="0">
                <a:latin typeface="Palatino Linotype"/>
                <a:cs typeface="Palatino Linotype"/>
              </a:rPr>
              <a:t>Ethernet </a:t>
            </a:r>
            <a:r>
              <a:rPr sz="1400" spc="-10" dirty="0">
                <a:latin typeface="Palatino Linotype"/>
                <a:cs typeface="Palatino Linotype"/>
              </a:rPr>
              <a:t>networks </a:t>
            </a:r>
            <a:r>
              <a:rPr sz="1400" spc="-5" dirty="0">
                <a:latin typeface="Palatino Linotype"/>
                <a:cs typeface="Palatino Linotype"/>
              </a:rPr>
              <a:t>to branch </a:t>
            </a:r>
            <a:r>
              <a:rPr sz="1400" dirty="0">
                <a:latin typeface="Palatino Linotype"/>
                <a:cs typeface="Palatino Linotype"/>
              </a:rPr>
              <a:t>out  </a:t>
            </a:r>
            <a:r>
              <a:rPr sz="1400" spc="-5" dirty="0">
                <a:latin typeface="Palatino Linotype"/>
                <a:cs typeface="Palatino Linotype"/>
              </a:rPr>
              <a:t>connection to computer </a:t>
            </a:r>
            <a:r>
              <a:rPr sz="1400" dirty="0">
                <a:latin typeface="Palatino Linotype"/>
                <a:cs typeface="Palatino Linotype"/>
              </a:rPr>
              <a:t>or other</a:t>
            </a:r>
            <a:r>
              <a:rPr sz="1400" spc="35" dirty="0">
                <a:latin typeface="Palatino Linotype"/>
                <a:cs typeface="Palatino Linotype"/>
              </a:rPr>
              <a:t> </a:t>
            </a:r>
            <a:r>
              <a:rPr sz="1400" dirty="0">
                <a:latin typeface="Palatino Linotype"/>
                <a:cs typeface="Palatino Linotype"/>
              </a:rPr>
              <a:t>devices</a:t>
            </a:r>
          </a:p>
          <a:p>
            <a:pPr>
              <a:lnSpc>
                <a:spcPct val="100000"/>
              </a:lnSpc>
              <a:spcBef>
                <a:spcPts val="30"/>
              </a:spcBef>
              <a:buFont typeface="Wingdings"/>
              <a:buChar char=""/>
            </a:pPr>
            <a:endParaRPr sz="1600" dirty="0">
              <a:latin typeface="Times New Roman"/>
              <a:cs typeface="Times New Roman"/>
            </a:endParaRPr>
          </a:p>
          <a:p>
            <a:pPr marL="299085" marR="608965" indent="-287020">
              <a:lnSpc>
                <a:spcPct val="100000"/>
              </a:lnSpc>
              <a:buFont typeface="Wingdings"/>
              <a:buChar char=""/>
              <a:tabLst>
                <a:tab pos="299085" algn="l"/>
                <a:tab pos="299720" algn="l"/>
              </a:tabLst>
            </a:pPr>
            <a:r>
              <a:rPr sz="1400" dirty="0">
                <a:latin typeface="Palatino Linotype"/>
                <a:cs typeface="Palatino Linotype"/>
              </a:rPr>
              <a:t>BNC </a:t>
            </a:r>
            <a:r>
              <a:rPr sz="1400" spc="-5" dirty="0">
                <a:latin typeface="Palatino Linotype"/>
                <a:cs typeface="Palatino Linotype"/>
              </a:rPr>
              <a:t>terminator </a:t>
            </a:r>
            <a:r>
              <a:rPr sz="1400" dirty="0">
                <a:latin typeface="Palatino Linotype"/>
                <a:cs typeface="Palatino Linotype"/>
              </a:rPr>
              <a:t>is used at </a:t>
            </a:r>
            <a:r>
              <a:rPr sz="1400" spc="-5" dirty="0">
                <a:latin typeface="Palatino Linotype"/>
                <a:cs typeface="Palatino Linotype"/>
              </a:rPr>
              <a:t>the </a:t>
            </a:r>
            <a:r>
              <a:rPr sz="1400" dirty="0">
                <a:latin typeface="Palatino Linotype"/>
                <a:cs typeface="Palatino Linotype"/>
              </a:rPr>
              <a:t>end of </a:t>
            </a:r>
            <a:r>
              <a:rPr sz="1400" spc="-5" dirty="0">
                <a:latin typeface="Palatino Linotype"/>
                <a:cs typeface="Palatino Linotype"/>
              </a:rPr>
              <a:t>the </a:t>
            </a:r>
            <a:r>
              <a:rPr sz="1400" dirty="0">
                <a:latin typeface="Palatino Linotype"/>
                <a:cs typeface="Palatino Linotype"/>
              </a:rPr>
              <a:t>cable </a:t>
            </a:r>
            <a:r>
              <a:rPr sz="1400" spc="-5" dirty="0">
                <a:latin typeface="Palatino Linotype"/>
                <a:cs typeface="Palatino Linotype"/>
              </a:rPr>
              <a:t>to </a:t>
            </a:r>
            <a:r>
              <a:rPr sz="1400" spc="-10" dirty="0">
                <a:latin typeface="Palatino Linotype"/>
                <a:cs typeface="Palatino Linotype"/>
              </a:rPr>
              <a:t>prevent </a:t>
            </a:r>
            <a:r>
              <a:rPr sz="1400" spc="-5" dirty="0">
                <a:latin typeface="Palatino Linotype"/>
                <a:cs typeface="Palatino Linotype"/>
              </a:rPr>
              <a:t>the  </a:t>
            </a:r>
            <a:r>
              <a:rPr sz="1400" dirty="0">
                <a:latin typeface="Palatino Linotype"/>
                <a:cs typeface="Palatino Linotype"/>
              </a:rPr>
              <a:t>reflection of </a:t>
            </a:r>
            <a:r>
              <a:rPr sz="1400" spc="-5" dirty="0">
                <a:latin typeface="Palatino Linotype"/>
                <a:cs typeface="Palatino Linotype"/>
              </a:rPr>
              <a:t>the</a:t>
            </a:r>
            <a:r>
              <a:rPr sz="1400" spc="-15" dirty="0">
                <a:latin typeface="Palatino Linotype"/>
                <a:cs typeface="Palatino Linotype"/>
              </a:rPr>
              <a:t> </a:t>
            </a:r>
            <a:r>
              <a:rPr sz="1400" dirty="0">
                <a:latin typeface="Palatino Linotype"/>
                <a:cs typeface="Palatino Linotype"/>
              </a:rPr>
              <a:t>signal</a:t>
            </a:r>
          </a:p>
        </p:txBody>
      </p:sp>
    </p:spTree>
    <p:extLst>
      <p:ext uri="{BB962C8B-B14F-4D97-AF65-F5344CB8AC3E}">
        <p14:creationId xmlns:p14="http://schemas.microsoft.com/office/powerpoint/2010/main" val="373550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4" y="361950"/>
            <a:ext cx="5220653" cy="563616"/>
          </a:xfrm>
          <a:prstGeom prst="rect">
            <a:avLst/>
          </a:prstGeom>
        </p:spPr>
        <p:txBody>
          <a:bodyPr vert="horz" wrap="square" lIns="0" tIns="9525" rIns="0" bIns="0" rtlCol="0">
            <a:spAutoFit/>
          </a:bodyPr>
          <a:lstStyle/>
          <a:p>
            <a:pPr marL="9525">
              <a:spcBef>
                <a:spcPts val="75"/>
              </a:spcBef>
            </a:pPr>
            <a:r>
              <a:rPr lang="en-US" sz="3600" spc="-4" dirty="0">
                <a:solidFill>
                  <a:schemeClr val="bg1">
                    <a:lumMod val="95000"/>
                  </a:schemeClr>
                </a:solidFill>
                <a:latin typeface="Hobo Std" pitchFamily="34" charset="0"/>
              </a:rPr>
              <a:t>Basic </a:t>
            </a:r>
            <a:r>
              <a:rPr sz="3600" dirty="0">
                <a:solidFill>
                  <a:schemeClr val="bg1">
                    <a:lumMod val="95000"/>
                  </a:schemeClr>
                </a:solidFill>
                <a:latin typeface="Hobo Std" pitchFamily="34" charset="0"/>
              </a:rPr>
              <a:t>Types </a:t>
            </a:r>
            <a:r>
              <a:rPr sz="3600" spc="-4" dirty="0">
                <a:solidFill>
                  <a:schemeClr val="bg1">
                    <a:lumMod val="95000"/>
                  </a:schemeClr>
                </a:solidFill>
                <a:latin typeface="Hobo Std" pitchFamily="34" charset="0"/>
              </a:rPr>
              <a:t>of</a:t>
            </a:r>
            <a:r>
              <a:rPr sz="3600" spc="-64" dirty="0">
                <a:solidFill>
                  <a:schemeClr val="bg1">
                    <a:lumMod val="95000"/>
                  </a:schemeClr>
                </a:solidFill>
                <a:latin typeface="Hobo Std" pitchFamily="34" charset="0"/>
              </a:rPr>
              <a:t> </a:t>
            </a:r>
            <a:r>
              <a:rPr sz="3600" spc="-4" dirty="0">
                <a:solidFill>
                  <a:schemeClr val="bg1">
                    <a:lumMod val="95000"/>
                  </a:schemeClr>
                </a:solidFill>
                <a:latin typeface="Hobo Std" pitchFamily="34" charset="0"/>
              </a:rPr>
              <a:t>Networks</a:t>
            </a:r>
          </a:p>
        </p:txBody>
      </p:sp>
      <p:sp>
        <p:nvSpPr>
          <p:cNvPr id="4" name="TextBox 3"/>
          <p:cNvSpPr txBox="1"/>
          <p:nvPr/>
        </p:nvSpPr>
        <p:spPr>
          <a:xfrm>
            <a:off x="685800" y="1504950"/>
            <a:ext cx="5943600" cy="2308324"/>
          </a:xfrm>
          <a:prstGeom prst="rect">
            <a:avLst/>
          </a:prstGeom>
          <a:noFill/>
        </p:spPr>
        <p:txBody>
          <a:bodyPr wrap="square" rtlCol="0">
            <a:spAutoFit/>
          </a:bodyPr>
          <a:lstStyle/>
          <a:p>
            <a:pPr marL="342900" indent="-342900">
              <a:buFont typeface="+mj-lt"/>
              <a:buAutoNum type="arabicPeriod"/>
            </a:pPr>
            <a:r>
              <a:rPr lang="en-US" sz="2400" dirty="0">
                <a:solidFill>
                  <a:schemeClr val="bg1">
                    <a:lumMod val="95000"/>
                  </a:schemeClr>
                </a:solidFill>
                <a:latin typeface="Source Sans Pro Semibold" pitchFamily="34" charset="0"/>
              </a:rPr>
              <a:t>Local Area Network </a:t>
            </a:r>
            <a:r>
              <a:rPr lang="en-US" sz="2400" b="1" dirty="0">
                <a:solidFill>
                  <a:srgbClr val="FFC000"/>
                </a:solidFill>
                <a:latin typeface="Source Sans Pro Semibold" pitchFamily="34" charset="0"/>
              </a:rPr>
              <a:t>(LAN)</a:t>
            </a:r>
          </a:p>
          <a:p>
            <a:pPr marL="342900" indent="-342900">
              <a:buFont typeface="+mj-lt"/>
              <a:buAutoNum type="arabicPeriod"/>
            </a:pPr>
            <a:r>
              <a:rPr lang="en-US" sz="2400" dirty="0">
                <a:solidFill>
                  <a:schemeClr val="bg1">
                    <a:lumMod val="95000"/>
                  </a:schemeClr>
                </a:solidFill>
                <a:latin typeface="Source Sans Pro Semibold" pitchFamily="34" charset="0"/>
              </a:rPr>
              <a:t>Personal Area Network </a:t>
            </a:r>
            <a:r>
              <a:rPr lang="en-US" sz="2400" dirty="0">
                <a:solidFill>
                  <a:srgbClr val="FFC000"/>
                </a:solidFill>
                <a:latin typeface="Source Sans Pro Semibold" pitchFamily="34" charset="0"/>
              </a:rPr>
              <a:t>(PAN)</a:t>
            </a:r>
          </a:p>
          <a:p>
            <a:pPr marL="342900" indent="-342900">
              <a:buFont typeface="+mj-lt"/>
              <a:buAutoNum type="arabicPeriod"/>
            </a:pPr>
            <a:r>
              <a:rPr lang="en-US" sz="2400" dirty="0">
                <a:solidFill>
                  <a:schemeClr val="bg1">
                    <a:lumMod val="95000"/>
                  </a:schemeClr>
                </a:solidFill>
                <a:latin typeface="Source Sans Pro Semibold" pitchFamily="34" charset="0"/>
              </a:rPr>
              <a:t>Metropolitan Area Network </a:t>
            </a:r>
            <a:r>
              <a:rPr lang="en-US" sz="2400" dirty="0">
                <a:solidFill>
                  <a:srgbClr val="FFC000"/>
                </a:solidFill>
                <a:latin typeface="Source Sans Pro Semibold" pitchFamily="34" charset="0"/>
              </a:rPr>
              <a:t>(MAN)</a:t>
            </a:r>
          </a:p>
          <a:p>
            <a:pPr marL="342900" indent="-342900">
              <a:buFont typeface="+mj-lt"/>
              <a:buAutoNum type="arabicPeriod"/>
            </a:pPr>
            <a:r>
              <a:rPr lang="en-US" sz="2400" dirty="0">
                <a:solidFill>
                  <a:schemeClr val="bg1">
                    <a:lumMod val="95000"/>
                  </a:schemeClr>
                </a:solidFill>
                <a:latin typeface="Source Sans Pro Semibold" pitchFamily="34" charset="0"/>
              </a:rPr>
              <a:t>Wide Area Network </a:t>
            </a:r>
            <a:r>
              <a:rPr lang="en-US" sz="2400" dirty="0">
                <a:solidFill>
                  <a:srgbClr val="FFC000"/>
                </a:solidFill>
                <a:latin typeface="Source Sans Pro Semibold" pitchFamily="34" charset="0"/>
              </a:rPr>
              <a:t>(WAN)</a:t>
            </a:r>
          </a:p>
          <a:p>
            <a:pPr marL="342900" indent="-342900">
              <a:buFont typeface="+mj-lt"/>
              <a:buAutoNum type="arabicPeriod"/>
            </a:pPr>
            <a:r>
              <a:rPr lang="en-US" sz="2400" dirty="0">
                <a:solidFill>
                  <a:schemeClr val="bg1">
                    <a:lumMod val="95000"/>
                  </a:schemeClr>
                </a:solidFill>
                <a:latin typeface="Source Sans Pro Semibold" pitchFamily="34" charset="0"/>
              </a:rPr>
              <a:t>Campus Area Network </a:t>
            </a:r>
            <a:r>
              <a:rPr lang="en-US" sz="2400" dirty="0">
                <a:solidFill>
                  <a:srgbClr val="FFC000"/>
                </a:solidFill>
                <a:latin typeface="Source Sans Pro Semibold" pitchFamily="34" charset="0"/>
              </a:rPr>
              <a:t>(CAN)</a:t>
            </a:r>
          </a:p>
          <a:p>
            <a:pPr marL="342900" indent="-342900">
              <a:buFont typeface="+mj-lt"/>
              <a:buAutoNum type="arabicPeriod"/>
            </a:pPr>
            <a:r>
              <a:rPr lang="en-US" sz="2400" dirty="0">
                <a:solidFill>
                  <a:schemeClr val="bg1">
                    <a:lumMod val="95000"/>
                  </a:schemeClr>
                </a:solidFill>
                <a:latin typeface="Source Sans Pro Semibold" pitchFamily="34" charset="0"/>
              </a:rPr>
              <a:t>Storage Area Network </a:t>
            </a:r>
            <a:r>
              <a:rPr lang="en-US" sz="2400" dirty="0">
                <a:solidFill>
                  <a:srgbClr val="FFC000"/>
                </a:solidFill>
                <a:latin typeface="Source Sans Pro Semibold" pitchFamily="34" charset="0"/>
              </a:rPr>
              <a:t>(SAN)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45" y="1353817"/>
            <a:ext cx="3039964" cy="2610590"/>
          </a:xfrm>
          <a:prstGeom prst="rect">
            <a:avLst/>
          </a:prstGeom>
        </p:spPr>
      </p:pic>
    </p:spTree>
    <p:extLst>
      <p:ext uri="{BB962C8B-B14F-4D97-AF65-F5344CB8AC3E}">
        <p14:creationId xmlns:p14="http://schemas.microsoft.com/office/powerpoint/2010/main" val="2124643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09550"/>
            <a:ext cx="8325206" cy="443711"/>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Coaxial Cable</a:t>
            </a:r>
            <a:r>
              <a:rPr sz="2800" b="1" spc="-2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1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Applications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533400" y="1285637"/>
            <a:ext cx="6715759" cy="3029034"/>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1600" dirty="0">
                <a:latin typeface="Century Gothic"/>
                <a:cs typeface="Century Gothic"/>
              </a:rPr>
              <a:t>Most versatile</a:t>
            </a:r>
            <a:r>
              <a:rPr sz="1600" spc="-25" dirty="0">
                <a:latin typeface="Century Gothic"/>
                <a:cs typeface="Century Gothic"/>
              </a:rPr>
              <a:t> </a:t>
            </a:r>
            <a:r>
              <a:rPr sz="1600" dirty="0">
                <a:latin typeface="Century Gothic"/>
                <a:cs typeface="Century Gothic"/>
              </a:rPr>
              <a:t>medium</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dirty="0">
                <a:latin typeface="Century Gothic"/>
                <a:cs typeface="Century Gothic"/>
              </a:rPr>
              <a:t>Television</a:t>
            </a:r>
            <a:r>
              <a:rPr sz="1600" spc="-45" dirty="0">
                <a:latin typeface="Century Gothic"/>
                <a:cs typeface="Century Gothic"/>
              </a:rPr>
              <a:t> </a:t>
            </a:r>
            <a:r>
              <a:rPr sz="1600" dirty="0">
                <a:latin typeface="Century Gothic"/>
                <a:cs typeface="Century Gothic"/>
              </a:rPr>
              <a:t>distribution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Long </a:t>
            </a:r>
            <a:r>
              <a:rPr sz="1600" spc="-5" dirty="0">
                <a:latin typeface="Century Gothic"/>
                <a:cs typeface="Century Gothic"/>
              </a:rPr>
              <a:t>distance </a:t>
            </a:r>
            <a:r>
              <a:rPr sz="1600" dirty="0">
                <a:latin typeface="Century Gothic"/>
                <a:cs typeface="Century Gothic"/>
              </a:rPr>
              <a:t>telephone</a:t>
            </a:r>
            <a:r>
              <a:rPr sz="1600" spc="-35" dirty="0">
                <a:latin typeface="Century Gothic"/>
                <a:cs typeface="Century Gothic"/>
              </a:rPr>
              <a:t> </a:t>
            </a:r>
            <a:r>
              <a:rPr sz="1600" dirty="0">
                <a:latin typeface="Century Gothic"/>
                <a:cs typeface="Century Gothic"/>
              </a:rPr>
              <a:t>transmission</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dirty="0">
                <a:latin typeface="Century Gothic"/>
                <a:cs typeface="Century Gothic"/>
              </a:rPr>
              <a:t>Can carry </a:t>
            </a:r>
            <a:r>
              <a:rPr sz="1600" spc="-10" dirty="0">
                <a:latin typeface="Century Gothic"/>
                <a:cs typeface="Century Gothic"/>
              </a:rPr>
              <a:t>10,000 </a:t>
            </a:r>
            <a:r>
              <a:rPr sz="1600" dirty="0">
                <a:latin typeface="Century Gothic"/>
                <a:cs typeface="Century Gothic"/>
              </a:rPr>
              <a:t>voice calls</a:t>
            </a:r>
            <a:r>
              <a:rPr sz="1600" spc="-90" dirty="0">
                <a:latin typeface="Century Gothic"/>
                <a:cs typeface="Century Gothic"/>
              </a:rPr>
              <a:t> </a:t>
            </a:r>
            <a:r>
              <a:rPr sz="1600" spc="-5" dirty="0">
                <a:latin typeface="Century Gothic"/>
                <a:cs typeface="Century Gothic"/>
              </a:rPr>
              <a:t>simultaneously</a:t>
            </a:r>
            <a:endParaRPr sz="1600" dirty="0">
              <a:latin typeface="Century Gothic"/>
              <a:cs typeface="Century Gothic"/>
            </a:endParaRPr>
          </a:p>
          <a:p>
            <a:pPr>
              <a:lnSpc>
                <a:spcPct val="100000"/>
              </a:lnSpc>
              <a:spcBef>
                <a:spcPts val="10"/>
              </a:spcBef>
              <a:buFont typeface="Arial"/>
              <a:buChar char="•"/>
            </a:pPr>
            <a:endParaRPr sz="2000" dirty="0">
              <a:latin typeface="Times New Roman"/>
              <a:cs typeface="Times New Roman"/>
            </a:endParaRPr>
          </a:p>
          <a:p>
            <a:pPr marL="355600" indent="-343535">
              <a:lnSpc>
                <a:spcPct val="100000"/>
              </a:lnSpc>
              <a:buFont typeface="Arial"/>
              <a:buChar char="•"/>
              <a:tabLst>
                <a:tab pos="355600" algn="l"/>
                <a:tab pos="356235" algn="l"/>
              </a:tabLst>
            </a:pPr>
            <a:r>
              <a:rPr sz="1600" spc="-5" dirty="0">
                <a:latin typeface="Century Gothic"/>
                <a:cs typeface="Century Gothic"/>
              </a:rPr>
              <a:t>Short distance </a:t>
            </a:r>
            <a:r>
              <a:rPr sz="1600" dirty="0">
                <a:latin typeface="Century Gothic"/>
                <a:cs typeface="Century Gothic"/>
              </a:rPr>
              <a:t>computer </a:t>
            </a:r>
            <a:r>
              <a:rPr sz="1600" spc="-5" dirty="0">
                <a:latin typeface="Century Gothic"/>
                <a:cs typeface="Century Gothic"/>
              </a:rPr>
              <a:t>systems</a:t>
            </a:r>
            <a:r>
              <a:rPr sz="1600" dirty="0">
                <a:latin typeface="Century Gothic"/>
                <a:cs typeface="Century Gothic"/>
              </a:rPr>
              <a:t> links</a:t>
            </a:r>
          </a:p>
          <a:p>
            <a:pPr>
              <a:lnSpc>
                <a:spcPct val="100000"/>
              </a:lnSpc>
              <a:spcBef>
                <a:spcPts val="5"/>
              </a:spcBef>
              <a:buFont typeface="Arial"/>
              <a:buChar char="•"/>
            </a:pPr>
            <a:endParaRPr sz="2000" dirty="0">
              <a:latin typeface="Times New Roman"/>
              <a:cs typeface="Times New Roman"/>
            </a:endParaRPr>
          </a:p>
          <a:p>
            <a:pPr marL="355600" indent="-343535">
              <a:lnSpc>
                <a:spcPct val="100000"/>
              </a:lnSpc>
              <a:spcBef>
                <a:spcPts val="5"/>
              </a:spcBef>
              <a:buFont typeface="Arial"/>
              <a:buChar char="•"/>
              <a:tabLst>
                <a:tab pos="355600" algn="l"/>
                <a:tab pos="356235" algn="l"/>
              </a:tabLst>
            </a:pPr>
            <a:r>
              <a:rPr sz="1600" spc="-5" dirty="0">
                <a:latin typeface="Century Gothic"/>
                <a:cs typeface="Century Gothic"/>
              </a:rPr>
              <a:t>Local area</a:t>
            </a:r>
            <a:r>
              <a:rPr sz="1600" spc="-10" dirty="0">
                <a:latin typeface="Century Gothic"/>
                <a:cs typeface="Century Gothic"/>
              </a:rPr>
              <a:t> </a:t>
            </a:r>
            <a:r>
              <a:rPr sz="1600" dirty="0">
                <a:latin typeface="Century Gothic"/>
                <a:cs typeface="Century Gothic"/>
              </a:rPr>
              <a:t>networks</a:t>
            </a:r>
          </a:p>
        </p:txBody>
      </p:sp>
      <p:sp>
        <p:nvSpPr>
          <p:cNvPr id="4" name="object 4"/>
          <p:cNvSpPr/>
          <p:nvPr/>
        </p:nvSpPr>
        <p:spPr>
          <a:xfrm>
            <a:off x="5054309" y="1047750"/>
            <a:ext cx="3425952" cy="108013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5181600" y="2266950"/>
            <a:ext cx="3733800" cy="2698175"/>
          </a:xfrm>
          <a:prstGeom prst="rect">
            <a:avLst/>
          </a:prstGeom>
        </p:spPr>
        <p:txBody>
          <a:bodyPr wrap="square">
            <a:spAutoFit/>
          </a:bodyPr>
          <a:lstStyle/>
          <a:p>
            <a:pPr marL="12700">
              <a:lnSpc>
                <a:spcPct val="100000"/>
              </a:lnSpc>
              <a:spcBef>
                <a:spcPts val="95"/>
              </a:spcBef>
            </a:pPr>
            <a:r>
              <a:rPr lang="en-IN" b="1" spc="-10" dirty="0">
                <a:latin typeface="Century Gothic"/>
                <a:cs typeface="Century Gothic"/>
              </a:rPr>
              <a:t>ADVANTAGES</a:t>
            </a:r>
            <a:endParaRPr lang="en-IN" dirty="0">
              <a:latin typeface="Century Gothic"/>
              <a:cs typeface="Century Gothic"/>
            </a:endParaRPr>
          </a:p>
          <a:p>
            <a:pPr marL="756285" indent="-287020">
              <a:lnSpc>
                <a:spcPct val="100000"/>
              </a:lnSpc>
              <a:spcBef>
                <a:spcPts val="1939"/>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spc="-5" dirty="0">
                <a:latin typeface="Century Gothic"/>
                <a:cs typeface="Century Gothic"/>
              </a:rPr>
              <a:t>wire</a:t>
            </a:r>
          </a:p>
          <a:p>
            <a:pPr marL="756285" indent="-287020">
              <a:lnSpc>
                <a:spcPct val="100000"/>
              </a:lnSpc>
              <a:spcBef>
                <a:spcPts val="1939"/>
              </a:spcBef>
              <a:buFont typeface="Wingdings"/>
              <a:buChar char=""/>
              <a:tabLst>
                <a:tab pos="756285" algn="l"/>
                <a:tab pos="756920" algn="l"/>
              </a:tabLst>
            </a:pPr>
            <a:r>
              <a:rPr lang="en-IN" sz="1400" spc="-5" dirty="0">
                <a:latin typeface="Century Gothic"/>
                <a:cs typeface="Century Gothic"/>
              </a:rPr>
              <a:t>Cheap</a:t>
            </a:r>
            <a:endParaRPr lang="en-IN" sz="1400" dirty="0">
              <a:latin typeface="Century Gothic"/>
              <a:cs typeface="Century Gothic"/>
            </a:endParaRPr>
          </a:p>
          <a:p>
            <a:pPr marL="756285" indent="-287020">
              <a:lnSpc>
                <a:spcPct val="100000"/>
              </a:lnSpc>
              <a:spcBef>
                <a:spcPts val="1920"/>
              </a:spcBef>
              <a:buFont typeface="Wingdings"/>
              <a:buChar char=""/>
              <a:tabLst>
                <a:tab pos="756285" algn="l"/>
                <a:tab pos="756920" algn="l"/>
              </a:tabLst>
            </a:pPr>
            <a:r>
              <a:rPr lang="en-IN" sz="1400" dirty="0">
                <a:latin typeface="Century Gothic"/>
                <a:cs typeface="Century Gothic"/>
              </a:rPr>
              <a:t>Easy </a:t>
            </a:r>
            <a:r>
              <a:rPr lang="en-IN" sz="1400" spc="5" dirty="0">
                <a:latin typeface="Century Gothic"/>
                <a:cs typeface="Century Gothic"/>
              </a:rPr>
              <a:t>to</a:t>
            </a:r>
            <a:r>
              <a:rPr lang="en-IN" sz="1400" spc="-45" dirty="0">
                <a:latin typeface="Century Gothic"/>
                <a:cs typeface="Century Gothic"/>
              </a:rPr>
              <a:t> </a:t>
            </a:r>
            <a:r>
              <a:rPr lang="en-IN" sz="1400" dirty="0">
                <a:latin typeface="Century Gothic"/>
                <a:cs typeface="Century Gothic"/>
              </a:rPr>
              <a:t>expand(Distance)</a:t>
            </a:r>
          </a:p>
          <a:p>
            <a:pPr marL="12700">
              <a:lnSpc>
                <a:spcPct val="100000"/>
              </a:lnSpc>
              <a:spcBef>
                <a:spcPts val="1900"/>
              </a:spcBef>
            </a:pPr>
            <a:r>
              <a:rPr lang="en-IN" b="1" spc="-5" dirty="0">
                <a:latin typeface="Century Gothic"/>
                <a:cs typeface="Century Gothic"/>
              </a:rPr>
              <a:t>DISADVANTAGE</a:t>
            </a:r>
            <a:endParaRPr lang="en-IN" dirty="0">
              <a:latin typeface="Times New Roman"/>
              <a:cs typeface="Times New Roman"/>
            </a:endParaRPr>
          </a:p>
          <a:p>
            <a:pPr marL="756285" indent="-287020">
              <a:lnSpc>
                <a:spcPct val="100000"/>
              </a:lnSpc>
              <a:buFont typeface="Wingdings"/>
              <a:buChar char=""/>
              <a:tabLst>
                <a:tab pos="756285" algn="l"/>
                <a:tab pos="756920" algn="l"/>
              </a:tabLst>
            </a:pPr>
            <a:r>
              <a:rPr lang="en-IN" sz="1400" spc="-5" dirty="0">
                <a:latin typeface="Century Gothic"/>
                <a:cs typeface="Century Gothic"/>
              </a:rPr>
              <a:t>Single </a:t>
            </a:r>
            <a:r>
              <a:rPr lang="en-IN" sz="1400" dirty="0">
                <a:latin typeface="Century Gothic"/>
                <a:cs typeface="Century Gothic"/>
              </a:rPr>
              <a:t>cable failure can take </a:t>
            </a:r>
            <a:r>
              <a:rPr lang="en-IN" sz="1400" spc="-5" dirty="0">
                <a:latin typeface="Century Gothic"/>
                <a:cs typeface="Century Gothic"/>
              </a:rPr>
              <a:t>down </a:t>
            </a:r>
            <a:r>
              <a:rPr lang="en-IN" sz="1400" dirty="0">
                <a:latin typeface="Century Gothic"/>
                <a:cs typeface="Century Gothic"/>
              </a:rPr>
              <a:t>an entire</a:t>
            </a:r>
            <a:r>
              <a:rPr lang="en-IN" sz="1400" spc="-125" dirty="0">
                <a:latin typeface="Century Gothic"/>
                <a:cs typeface="Century Gothic"/>
              </a:rPr>
              <a:t> </a:t>
            </a:r>
            <a:r>
              <a:rPr lang="en-IN" sz="1400" dirty="0">
                <a:latin typeface="Century Gothic"/>
                <a:cs typeface="Century Gothic"/>
              </a:rPr>
              <a:t>network</a:t>
            </a:r>
          </a:p>
        </p:txBody>
      </p:sp>
    </p:spTree>
    <p:extLst>
      <p:ext uri="{BB962C8B-B14F-4D97-AF65-F5344CB8AC3E}">
        <p14:creationId xmlns:p14="http://schemas.microsoft.com/office/powerpoint/2010/main" val="316113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8794" y="194405"/>
            <a:ext cx="5255006" cy="567463"/>
          </a:xfrm>
          <a:prstGeom prst="rect">
            <a:avLst/>
          </a:prstGeom>
        </p:spPr>
        <p:txBody>
          <a:bodyPr vert="horz" wrap="square" lIns="0" tIns="13335" rIns="0" bIns="0" rtlCol="0">
            <a:spAutoFit/>
          </a:bodyPr>
          <a:lstStyle/>
          <a:p>
            <a:pPr marL="12700">
              <a:lnSpc>
                <a:spcPct val="100000"/>
              </a:lnSpc>
              <a:spcBef>
                <a:spcPts val="105"/>
              </a:spcBef>
            </a:pPr>
            <a:r>
              <a:rPr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Fiber-Optic</a:t>
            </a:r>
            <a:r>
              <a:rPr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Cable</a:t>
            </a:r>
          </a:p>
        </p:txBody>
      </p:sp>
      <p:sp>
        <p:nvSpPr>
          <p:cNvPr id="3" name="object 3"/>
          <p:cNvSpPr txBox="1"/>
          <p:nvPr/>
        </p:nvSpPr>
        <p:spPr>
          <a:xfrm>
            <a:off x="612143" y="1027367"/>
            <a:ext cx="7788275" cy="3493905"/>
          </a:xfrm>
          <a:prstGeom prst="rect">
            <a:avLst/>
          </a:prstGeom>
        </p:spPr>
        <p:txBody>
          <a:bodyPr vert="horz" wrap="square" lIns="0" tIns="13335" rIns="0" bIns="0" rtlCol="0">
            <a:spAutoFit/>
          </a:bodyPr>
          <a:lstStyle/>
          <a:p>
            <a:pPr marL="12700" marR="158115">
              <a:lnSpc>
                <a:spcPct val="100000"/>
              </a:lnSpc>
              <a:spcBef>
                <a:spcPts val="105"/>
              </a:spcBef>
            </a:pPr>
            <a:r>
              <a:rPr dirty="0">
                <a:latin typeface="Palatino Linotype"/>
                <a:cs typeface="Palatino Linotype"/>
              </a:rPr>
              <a:t>A fiber </a:t>
            </a:r>
            <a:r>
              <a:rPr spc="-5" dirty="0">
                <a:latin typeface="Palatino Linotype"/>
                <a:cs typeface="Palatino Linotype"/>
              </a:rPr>
              <a:t>optic </a:t>
            </a:r>
            <a:r>
              <a:rPr dirty="0">
                <a:latin typeface="Palatino Linotype"/>
                <a:cs typeface="Palatino Linotype"/>
              </a:rPr>
              <a:t>cable is made </a:t>
            </a:r>
            <a:r>
              <a:rPr spc="-5" dirty="0">
                <a:latin typeface="Palatino Linotype"/>
                <a:cs typeface="Palatino Linotype"/>
              </a:rPr>
              <a:t>of </a:t>
            </a:r>
            <a:r>
              <a:rPr dirty="0">
                <a:latin typeface="Palatino Linotype"/>
                <a:cs typeface="Palatino Linotype"/>
              </a:rPr>
              <a:t>glass or plastic and </a:t>
            </a:r>
            <a:r>
              <a:rPr spc="-5" dirty="0">
                <a:latin typeface="Palatino Linotype"/>
                <a:cs typeface="Palatino Linotype"/>
              </a:rPr>
              <a:t>transmit </a:t>
            </a:r>
            <a:r>
              <a:rPr dirty="0">
                <a:latin typeface="Palatino Linotype"/>
                <a:cs typeface="Palatino Linotype"/>
              </a:rPr>
              <a:t>signals</a:t>
            </a:r>
            <a:r>
              <a:rPr spc="-215" dirty="0">
                <a:latin typeface="Palatino Linotype"/>
                <a:cs typeface="Palatino Linotype"/>
              </a:rPr>
              <a:t> </a:t>
            </a:r>
            <a:r>
              <a:rPr spc="-5" dirty="0">
                <a:latin typeface="Palatino Linotype"/>
                <a:cs typeface="Palatino Linotype"/>
              </a:rPr>
              <a:t>in  the </a:t>
            </a:r>
            <a:r>
              <a:rPr dirty="0">
                <a:latin typeface="Palatino Linotype"/>
                <a:cs typeface="Palatino Linotype"/>
              </a:rPr>
              <a:t>form of</a:t>
            </a:r>
            <a:r>
              <a:rPr spc="-50" dirty="0">
                <a:latin typeface="Palatino Linotype"/>
                <a:cs typeface="Palatino Linotype"/>
              </a:rPr>
              <a:t> </a:t>
            </a:r>
            <a:r>
              <a:rPr spc="-5" dirty="0">
                <a:latin typeface="Palatino Linotype"/>
                <a:cs typeface="Palatino Linotype"/>
              </a:rPr>
              <a:t>light.</a:t>
            </a:r>
            <a:endParaRPr dirty="0">
              <a:latin typeface="Palatino Linotype"/>
              <a:cs typeface="Palatino Linotype"/>
            </a:endParaRPr>
          </a:p>
          <a:p>
            <a:pPr>
              <a:lnSpc>
                <a:spcPct val="100000"/>
              </a:lnSpc>
              <a:spcBef>
                <a:spcPts val="20"/>
              </a:spcBef>
            </a:pPr>
            <a:endParaRPr sz="2000" dirty="0">
              <a:latin typeface="Times New Roman"/>
              <a:cs typeface="Times New Roman"/>
            </a:endParaRPr>
          </a:p>
          <a:p>
            <a:pPr marL="57785">
              <a:lnSpc>
                <a:spcPct val="100000"/>
              </a:lnSpc>
            </a:pPr>
            <a:r>
              <a:rPr sz="2000" b="1" dirty="0">
                <a:latin typeface="Palatino Linotype"/>
                <a:cs typeface="Palatino Linotype"/>
              </a:rPr>
              <a:t>Nature </a:t>
            </a:r>
            <a:r>
              <a:rPr sz="2000" b="1" spc="-5" dirty="0">
                <a:latin typeface="Palatino Linotype"/>
                <a:cs typeface="Palatino Linotype"/>
              </a:rPr>
              <a:t>of</a:t>
            </a:r>
            <a:r>
              <a:rPr sz="2000" b="1" spc="-15" dirty="0">
                <a:latin typeface="Palatino Linotype"/>
                <a:cs typeface="Palatino Linotype"/>
              </a:rPr>
              <a:t> </a:t>
            </a:r>
            <a:r>
              <a:rPr sz="2000" b="1" dirty="0">
                <a:latin typeface="Palatino Linotype"/>
                <a:cs typeface="Palatino Linotype"/>
              </a:rPr>
              <a:t>light:</a:t>
            </a:r>
            <a:endParaRPr sz="2000" dirty="0">
              <a:latin typeface="Palatino Linotype"/>
              <a:cs typeface="Palatino Linotype"/>
            </a:endParaRPr>
          </a:p>
          <a:p>
            <a:pPr>
              <a:lnSpc>
                <a:spcPct val="100000"/>
              </a:lnSpc>
            </a:pPr>
            <a:endParaRPr sz="2000" dirty="0">
              <a:latin typeface="Times New Roman"/>
              <a:cs typeface="Times New Roman"/>
            </a:endParaRPr>
          </a:p>
          <a:p>
            <a:pPr marL="329565" indent="-287655">
              <a:lnSpc>
                <a:spcPct val="100000"/>
              </a:lnSpc>
              <a:spcBef>
                <a:spcPts val="1655"/>
              </a:spcBef>
              <a:buFont typeface="Wingdings"/>
              <a:buChar char=""/>
              <a:tabLst>
                <a:tab pos="329565" algn="l"/>
                <a:tab pos="330200" algn="l"/>
              </a:tabLst>
            </a:pPr>
            <a:r>
              <a:rPr sz="1600" dirty="0">
                <a:latin typeface="Palatino Linotype"/>
                <a:cs typeface="Palatino Linotype"/>
              </a:rPr>
              <a:t>Light </a:t>
            </a:r>
            <a:r>
              <a:rPr sz="1600" spc="-10" dirty="0">
                <a:latin typeface="Palatino Linotype"/>
                <a:cs typeface="Palatino Linotype"/>
              </a:rPr>
              <a:t>travels </a:t>
            </a:r>
            <a:r>
              <a:rPr sz="1600" dirty="0">
                <a:latin typeface="Palatino Linotype"/>
                <a:cs typeface="Palatino Linotype"/>
              </a:rPr>
              <a:t>in a </a:t>
            </a:r>
            <a:r>
              <a:rPr sz="1600" spc="-5" dirty="0">
                <a:latin typeface="Palatino Linotype"/>
                <a:cs typeface="Palatino Linotype"/>
              </a:rPr>
              <a:t>straight</a:t>
            </a:r>
            <a:r>
              <a:rPr sz="1600" spc="-10" dirty="0">
                <a:latin typeface="Palatino Linotype"/>
                <a:cs typeface="Palatino Linotype"/>
              </a:rPr>
              <a:t> </a:t>
            </a:r>
            <a:r>
              <a:rPr sz="1600" dirty="0">
                <a:latin typeface="Palatino Linotype"/>
                <a:cs typeface="Palatino Linotype"/>
              </a:rPr>
              <a:t>line</a:t>
            </a:r>
          </a:p>
          <a:p>
            <a:pPr>
              <a:lnSpc>
                <a:spcPct val="100000"/>
              </a:lnSpc>
              <a:spcBef>
                <a:spcPts val="30"/>
              </a:spcBef>
              <a:buFont typeface="Wingdings"/>
              <a:buChar char=""/>
            </a:pPr>
            <a:endParaRPr dirty="0">
              <a:latin typeface="Times New Roman"/>
              <a:cs typeface="Times New Roman"/>
            </a:endParaRPr>
          </a:p>
          <a:p>
            <a:pPr marL="329565" marR="194945" indent="-287020">
              <a:lnSpc>
                <a:spcPct val="100000"/>
              </a:lnSpc>
              <a:buFont typeface="Wingdings"/>
              <a:buChar char=""/>
              <a:tabLst>
                <a:tab pos="329565" algn="l"/>
                <a:tab pos="330200" algn="l"/>
              </a:tabLst>
            </a:pPr>
            <a:r>
              <a:rPr sz="1600" dirty="0">
                <a:latin typeface="Palatino Linotype"/>
                <a:cs typeface="Palatino Linotype"/>
              </a:rPr>
              <a:t>If light </a:t>
            </a:r>
            <a:r>
              <a:rPr sz="1600" spc="-5" dirty="0">
                <a:latin typeface="Palatino Linotype"/>
                <a:cs typeface="Palatino Linotype"/>
              </a:rPr>
              <a:t>goes </a:t>
            </a:r>
            <a:r>
              <a:rPr sz="1600" dirty="0">
                <a:latin typeface="Palatino Linotype"/>
                <a:cs typeface="Palatino Linotype"/>
              </a:rPr>
              <a:t>from one substance </a:t>
            </a:r>
            <a:r>
              <a:rPr sz="1600" spc="-5" dirty="0">
                <a:latin typeface="Palatino Linotype"/>
                <a:cs typeface="Palatino Linotype"/>
              </a:rPr>
              <a:t>to another then </a:t>
            </a:r>
            <a:r>
              <a:rPr sz="1600" dirty="0">
                <a:latin typeface="Palatino Linotype"/>
                <a:cs typeface="Palatino Linotype"/>
              </a:rPr>
              <a:t>the </a:t>
            </a:r>
            <a:r>
              <a:rPr sz="1600" spc="-5" dirty="0">
                <a:latin typeface="Palatino Linotype"/>
                <a:cs typeface="Palatino Linotype"/>
              </a:rPr>
              <a:t>ray </a:t>
            </a:r>
            <a:r>
              <a:rPr sz="1600" dirty="0">
                <a:latin typeface="Palatino Linotype"/>
                <a:cs typeface="Palatino Linotype"/>
              </a:rPr>
              <a:t>of light </a:t>
            </a:r>
            <a:r>
              <a:rPr sz="1600" spc="-5" dirty="0">
                <a:latin typeface="Palatino Linotype"/>
                <a:cs typeface="Palatino Linotype"/>
              </a:rPr>
              <a:t>changes  </a:t>
            </a:r>
            <a:r>
              <a:rPr sz="1600" dirty="0">
                <a:latin typeface="Palatino Linotype"/>
                <a:cs typeface="Palatino Linotype"/>
              </a:rPr>
              <a:t>direction</a:t>
            </a:r>
          </a:p>
          <a:p>
            <a:pPr>
              <a:lnSpc>
                <a:spcPct val="100000"/>
              </a:lnSpc>
              <a:spcBef>
                <a:spcPts val="35"/>
              </a:spcBef>
              <a:buFont typeface="Wingdings"/>
              <a:buChar char=""/>
            </a:pPr>
            <a:endParaRPr dirty="0">
              <a:latin typeface="Times New Roman"/>
              <a:cs typeface="Times New Roman"/>
            </a:endParaRPr>
          </a:p>
          <a:p>
            <a:pPr marL="329565" marR="5080" indent="-287020">
              <a:lnSpc>
                <a:spcPct val="100000"/>
              </a:lnSpc>
              <a:buFont typeface="Wingdings"/>
              <a:buChar char=""/>
              <a:tabLst>
                <a:tab pos="329565" algn="l"/>
                <a:tab pos="330200" algn="l"/>
              </a:tabLst>
            </a:pPr>
            <a:r>
              <a:rPr sz="1600" dirty="0">
                <a:latin typeface="Palatino Linotype"/>
                <a:cs typeface="Palatino Linotype"/>
              </a:rPr>
              <a:t>Ray of light </a:t>
            </a:r>
            <a:r>
              <a:rPr sz="1600" spc="-5" dirty="0">
                <a:latin typeface="Palatino Linotype"/>
                <a:cs typeface="Palatino Linotype"/>
              </a:rPr>
              <a:t>changes </a:t>
            </a:r>
            <a:r>
              <a:rPr sz="1600" dirty="0">
                <a:latin typeface="Palatino Linotype"/>
                <a:cs typeface="Palatino Linotype"/>
              </a:rPr>
              <a:t>direction when </a:t>
            </a:r>
            <a:r>
              <a:rPr sz="1600" spc="-5" dirty="0">
                <a:latin typeface="Palatino Linotype"/>
                <a:cs typeface="Palatino Linotype"/>
              </a:rPr>
              <a:t>goes </a:t>
            </a:r>
            <a:r>
              <a:rPr sz="1600" dirty="0">
                <a:latin typeface="Palatino Linotype"/>
                <a:cs typeface="Palatino Linotype"/>
              </a:rPr>
              <a:t>from more dense </a:t>
            </a:r>
            <a:r>
              <a:rPr sz="1600" spc="-5" dirty="0">
                <a:latin typeface="Palatino Linotype"/>
                <a:cs typeface="Palatino Linotype"/>
              </a:rPr>
              <a:t>to </a:t>
            </a:r>
            <a:r>
              <a:rPr sz="1600" dirty="0">
                <a:latin typeface="Palatino Linotype"/>
                <a:cs typeface="Palatino Linotype"/>
              </a:rPr>
              <a:t>a less </a:t>
            </a:r>
            <a:r>
              <a:rPr sz="1600" spc="-5" dirty="0">
                <a:latin typeface="Palatino Linotype"/>
                <a:cs typeface="Palatino Linotype"/>
              </a:rPr>
              <a:t>dence  </a:t>
            </a:r>
            <a:r>
              <a:rPr sz="1600" dirty="0">
                <a:latin typeface="Palatino Linotype"/>
                <a:cs typeface="Palatino Linotype"/>
              </a:rPr>
              <a:t>substance</a:t>
            </a:r>
          </a:p>
        </p:txBody>
      </p:sp>
      <p:sp>
        <p:nvSpPr>
          <p:cNvPr id="5" name="object 5"/>
          <p:cNvSpPr/>
          <p:nvPr/>
        </p:nvSpPr>
        <p:spPr>
          <a:xfrm>
            <a:off x="6135623" y="1424179"/>
            <a:ext cx="2587752" cy="203568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5196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3191" y="1200151"/>
            <a:ext cx="6725411" cy="3064383"/>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33600" y="209550"/>
            <a:ext cx="6012431" cy="505908"/>
          </a:xfrm>
          <a:prstGeom prst="rect">
            <a:avLst/>
          </a:prstGeom>
        </p:spPr>
        <p:txBody>
          <a:bodyPr vert="horz" wrap="square" lIns="0" tIns="13335" rIns="0" bIns="0" rtlCol="0">
            <a:spAutoFit/>
          </a:bodyPr>
          <a:lstStyle/>
          <a:p>
            <a:pPr marL="12700">
              <a:lnSpc>
                <a:spcPct val="100000"/>
              </a:lnSpc>
              <a:spcBef>
                <a:spcPts val="105"/>
              </a:spcBef>
            </a:pPr>
            <a:r>
              <a:rPr sz="3200" spc="-5" dirty="0"/>
              <a:t>Fiber</a:t>
            </a:r>
            <a:r>
              <a:rPr sz="3200" spc="-70" dirty="0"/>
              <a:t> </a:t>
            </a:r>
            <a:r>
              <a:rPr sz="3200" dirty="0"/>
              <a:t>Construction</a:t>
            </a:r>
          </a:p>
        </p:txBody>
      </p:sp>
    </p:spTree>
    <p:extLst>
      <p:ext uri="{BB962C8B-B14F-4D97-AF65-F5344CB8AC3E}">
        <p14:creationId xmlns:p14="http://schemas.microsoft.com/office/powerpoint/2010/main" val="316238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55467" y="2875774"/>
            <a:ext cx="3781044" cy="15019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6739" y="975864"/>
            <a:ext cx="3285744"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57783" y="133350"/>
            <a:ext cx="8458199" cy="505908"/>
          </a:xfrm>
          <a:prstGeom prst="rect">
            <a:avLst/>
          </a:prstGeom>
        </p:spPr>
        <p:txBody>
          <a:bodyPr vert="horz" wrap="square" lIns="0" tIns="13335" rIns="0" bIns="0" rtlCol="0">
            <a:spAutoFit/>
          </a:bodyPr>
          <a:lstStyle/>
          <a:p>
            <a:pPr marL="12700">
              <a:lnSpc>
                <a:spcPct val="100000"/>
              </a:lnSpc>
              <a:spcBef>
                <a:spcPts val="105"/>
              </a:spcBef>
            </a:pPr>
            <a:r>
              <a:rPr sz="3200" spc="-5" dirty="0"/>
              <a:t>Fiber </a:t>
            </a:r>
            <a:r>
              <a:rPr sz="3200" dirty="0"/>
              <a:t>– </a:t>
            </a:r>
            <a:r>
              <a:rPr sz="3200" spc="-5" dirty="0"/>
              <a:t>Optic </a:t>
            </a:r>
            <a:r>
              <a:rPr sz="3200" dirty="0"/>
              <a:t>cable</a:t>
            </a:r>
            <a:r>
              <a:rPr sz="3200" spc="-25" dirty="0"/>
              <a:t> </a:t>
            </a:r>
            <a:r>
              <a:rPr sz="3200" dirty="0"/>
              <a:t>Connectors</a:t>
            </a:r>
          </a:p>
        </p:txBody>
      </p:sp>
      <p:sp>
        <p:nvSpPr>
          <p:cNvPr id="6" name="object 6"/>
          <p:cNvSpPr txBox="1"/>
          <p:nvPr/>
        </p:nvSpPr>
        <p:spPr>
          <a:xfrm>
            <a:off x="2402889" y="2348036"/>
            <a:ext cx="3886200" cy="307777"/>
          </a:xfrm>
          <a:prstGeom prst="rect">
            <a:avLst/>
          </a:prstGeom>
          <a:solidFill>
            <a:srgbClr val="FFFFFF"/>
          </a:solidFill>
          <a:ln w="28955">
            <a:solidFill>
              <a:srgbClr val="5F76B4"/>
            </a:solidFill>
          </a:ln>
        </p:spPr>
        <p:txBody>
          <a:bodyPr vert="horz" wrap="square" lIns="0" tIns="30480" rIns="0" bIns="0" rtlCol="0">
            <a:spAutoFit/>
          </a:bodyPr>
          <a:lstStyle/>
          <a:p>
            <a:pPr marL="90805">
              <a:lnSpc>
                <a:spcPct val="100000"/>
              </a:lnSpc>
              <a:spcBef>
                <a:spcPts val="240"/>
              </a:spcBef>
            </a:pPr>
            <a:r>
              <a:rPr sz="1800" dirty="0">
                <a:latin typeface="Palatino Linotype"/>
                <a:cs typeface="Palatino Linotype"/>
              </a:rPr>
              <a:t>Subscriber Channel (SC)</a:t>
            </a:r>
            <a:r>
              <a:rPr sz="1800" spc="-10" dirty="0">
                <a:latin typeface="Palatino Linotype"/>
                <a:cs typeface="Palatino Linotype"/>
              </a:rPr>
              <a:t> </a:t>
            </a:r>
            <a:r>
              <a:rPr sz="1800" dirty="0">
                <a:latin typeface="Palatino Linotype"/>
                <a:cs typeface="Palatino Linotype"/>
              </a:rPr>
              <a:t>Connecter</a:t>
            </a:r>
            <a:endParaRPr sz="1800">
              <a:latin typeface="Palatino Linotype"/>
              <a:cs typeface="Palatino Linotype"/>
            </a:endParaRPr>
          </a:p>
        </p:txBody>
      </p:sp>
      <p:sp>
        <p:nvSpPr>
          <p:cNvPr id="7" name="object 7"/>
          <p:cNvSpPr txBox="1"/>
          <p:nvPr/>
        </p:nvSpPr>
        <p:spPr>
          <a:xfrm>
            <a:off x="2857042" y="4435398"/>
            <a:ext cx="3290570" cy="307777"/>
          </a:xfrm>
          <a:prstGeom prst="rect">
            <a:avLst/>
          </a:prstGeom>
          <a:solidFill>
            <a:srgbClr val="FFFFFF"/>
          </a:solidFill>
          <a:ln w="28955">
            <a:solidFill>
              <a:srgbClr val="5F76B4"/>
            </a:solidFill>
          </a:ln>
        </p:spPr>
        <p:txBody>
          <a:bodyPr vert="horz" wrap="square" lIns="0" tIns="30480" rIns="0" bIns="0" rtlCol="0">
            <a:spAutoFit/>
          </a:bodyPr>
          <a:lstStyle/>
          <a:p>
            <a:pPr marL="251460">
              <a:lnSpc>
                <a:spcPct val="100000"/>
              </a:lnSpc>
              <a:spcBef>
                <a:spcPts val="240"/>
              </a:spcBef>
            </a:pPr>
            <a:r>
              <a:rPr sz="1800" spc="-5" dirty="0">
                <a:latin typeface="Palatino Linotype"/>
                <a:cs typeface="Palatino Linotype"/>
              </a:rPr>
              <a:t>Straight-Tip </a:t>
            </a:r>
            <a:r>
              <a:rPr sz="1800" dirty="0">
                <a:latin typeface="Palatino Linotype"/>
                <a:cs typeface="Palatino Linotype"/>
              </a:rPr>
              <a:t>(ST)</a:t>
            </a:r>
            <a:r>
              <a:rPr sz="1800" spc="10" dirty="0">
                <a:latin typeface="Palatino Linotype"/>
                <a:cs typeface="Palatino Linotype"/>
              </a:rPr>
              <a:t> </a:t>
            </a:r>
            <a:r>
              <a:rPr sz="1800" spc="-5" dirty="0">
                <a:latin typeface="Palatino Linotype"/>
                <a:cs typeface="Palatino Linotype"/>
              </a:rPr>
              <a:t>Connecter</a:t>
            </a:r>
            <a:endParaRPr sz="1800">
              <a:latin typeface="Palatino Linotype"/>
              <a:cs typeface="Palatino Linotype"/>
            </a:endParaRPr>
          </a:p>
        </p:txBody>
      </p:sp>
    </p:spTree>
    <p:extLst>
      <p:ext uri="{BB962C8B-B14F-4D97-AF65-F5344CB8AC3E}">
        <p14:creationId xmlns:p14="http://schemas.microsoft.com/office/powerpoint/2010/main" val="534606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20868" y="209550"/>
            <a:ext cx="6317615"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Areas of</a:t>
            </a:r>
            <a:r>
              <a:rPr b="1" spc="-290"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 </a:t>
            </a:r>
            <a:r>
              <a:rPr b="1" dirty="0">
                <a:solidFill>
                  <a:srgbClr val="5F76B4"/>
                </a:solidFill>
                <a:effectLst>
                  <a:outerShdw blurRad="38100" dist="38100" dir="2700000" algn="tl">
                    <a:srgbClr val="000000">
                      <a:alpha val="43137"/>
                    </a:srgbClr>
                  </a:outerShdw>
                </a:effectLst>
                <a:latin typeface="Bahnschrift SemiBold" panose="020B0502040204020203" pitchFamily="34" charset="0"/>
                <a:cs typeface="Palatino Linotype"/>
              </a:rPr>
              <a:t>Application</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429647" y="971550"/>
            <a:ext cx="3434079" cy="1859483"/>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4965" algn="l"/>
                <a:tab pos="355600" algn="l"/>
              </a:tabLst>
            </a:pPr>
            <a:r>
              <a:rPr sz="1600" spc="-15" dirty="0">
                <a:latin typeface="Century Gothic"/>
                <a:cs typeface="Century Gothic"/>
              </a:rPr>
              <a:t>T</a:t>
            </a:r>
            <a:r>
              <a:rPr sz="1600" dirty="0">
                <a:latin typeface="Century Gothic"/>
                <a:cs typeface="Century Gothic"/>
              </a:rPr>
              <a:t>eleco</a:t>
            </a:r>
            <a:r>
              <a:rPr sz="1600" spc="5" dirty="0">
                <a:latin typeface="Century Gothic"/>
                <a:cs typeface="Century Gothic"/>
              </a:rPr>
              <a:t>m</a:t>
            </a:r>
            <a:r>
              <a:rPr sz="1600" dirty="0">
                <a:latin typeface="Century Gothic"/>
                <a:cs typeface="Century Gothic"/>
              </a:rPr>
              <a:t>m</a:t>
            </a:r>
            <a:r>
              <a:rPr sz="1600" spc="5" dirty="0">
                <a:latin typeface="Century Gothic"/>
                <a:cs typeface="Century Gothic"/>
              </a:rPr>
              <a:t>u</a:t>
            </a:r>
            <a:r>
              <a:rPr sz="1600" dirty="0">
                <a:latin typeface="Century Gothic"/>
                <a:cs typeface="Century Gothic"/>
              </a:rPr>
              <a:t>n</a:t>
            </a:r>
            <a:r>
              <a:rPr sz="1600" spc="20" dirty="0">
                <a:latin typeface="Century Gothic"/>
                <a:cs typeface="Century Gothic"/>
              </a:rPr>
              <a:t>i</a:t>
            </a:r>
            <a:r>
              <a:rPr sz="1600" dirty="0">
                <a:latin typeface="Century Gothic"/>
                <a:cs typeface="Century Gothic"/>
              </a:rPr>
              <a:t>cations</a:t>
            </a: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lang="en-IN" sz="1600" dirty="0">
                <a:latin typeface="Century Gothic"/>
                <a:cs typeface="Century Gothic"/>
              </a:rPr>
              <a:t>LAN</a:t>
            </a:r>
            <a:endParaRPr sz="1600" dirty="0">
              <a:latin typeface="Century Gothic"/>
              <a:cs typeface="Century Gothic"/>
            </a:endParaRPr>
          </a:p>
          <a:p>
            <a:pPr>
              <a:lnSpc>
                <a:spcPct val="100000"/>
              </a:lnSpc>
              <a:spcBef>
                <a:spcPts val="5"/>
              </a:spcBef>
              <a:buFont typeface="Wingdings"/>
              <a:buChar char=""/>
            </a:pPr>
            <a:endParaRPr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Cable</a:t>
            </a:r>
            <a:r>
              <a:rPr sz="1600" spc="-25" dirty="0">
                <a:latin typeface="Century Gothic"/>
                <a:cs typeface="Century Gothic"/>
              </a:rPr>
              <a:t> </a:t>
            </a:r>
            <a:r>
              <a:rPr sz="1600" spc="-10" dirty="0">
                <a:latin typeface="Century Gothic"/>
                <a:cs typeface="Century Gothic"/>
              </a:rPr>
              <a:t>TV</a:t>
            </a:r>
            <a:endParaRPr sz="1600" dirty="0">
              <a:latin typeface="Century Gothic"/>
              <a:cs typeface="Century Gothic"/>
            </a:endParaRPr>
          </a:p>
          <a:p>
            <a:pPr>
              <a:lnSpc>
                <a:spcPct val="100000"/>
              </a:lnSpc>
              <a:spcBef>
                <a:spcPts val="10"/>
              </a:spcBef>
              <a:buFont typeface="Wingdings"/>
              <a:buChar char=""/>
            </a:pPr>
            <a:endParaRPr sz="2000" dirty="0">
              <a:latin typeface="Times New Roman"/>
              <a:cs typeface="Times New Roman"/>
            </a:endParaRPr>
          </a:p>
          <a:p>
            <a:pPr marL="355600" indent="-342900">
              <a:lnSpc>
                <a:spcPct val="100000"/>
              </a:lnSpc>
              <a:buFont typeface="Wingdings"/>
              <a:buChar char=""/>
              <a:tabLst>
                <a:tab pos="354965" algn="l"/>
                <a:tab pos="355600" algn="l"/>
              </a:tabLst>
            </a:pPr>
            <a:r>
              <a:rPr sz="1600" spc="-5" dirty="0">
                <a:latin typeface="Century Gothic"/>
                <a:cs typeface="Century Gothic"/>
              </a:rPr>
              <a:t>CCTV</a:t>
            </a:r>
            <a:endParaRPr sz="1600" dirty="0">
              <a:latin typeface="Century Gothic"/>
              <a:cs typeface="Century Gothic"/>
            </a:endParaRPr>
          </a:p>
        </p:txBody>
      </p:sp>
      <p:sp>
        <p:nvSpPr>
          <p:cNvPr id="5" name="object 5"/>
          <p:cNvSpPr/>
          <p:nvPr/>
        </p:nvSpPr>
        <p:spPr>
          <a:xfrm>
            <a:off x="5105400" y="973389"/>
            <a:ext cx="3348055" cy="1857644"/>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29647" y="2978256"/>
            <a:ext cx="4572000" cy="2064668"/>
          </a:xfrm>
          <a:prstGeom prst="rect">
            <a:avLst/>
          </a:prstGeom>
        </p:spPr>
        <p:txBody>
          <a:bodyPr>
            <a:spAutoFit/>
          </a:bodyPr>
          <a:lstStyle/>
          <a:p>
            <a:pPr marL="12700">
              <a:lnSpc>
                <a:spcPct val="100000"/>
              </a:lnSpc>
              <a:spcBef>
                <a:spcPts val="95"/>
              </a:spcBef>
              <a:tabLst>
                <a:tab pos="354965" algn="l"/>
                <a:tab pos="355600" algn="l"/>
              </a:tabLst>
            </a:pPr>
            <a:r>
              <a:rPr lang="en-US" sz="1600" b="1" spc="-5" dirty="0">
                <a:effectLst>
                  <a:outerShdw blurRad="38100" dist="38100" dir="2700000" algn="tl">
                    <a:srgbClr val="000000">
                      <a:alpha val="43137"/>
                    </a:srgbClr>
                  </a:outerShdw>
                </a:effectLst>
                <a:latin typeface="Century Gothic"/>
                <a:cs typeface="Century Gothic"/>
              </a:rPr>
              <a:t>Advantage</a:t>
            </a:r>
          </a:p>
          <a:p>
            <a:pPr marL="12700">
              <a:lnSpc>
                <a:spcPct val="100000"/>
              </a:lnSpc>
              <a:spcBef>
                <a:spcPts val="95"/>
              </a:spcBef>
              <a:tabLst>
                <a:tab pos="354965" algn="l"/>
                <a:tab pos="355600" algn="l"/>
              </a:tabLst>
            </a:pPr>
            <a:r>
              <a:rPr lang="en-US" sz="1600" spc="-5" dirty="0">
                <a:latin typeface="Century Gothic"/>
                <a:cs typeface="Century Gothic"/>
              </a:rPr>
              <a:t>  </a:t>
            </a:r>
            <a:endParaRPr lang="en-IN" sz="1600" spc="-5" dirty="0">
              <a:latin typeface="Century Gothic"/>
              <a:cs typeface="Century Gothic"/>
            </a:endParaRPr>
          </a:p>
          <a:p>
            <a:pPr marL="355600" indent="-342900">
              <a:lnSpc>
                <a:spcPct val="100000"/>
              </a:lnSpc>
              <a:spcBef>
                <a:spcPts val="95"/>
              </a:spcBef>
              <a:buFont typeface="Wingdings"/>
              <a:buChar char=""/>
              <a:tabLst>
                <a:tab pos="354965" algn="l"/>
                <a:tab pos="355600" algn="l"/>
              </a:tabLst>
            </a:pPr>
            <a:r>
              <a:rPr lang="en-IN" sz="1600" spc="-5" dirty="0">
                <a:latin typeface="Century Gothic"/>
                <a:cs typeface="Century Gothic"/>
              </a:rPr>
              <a:t>Greater</a:t>
            </a:r>
            <a:r>
              <a:rPr lang="en-IN" sz="1600" spc="-15" dirty="0">
                <a:latin typeface="Century Gothic"/>
                <a:cs typeface="Century Gothic"/>
              </a:rPr>
              <a:t> </a:t>
            </a:r>
            <a:r>
              <a:rPr lang="en-IN" sz="1600" spc="-5" dirty="0">
                <a:latin typeface="Century Gothic"/>
                <a:cs typeface="Century Gothic"/>
              </a:rPr>
              <a:t>capacity</a:t>
            </a:r>
            <a:r>
              <a:rPr lang="en-IN" sz="1600" dirty="0">
                <a:latin typeface="Century Gothic"/>
                <a:cs typeface="Century Gothic"/>
              </a:rPr>
              <a:t> </a:t>
            </a:r>
            <a:r>
              <a:rPr lang="en-IN" sz="1400" spc="-10" dirty="0">
                <a:latin typeface="Century Gothic"/>
                <a:cs typeface="Century Gothic"/>
              </a:rPr>
              <a:t>Example: </a:t>
            </a:r>
            <a:r>
              <a:rPr lang="en-IN" sz="1400" spc="-5" dirty="0">
                <a:latin typeface="Century Gothic"/>
                <a:cs typeface="Century Gothic"/>
              </a:rPr>
              <a:t>Data </a:t>
            </a:r>
            <a:r>
              <a:rPr lang="en-IN" sz="1400" dirty="0">
                <a:latin typeface="Century Gothic"/>
                <a:cs typeface="Century Gothic"/>
              </a:rPr>
              <a:t>rates </a:t>
            </a:r>
            <a:r>
              <a:rPr lang="en-IN" sz="1400" spc="-5" dirty="0">
                <a:latin typeface="Century Gothic"/>
                <a:cs typeface="Century Gothic"/>
              </a:rPr>
              <a:t>at 100</a:t>
            </a:r>
            <a:r>
              <a:rPr lang="en-IN" sz="1400" spc="30" dirty="0">
                <a:latin typeface="Century Gothic"/>
                <a:cs typeface="Century Gothic"/>
              </a:rPr>
              <a:t> </a:t>
            </a:r>
            <a:r>
              <a:rPr lang="en-IN" sz="1400" spc="-5" dirty="0">
                <a:latin typeface="Century Gothic"/>
                <a:cs typeface="Century Gothic"/>
              </a:rPr>
              <a:t>Gbps</a:t>
            </a:r>
            <a:endParaRPr lang="en-IN" sz="1400" dirty="0">
              <a:latin typeface="Century Gothic"/>
              <a:cs typeface="Century Gothic"/>
            </a:endParaRPr>
          </a:p>
          <a:p>
            <a:pPr marL="355600" indent="-342900">
              <a:lnSpc>
                <a:spcPct val="100000"/>
              </a:lnSpc>
              <a:spcBef>
                <a:spcPts val="1814"/>
              </a:spcBef>
              <a:buFont typeface="Wingdings"/>
              <a:buChar char=""/>
              <a:tabLst>
                <a:tab pos="354965" algn="l"/>
                <a:tab pos="355600" algn="l"/>
              </a:tabLst>
            </a:pPr>
            <a:r>
              <a:rPr lang="en-IN" sz="1600" spc="-5" dirty="0">
                <a:latin typeface="Century Gothic"/>
                <a:cs typeface="Century Gothic"/>
              </a:rPr>
              <a:t>Smaller </a:t>
            </a:r>
            <a:r>
              <a:rPr lang="en-IN" sz="1600" dirty="0">
                <a:latin typeface="Century Gothic"/>
                <a:cs typeface="Century Gothic"/>
              </a:rPr>
              <a:t>size </a:t>
            </a:r>
            <a:r>
              <a:rPr lang="en-IN" sz="1600" spc="-5" dirty="0">
                <a:latin typeface="Century Gothic"/>
                <a:cs typeface="Century Gothic"/>
              </a:rPr>
              <a:t>&amp; </a:t>
            </a:r>
            <a:r>
              <a:rPr lang="en-IN" sz="1600" dirty="0">
                <a:latin typeface="Century Gothic"/>
                <a:cs typeface="Century Gothic"/>
              </a:rPr>
              <a:t>light</a:t>
            </a:r>
            <a:r>
              <a:rPr lang="en-IN" sz="1600" spc="-40" dirty="0">
                <a:latin typeface="Century Gothic"/>
                <a:cs typeface="Century Gothic"/>
              </a:rPr>
              <a:t> </a:t>
            </a:r>
            <a:r>
              <a:rPr lang="en-IN" sz="1600" spc="-5" dirty="0">
                <a:latin typeface="Century Gothic"/>
                <a:cs typeface="Century Gothic"/>
              </a:rPr>
              <a:t>weight</a:t>
            </a:r>
            <a:endParaRPr lang="en-IN" sz="1600" dirty="0">
              <a:latin typeface="Century Gothic"/>
              <a:cs typeface="Century Gothic"/>
            </a:endParaRPr>
          </a:p>
          <a:p>
            <a:pPr marL="355600" indent="-342900">
              <a:lnSpc>
                <a:spcPct val="100000"/>
              </a:lnSpc>
              <a:spcBef>
                <a:spcPts val="2115"/>
              </a:spcBef>
              <a:buFont typeface="Wingdings"/>
              <a:buChar char=""/>
              <a:tabLst>
                <a:tab pos="354965" algn="l"/>
                <a:tab pos="355600" algn="l"/>
              </a:tabLst>
            </a:pPr>
            <a:r>
              <a:rPr lang="en-IN" sz="1600" spc="-5" dirty="0">
                <a:latin typeface="Century Gothic"/>
                <a:cs typeface="Century Gothic"/>
              </a:rPr>
              <a:t>Lower</a:t>
            </a:r>
            <a:r>
              <a:rPr lang="en-IN" sz="1600" spc="-15" dirty="0">
                <a:latin typeface="Century Gothic"/>
                <a:cs typeface="Century Gothic"/>
              </a:rPr>
              <a:t> </a:t>
            </a:r>
            <a:r>
              <a:rPr lang="en-IN" sz="1600" dirty="0">
                <a:latin typeface="Century Gothic"/>
                <a:cs typeface="Century Gothic"/>
              </a:rPr>
              <a:t>attenuation</a:t>
            </a:r>
          </a:p>
        </p:txBody>
      </p:sp>
      <p:sp>
        <p:nvSpPr>
          <p:cNvPr id="8" name="Rectangle 7"/>
          <p:cNvSpPr/>
          <p:nvPr/>
        </p:nvSpPr>
        <p:spPr>
          <a:xfrm>
            <a:off x="4823846" y="2981594"/>
            <a:ext cx="4572000" cy="2274982"/>
          </a:xfrm>
          <a:prstGeom prst="rect">
            <a:avLst/>
          </a:prstGeom>
        </p:spPr>
        <p:txBody>
          <a:bodyPr>
            <a:spAutoFit/>
          </a:bodyPr>
          <a:lstStyle/>
          <a:p>
            <a:pPr marL="12700">
              <a:lnSpc>
                <a:spcPct val="100000"/>
              </a:lnSpc>
              <a:spcBef>
                <a:spcPts val="95"/>
              </a:spcBef>
              <a:tabLst>
                <a:tab pos="354965" algn="l"/>
                <a:tab pos="355600" algn="l"/>
              </a:tabLst>
            </a:pPr>
            <a:r>
              <a:rPr lang="en-US" b="1" spc="-5" dirty="0">
                <a:effectLst>
                  <a:outerShdw blurRad="38100" dist="38100" dir="2700000" algn="tl">
                    <a:srgbClr val="000000">
                      <a:alpha val="43137"/>
                    </a:srgbClr>
                  </a:outerShdw>
                </a:effectLst>
                <a:latin typeface="Century Gothic"/>
                <a:cs typeface="Century Gothic"/>
              </a:rPr>
              <a:t>Disadvantage</a:t>
            </a:r>
          </a:p>
          <a:p>
            <a:pPr marL="12700">
              <a:lnSpc>
                <a:spcPct val="100000"/>
              </a:lnSpc>
              <a:spcBef>
                <a:spcPts val="95"/>
              </a:spcBef>
              <a:tabLst>
                <a:tab pos="354965" algn="l"/>
                <a:tab pos="355600" algn="l"/>
              </a:tabLst>
            </a:pPr>
            <a:r>
              <a:rPr lang="en-US" spc="-5" dirty="0">
                <a:latin typeface="Century Gothic"/>
                <a:cs typeface="Century Gothic"/>
              </a:rPr>
              <a:t>  </a:t>
            </a:r>
            <a:endParaRPr lang="en-IN" spc="-5" dirty="0">
              <a:latin typeface="Century Gothic"/>
              <a:cs typeface="Century Gothic"/>
            </a:endParaRPr>
          </a:p>
          <a:p>
            <a:pPr marL="355600" indent="-342900">
              <a:lnSpc>
                <a:spcPct val="100000"/>
              </a:lnSpc>
              <a:spcBef>
                <a:spcPts val="100"/>
              </a:spcBef>
              <a:buFont typeface="Arial"/>
              <a:buChar char="•"/>
              <a:tabLst>
                <a:tab pos="354965" algn="l"/>
                <a:tab pos="355600" algn="l"/>
              </a:tabLst>
            </a:pPr>
            <a:r>
              <a:rPr lang="en-IN" sz="1600" spc="-5" dirty="0">
                <a:latin typeface="Century Gothic"/>
                <a:cs typeface="Century Gothic"/>
              </a:rPr>
              <a:t>Installation </a:t>
            </a:r>
            <a:r>
              <a:rPr lang="en-IN" sz="1600" dirty="0">
                <a:latin typeface="Century Gothic"/>
                <a:cs typeface="Century Gothic"/>
              </a:rPr>
              <a:t>and maintenance are </a:t>
            </a:r>
          </a:p>
          <a:p>
            <a:pPr marL="12700">
              <a:lnSpc>
                <a:spcPct val="100000"/>
              </a:lnSpc>
              <a:spcBef>
                <a:spcPts val="100"/>
              </a:spcBef>
              <a:tabLst>
                <a:tab pos="354965" algn="l"/>
                <a:tab pos="355600" algn="l"/>
              </a:tabLst>
            </a:pPr>
            <a:r>
              <a:rPr lang="en-IN" sz="1600" dirty="0">
                <a:latin typeface="Century Gothic"/>
                <a:cs typeface="Century Gothic"/>
              </a:rPr>
              <a:t>      Expensive</a:t>
            </a:r>
          </a:p>
          <a:p>
            <a:pPr marL="355600" indent="-342900">
              <a:lnSpc>
                <a:spcPct val="100000"/>
              </a:lnSpc>
              <a:spcBef>
                <a:spcPts val="100"/>
              </a:spcBef>
              <a:buFont typeface="Arial"/>
              <a:buChar char="•"/>
              <a:tabLst>
                <a:tab pos="354965" algn="l"/>
                <a:tab pos="355600" algn="l"/>
              </a:tabLst>
            </a:pPr>
            <a:endParaRPr lang="en-IN" sz="1600" dirty="0">
              <a:latin typeface="Century Gothic"/>
              <a:cs typeface="Century Gothic"/>
            </a:endParaRPr>
          </a:p>
          <a:p>
            <a:pPr marL="355600" indent="-342900">
              <a:spcBef>
                <a:spcPts val="100"/>
              </a:spcBef>
              <a:buFont typeface="Arial"/>
              <a:buChar char="•"/>
              <a:tabLst>
                <a:tab pos="354965" algn="l"/>
                <a:tab pos="355600" algn="l"/>
              </a:tabLst>
            </a:pPr>
            <a:r>
              <a:rPr lang="en-IN" sz="1600" spc="-5" dirty="0">
                <a:latin typeface="Century Gothic"/>
                <a:cs typeface="Century Gothic"/>
              </a:rPr>
              <a:t>Only </a:t>
            </a:r>
            <a:r>
              <a:rPr lang="en-IN" sz="1600" dirty="0">
                <a:latin typeface="Century Gothic"/>
                <a:cs typeface="Century Gothic"/>
              </a:rPr>
              <a:t>Unidirectional light</a:t>
            </a:r>
            <a:r>
              <a:rPr lang="en-IN" sz="1600" spc="-55" dirty="0">
                <a:latin typeface="Century Gothic"/>
                <a:cs typeface="Century Gothic"/>
              </a:rPr>
              <a:t> </a:t>
            </a:r>
            <a:r>
              <a:rPr lang="en-IN" sz="1600" spc="-5" dirty="0">
                <a:latin typeface="Century Gothic"/>
                <a:cs typeface="Century Gothic"/>
              </a:rPr>
              <a:t>propagation</a:t>
            </a:r>
            <a:endParaRPr lang="en-IN" sz="1600"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a:p>
            <a:pPr marL="355600" indent="-342900">
              <a:lnSpc>
                <a:spcPct val="100000"/>
              </a:lnSpc>
              <a:spcBef>
                <a:spcPts val="100"/>
              </a:spcBef>
              <a:buFont typeface="Arial"/>
              <a:buChar char="•"/>
              <a:tabLst>
                <a:tab pos="354965" algn="l"/>
                <a:tab pos="355600" algn="l"/>
              </a:tabLst>
            </a:pPr>
            <a:endParaRPr lang="en-IN" dirty="0">
              <a:latin typeface="Century Gothic"/>
              <a:cs typeface="Century Gothic"/>
            </a:endParaRPr>
          </a:p>
        </p:txBody>
      </p:sp>
    </p:spTree>
    <p:extLst>
      <p:ext uri="{BB962C8B-B14F-4D97-AF65-F5344CB8AC3E}">
        <p14:creationId xmlns:p14="http://schemas.microsoft.com/office/powerpoint/2010/main" val="730747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74114" y="121215"/>
            <a:ext cx="3877945" cy="627736"/>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2E5796"/>
                </a:solidFill>
                <a:latin typeface="Bahnschrift SemiBold" panose="020B0502040204020203" pitchFamily="34" charset="0"/>
                <a:cs typeface="Palatino Linotype"/>
              </a:rPr>
              <a:t>Unguided</a:t>
            </a:r>
            <a:r>
              <a:rPr sz="4000" spc="-60" dirty="0">
                <a:solidFill>
                  <a:srgbClr val="2E5796"/>
                </a:solidFill>
                <a:latin typeface="Bahnschrift SemiBold" panose="020B0502040204020203" pitchFamily="34" charset="0"/>
                <a:cs typeface="Palatino Linotype"/>
              </a:rPr>
              <a:t> </a:t>
            </a:r>
            <a:r>
              <a:rPr sz="4000" spc="-5" dirty="0">
                <a:solidFill>
                  <a:srgbClr val="2E5796"/>
                </a:solidFill>
                <a:latin typeface="Bahnschrift SemiBold" panose="020B0502040204020203" pitchFamily="34" charset="0"/>
                <a:cs typeface="Palatino Linotype"/>
              </a:rPr>
              <a:t>Media</a:t>
            </a:r>
            <a:endParaRPr sz="4000" dirty="0">
              <a:latin typeface="Bahnschrift SemiBold" panose="020B0502040204020203" pitchFamily="34" charset="0"/>
              <a:cs typeface="Palatino Linotype"/>
            </a:endParaRPr>
          </a:p>
        </p:txBody>
      </p:sp>
      <p:sp>
        <p:nvSpPr>
          <p:cNvPr id="4" name="object 4"/>
          <p:cNvSpPr txBox="1"/>
          <p:nvPr/>
        </p:nvSpPr>
        <p:spPr>
          <a:xfrm>
            <a:off x="2234945" y="1155154"/>
            <a:ext cx="4682490"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entury Gothic"/>
                <a:cs typeface="Century Gothic"/>
              </a:rPr>
              <a:t>Wireless </a:t>
            </a:r>
            <a:r>
              <a:rPr sz="2800" spc="-5" dirty="0">
                <a:latin typeface="Century Gothic"/>
                <a:cs typeface="Century Gothic"/>
              </a:rPr>
              <a:t>transmission</a:t>
            </a:r>
            <a:r>
              <a:rPr sz="2800" spc="40" dirty="0">
                <a:latin typeface="Century Gothic"/>
                <a:cs typeface="Century Gothic"/>
              </a:rPr>
              <a:t> </a:t>
            </a:r>
            <a:r>
              <a:rPr sz="2800" spc="-10" dirty="0">
                <a:latin typeface="Century Gothic"/>
                <a:cs typeface="Century Gothic"/>
              </a:rPr>
              <a:t>waves</a:t>
            </a:r>
            <a:endParaRPr sz="2800">
              <a:latin typeface="Century Gothic"/>
              <a:cs typeface="Century Gothic"/>
            </a:endParaRPr>
          </a:p>
        </p:txBody>
      </p:sp>
      <p:sp>
        <p:nvSpPr>
          <p:cNvPr id="5" name="object 5"/>
          <p:cNvSpPr/>
          <p:nvPr/>
        </p:nvSpPr>
        <p:spPr>
          <a:xfrm>
            <a:off x="457200" y="1920241"/>
            <a:ext cx="8238744" cy="2079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716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3654552" cy="3086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3778" y="865517"/>
            <a:ext cx="3579495" cy="3675365"/>
          </a:xfrm>
          <a:prstGeom prst="rect">
            <a:avLst/>
          </a:prstGeom>
        </p:spPr>
        <p:txBody>
          <a:bodyPr vert="horz" wrap="square" lIns="0" tIns="165100" rIns="0" bIns="0" rtlCol="0">
            <a:spAutoFit/>
          </a:bodyPr>
          <a:lstStyle/>
          <a:p>
            <a:pPr marL="355600" indent="-343535">
              <a:lnSpc>
                <a:spcPct val="100000"/>
              </a:lnSpc>
              <a:spcBef>
                <a:spcPts val="1300"/>
              </a:spcBef>
              <a:buFont typeface="Wingdings"/>
              <a:buChar char=""/>
              <a:tabLst>
                <a:tab pos="355600" algn="l"/>
                <a:tab pos="356235" algn="l"/>
              </a:tabLst>
            </a:pPr>
            <a:r>
              <a:rPr spc="-5" dirty="0">
                <a:latin typeface="Century Gothic"/>
                <a:cs typeface="Century Gothic"/>
              </a:rPr>
              <a:t>Omnidirectional</a:t>
            </a:r>
            <a:r>
              <a:rPr spc="-35" dirty="0">
                <a:latin typeface="Century Gothic"/>
                <a:cs typeface="Century Gothic"/>
              </a:rPr>
              <a:t> </a:t>
            </a:r>
            <a:r>
              <a:rPr dirty="0">
                <a:latin typeface="Century Gothic"/>
                <a:cs typeface="Century Gothic"/>
              </a:rPr>
              <a:t>Antenna</a:t>
            </a:r>
          </a:p>
          <a:p>
            <a:pPr marL="355600" marR="322580" indent="-343535">
              <a:lnSpc>
                <a:spcPct val="100000"/>
              </a:lnSpc>
              <a:spcBef>
                <a:spcPts val="1200"/>
              </a:spcBef>
              <a:buFont typeface="Wingdings"/>
              <a:buChar char=""/>
              <a:tabLst>
                <a:tab pos="355600" algn="l"/>
                <a:tab pos="356235" algn="l"/>
              </a:tabLst>
            </a:pPr>
            <a:r>
              <a:rPr dirty="0">
                <a:latin typeface="Century Gothic"/>
                <a:cs typeface="Century Gothic"/>
              </a:rPr>
              <a:t>Frequencies </a:t>
            </a:r>
            <a:r>
              <a:rPr spc="-5" dirty="0">
                <a:latin typeface="Century Gothic"/>
                <a:cs typeface="Century Gothic"/>
              </a:rPr>
              <a:t>between</a:t>
            </a:r>
            <a:r>
              <a:rPr spc="-110" dirty="0">
                <a:latin typeface="Century Gothic"/>
                <a:cs typeface="Century Gothic"/>
              </a:rPr>
              <a:t> </a:t>
            </a:r>
            <a:r>
              <a:rPr dirty="0">
                <a:latin typeface="Century Gothic"/>
                <a:cs typeface="Century Gothic"/>
              </a:rPr>
              <a:t>3  KHz </a:t>
            </a:r>
            <a:r>
              <a:rPr spc="-5" dirty="0">
                <a:latin typeface="Century Gothic"/>
                <a:cs typeface="Century Gothic"/>
              </a:rPr>
              <a:t>and </a:t>
            </a:r>
            <a:r>
              <a:rPr dirty="0">
                <a:latin typeface="Century Gothic"/>
                <a:cs typeface="Century Gothic"/>
              </a:rPr>
              <a:t>1</a:t>
            </a:r>
            <a:r>
              <a:rPr spc="-25" dirty="0">
                <a:latin typeface="Century Gothic"/>
                <a:cs typeface="Century Gothic"/>
              </a:rPr>
              <a:t> </a:t>
            </a:r>
            <a:r>
              <a:rPr spc="-5" dirty="0">
                <a:latin typeface="Century Gothic"/>
                <a:cs typeface="Century Gothic"/>
              </a:rPr>
              <a:t>GHz.</a:t>
            </a:r>
            <a:endParaRPr dirty="0">
              <a:latin typeface="Century Gothic"/>
              <a:cs typeface="Century Gothic"/>
            </a:endParaRPr>
          </a:p>
          <a:p>
            <a:pPr marL="355600" marR="97155" indent="-343535">
              <a:lnSpc>
                <a:spcPct val="100000"/>
              </a:lnSpc>
              <a:spcBef>
                <a:spcPts val="1200"/>
              </a:spcBef>
              <a:buFont typeface="Wingdings"/>
              <a:buChar char=""/>
              <a:tabLst>
                <a:tab pos="425450" algn="l"/>
                <a:tab pos="426084" algn="l"/>
              </a:tabLst>
            </a:pPr>
            <a:r>
              <a:rPr spc="-5" dirty="0">
                <a:latin typeface="Century Gothic"/>
                <a:cs typeface="Century Gothic"/>
              </a:rPr>
              <a:t>Used </a:t>
            </a:r>
            <a:r>
              <a:rPr dirty="0">
                <a:latin typeface="Century Gothic"/>
                <a:cs typeface="Century Gothic"/>
              </a:rPr>
              <a:t>for </a:t>
            </a:r>
            <a:r>
              <a:rPr spc="-5" dirty="0">
                <a:latin typeface="Century Gothic"/>
                <a:cs typeface="Century Gothic"/>
              </a:rPr>
              <a:t>multicasts(multiple way)  </a:t>
            </a:r>
            <a:r>
              <a:rPr dirty="0">
                <a:latin typeface="Century Gothic"/>
                <a:cs typeface="Century Gothic"/>
              </a:rPr>
              <a:t>communications, such</a:t>
            </a:r>
            <a:r>
              <a:rPr spc="-114" dirty="0">
                <a:latin typeface="Century Gothic"/>
                <a:cs typeface="Century Gothic"/>
              </a:rPr>
              <a:t> </a:t>
            </a:r>
            <a:r>
              <a:rPr spc="-5" dirty="0">
                <a:latin typeface="Century Gothic"/>
                <a:cs typeface="Century Gothic"/>
              </a:rPr>
              <a:t>as  radio and television, and  paging</a:t>
            </a:r>
            <a:r>
              <a:rPr spc="-20" dirty="0">
                <a:latin typeface="Century Gothic"/>
                <a:cs typeface="Century Gothic"/>
              </a:rPr>
              <a:t> </a:t>
            </a:r>
            <a:r>
              <a:rPr dirty="0">
                <a:latin typeface="Century Gothic"/>
                <a:cs typeface="Century Gothic"/>
              </a:rPr>
              <a:t>system.</a:t>
            </a:r>
          </a:p>
          <a:p>
            <a:pPr marL="355600" marR="5080" indent="-343535">
              <a:lnSpc>
                <a:spcPct val="100000"/>
              </a:lnSpc>
              <a:spcBef>
                <a:spcPts val="1205"/>
              </a:spcBef>
              <a:buFont typeface="Wingdings"/>
              <a:buChar char=""/>
              <a:tabLst>
                <a:tab pos="355600" algn="l"/>
                <a:tab pos="356235" algn="l"/>
              </a:tabLst>
            </a:pPr>
            <a:r>
              <a:rPr spc="-5" dirty="0">
                <a:latin typeface="Century Gothic"/>
                <a:cs typeface="Century Gothic"/>
              </a:rPr>
              <a:t>Radio </a:t>
            </a:r>
            <a:r>
              <a:rPr dirty="0">
                <a:latin typeface="Century Gothic"/>
                <a:cs typeface="Century Gothic"/>
              </a:rPr>
              <a:t>waves can  </a:t>
            </a:r>
            <a:r>
              <a:rPr spc="-5" dirty="0">
                <a:latin typeface="Century Gothic"/>
                <a:cs typeface="Century Gothic"/>
              </a:rPr>
              <a:t>penetrate buildings </a:t>
            </a:r>
            <a:r>
              <a:rPr dirty="0">
                <a:latin typeface="Century Gothic"/>
                <a:cs typeface="Century Gothic"/>
              </a:rPr>
              <a:t>easily,  </a:t>
            </a:r>
            <a:r>
              <a:rPr spc="-5" dirty="0">
                <a:latin typeface="Century Gothic"/>
                <a:cs typeface="Century Gothic"/>
              </a:rPr>
              <a:t>so </a:t>
            </a:r>
            <a:r>
              <a:rPr dirty="0">
                <a:latin typeface="Century Gothic"/>
                <a:cs typeface="Century Gothic"/>
              </a:rPr>
              <a:t>that widely use </a:t>
            </a:r>
            <a:r>
              <a:rPr spc="-5" dirty="0">
                <a:latin typeface="Century Gothic"/>
                <a:cs typeface="Century Gothic"/>
              </a:rPr>
              <a:t>for  indoors </a:t>
            </a:r>
            <a:r>
              <a:rPr dirty="0">
                <a:latin typeface="Century Gothic"/>
                <a:cs typeface="Century Gothic"/>
              </a:rPr>
              <a:t>&amp; outdoors  communication.</a:t>
            </a:r>
          </a:p>
        </p:txBody>
      </p:sp>
      <p:sp>
        <p:nvSpPr>
          <p:cNvPr id="7" name="object 7"/>
          <p:cNvSpPr txBox="1">
            <a:spLocks noGrp="1"/>
          </p:cNvSpPr>
          <p:nvPr>
            <p:ph type="title"/>
          </p:nvPr>
        </p:nvSpPr>
        <p:spPr>
          <a:xfrm>
            <a:off x="1542669" y="202916"/>
            <a:ext cx="6210300" cy="44307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Unguided Media – Radio</a:t>
            </a:r>
            <a:r>
              <a:rPr sz="2800" b="1" spc="-20"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2800" b="1" spc="-6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endParaRPr sz="2800"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Tree>
    <p:extLst>
      <p:ext uri="{BB962C8B-B14F-4D97-AF65-F5344CB8AC3E}">
        <p14:creationId xmlns:p14="http://schemas.microsoft.com/office/powerpoint/2010/main" val="1370281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29000" y="209550"/>
            <a:ext cx="3833620" cy="566822"/>
          </a:xfrm>
          <a:prstGeom prst="rect">
            <a:avLst/>
          </a:prstGeom>
        </p:spPr>
        <p:txBody>
          <a:bodyPr vert="horz" wrap="square" lIns="0" tIns="12700" rIns="0" bIns="0" rtlCol="0">
            <a:spAutoFit/>
          </a:bodyPr>
          <a:lstStyle/>
          <a:p>
            <a:pPr marL="12700">
              <a:lnSpc>
                <a:spcPct val="100000"/>
              </a:lnSpc>
              <a:spcBef>
                <a:spcPts val="100"/>
              </a:spcBef>
            </a:pPr>
            <a:r>
              <a:rPr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Antennas</a:t>
            </a:r>
            <a:endParaRPr b="1"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4" name="object 4"/>
          <p:cNvSpPr txBox="1"/>
          <p:nvPr/>
        </p:nvSpPr>
        <p:spPr>
          <a:xfrm>
            <a:off x="372446" y="1123950"/>
            <a:ext cx="7884795" cy="3491340"/>
          </a:xfrm>
          <a:prstGeom prst="rect">
            <a:avLst/>
          </a:prstGeom>
        </p:spPr>
        <p:txBody>
          <a:bodyPr vert="horz" wrap="square" lIns="0" tIns="13335" rIns="0" bIns="0" rtlCol="0">
            <a:spAutoFit/>
          </a:bodyPr>
          <a:lstStyle/>
          <a:p>
            <a:pPr marL="12700" marR="178435">
              <a:lnSpc>
                <a:spcPct val="100000"/>
              </a:lnSpc>
              <a:spcBef>
                <a:spcPts val="105"/>
              </a:spcBef>
            </a:pPr>
            <a:r>
              <a:rPr sz="1600" dirty="0">
                <a:latin typeface="Palatino Linotype"/>
                <a:cs typeface="Palatino Linotype"/>
              </a:rPr>
              <a:t>An Antenna is a </a:t>
            </a:r>
            <a:r>
              <a:rPr sz="1600" spc="-5" dirty="0">
                <a:latin typeface="Palatino Linotype"/>
                <a:cs typeface="Palatino Linotype"/>
              </a:rPr>
              <a:t>structure that </a:t>
            </a:r>
            <a:r>
              <a:rPr sz="1600" dirty="0">
                <a:latin typeface="Palatino Linotype"/>
                <a:cs typeface="Palatino Linotype"/>
              </a:rPr>
              <a:t>is </a:t>
            </a:r>
            <a:r>
              <a:rPr sz="1600" spc="-5" dirty="0">
                <a:latin typeface="Palatino Linotype"/>
                <a:cs typeface="Palatino Linotype"/>
              </a:rPr>
              <a:t>generally </a:t>
            </a:r>
            <a:r>
              <a:rPr sz="1600" dirty="0">
                <a:latin typeface="Palatino Linotype"/>
                <a:cs typeface="Palatino Linotype"/>
              </a:rPr>
              <a:t>a metallic object may </a:t>
            </a:r>
            <a:r>
              <a:rPr sz="1600" spc="-5" dirty="0">
                <a:latin typeface="Palatino Linotype"/>
                <a:cs typeface="Palatino Linotype"/>
              </a:rPr>
              <a:t>be</a:t>
            </a:r>
            <a:r>
              <a:rPr sz="1600" spc="-130" dirty="0">
                <a:latin typeface="Palatino Linotype"/>
                <a:cs typeface="Palatino Linotype"/>
              </a:rPr>
              <a:t> </a:t>
            </a:r>
            <a:r>
              <a:rPr sz="1600" dirty="0">
                <a:latin typeface="Palatino Linotype"/>
                <a:cs typeface="Palatino Linotype"/>
              </a:rPr>
              <a:t>a  wire or </a:t>
            </a:r>
            <a:r>
              <a:rPr sz="1600" spc="-5" dirty="0">
                <a:latin typeface="Palatino Linotype"/>
                <a:cs typeface="Palatino Linotype"/>
              </a:rPr>
              <a:t>group </a:t>
            </a:r>
            <a:r>
              <a:rPr sz="1600" dirty="0">
                <a:latin typeface="Palatino Linotype"/>
                <a:cs typeface="Palatino Linotype"/>
              </a:rPr>
              <a:t>of wires, </a:t>
            </a:r>
            <a:r>
              <a:rPr sz="1600" spc="-5" dirty="0">
                <a:latin typeface="Palatino Linotype"/>
                <a:cs typeface="Palatino Linotype"/>
              </a:rPr>
              <a:t>used to convert high </a:t>
            </a:r>
            <a:r>
              <a:rPr sz="1600" dirty="0">
                <a:latin typeface="Palatino Linotype"/>
                <a:cs typeface="Palatino Linotype"/>
              </a:rPr>
              <a:t>frequency current </a:t>
            </a:r>
            <a:r>
              <a:rPr sz="1600" spc="-5" dirty="0">
                <a:latin typeface="Palatino Linotype"/>
                <a:cs typeface="Palatino Linotype"/>
              </a:rPr>
              <a:t>into  electromagnetic </a:t>
            </a:r>
            <a:r>
              <a:rPr sz="1600" spc="-15" dirty="0">
                <a:latin typeface="Palatino Linotype"/>
                <a:cs typeface="Palatino Linotype"/>
              </a:rPr>
              <a:t>waves.</a:t>
            </a:r>
            <a:endParaRPr sz="1600" dirty="0">
              <a:latin typeface="Palatino Linotype"/>
              <a:cs typeface="Palatino Linotype"/>
            </a:endParaRPr>
          </a:p>
          <a:p>
            <a:pPr>
              <a:lnSpc>
                <a:spcPct val="100000"/>
              </a:lnSpc>
              <a:spcBef>
                <a:spcPts val="40"/>
              </a:spcBef>
            </a:pPr>
            <a:endParaRPr sz="1600" dirty="0">
              <a:latin typeface="Times New Roman"/>
              <a:cs typeface="Times New Roman"/>
            </a:endParaRPr>
          </a:p>
          <a:p>
            <a:pPr marL="12700">
              <a:lnSpc>
                <a:spcPct val="100000"/>
              </a:lnSpc>
            </a:pPr>
            <a:r>
              <a:rPr sz="1600" dirty="0">
                <a:latin typeface="Palatino Linotype"/>
                <a:cs typeface="Palatino Linotype"/>
              </a:rPr>
              <a:t>Antenna are </a:t>
            </a:r>
            <a:r>
              <a:rPr sz="1600" spc="-20" dirty="0">
                <a:latin typeface="Palatino Linotype"/>
                <a:cs typeface="Palatino Linotype"/>
              </a:rPr>
              <a:t>two </a:t>
            </a:r>
            <a:r>
              <a:rPr sz="1600" spc="-5" dirty="0">
                <a:latin typeface="Palatino Linotype"/>
                <a:cs typeface="Palatino Linotype"/>
              </a:rPr>
              <a:t>types:</a:t>
            </a:r>
            <a:endParaRPr sz="1600" dirty="0">
              <a:latin typeface="Palatino Linotype"/>
              <a:cs typeface="Palatino Linotype"/>
            </a:endParaRPr>
          </a:p>
          <a:p>
            <a:pPr>
              <a:lnSpc>
                <a:spcPct val="100000"/>
              </a:lnSpc>
              <a:spcBef>
                <a:spcPts val="20"/>
              </a:spcBef>
            </a:pPr>
            <a:endParaRPr lang="en-US" dirty="0">
              <a:latin typeface="Times New Roman"/>
              <a:cs typeface="Times New Roman"/>
            </a:endParaRPr>
          </a:p>
          <a:p>
            <a:pPr>
              <a:lnSpc>
                <a:spcPct val="100000"/>
              </a:lnSpc>
              <a:spcBef>
                <a:spcPts val="20"/>
              </a:spcBef>
            </a:pPr>
            <a:endParaRPr dirty="0">
              <a:latin typeface="Times New Roman"/>
              <a:cs typeface="Times New Roman"/>
            </a:endParaRPr>
          </a:p>
          <a:p>
            <a:pPr marL="355600" indent="-342900">
              <a:lnSpc>
                <a:spcPct val="100000"/>
              </a:lnSpc>
              <a:buFont typeface="Arial"/>
              <a:buChar char="•"/>
              <a:tabLst>
                <a:tab pos="354965" algn="l"/>
                <a:tab pos="355600" algn="l"/>
              </a:tabLst>
            </a:pPr>
            <a:r>
              <a:rPr sz="1600" b="1" spc="-20" dirty="0">
                <a:latin typeface="Palatino Linotype"/>
                <a:cs typeface="Palatino Linotype"/>
              </a:rPr>
              <a:t>Transmission</a:t>
            </a:r>
            <a:r>
              <a:rPr sz="1600" b="1" spc="10" dirty="0">
                <a:latin typeface="Palatino Linotype"/>
                <a:cs typeface="Palatino Linotype"/>
              </a:rPr>
              <a:t> </a:t>
            </a:r>
            <a:r>
              <a:rPr sz="1600" b="1"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20" dirty="0">
                <a:latin typeface="Palatino Linotype"/>
                <a:cs typeface="Palatino Linotype"/>
              </a:rPr>
              <a:t>Transmit </a:t>
            </a:r>
            <a:r>
              <a:rPr sz="1600" spc="-5" dirty="0">
                <a:latin typeface="Palatino Linotype"/>
                <a:cs typeface="Palatino Linotype"/>
              </a:rPr>
              <a:t>radio frequency from</a:t>
            </a:r>
            <a:r>
              <a:rPr sz="1600" spc="35" dirty="0">
                <a:latin typeface="Palatino Linotype"/>
                <a:cs typeface="Palatino Linotype"/>
              </a:rPr>
              <a:t> </a:t>
            </a:r>
            <a:r>
              <a:rPr sz="1600" spc="-5" dirty="0">
                <a:latin typeface="Palatino Linotype"/>
                <a:cs typeface="Palatino Linotype"/>
              </a:rPr>
              <a:t>transmitter</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spc="-5" dirty="0">
                <a:latin typeface="Palatino Linotype"/>
                <a:cs typeface="Palatino Linotype"/>
              </a:rPr>
              <a:t>Radio frequency </a:t>
            </a:r>
            <a:r>
              <a:rPr sz="1600" spc="-10" dirty="0">
                <a:latin typeface="Palatino Linotype"/>
                <a:cs typeface="Palatino Linotype"/>
              </a:rPr>
              <a:t>then</a:t>
            </a:r>
            <a:endParaRPr sz="1600" dirty="0">
              <a:latin typeface="Palatino Linotype"/>
              <a:cs typeface="Palatino Linotype"/>
            </a:endParaRPr>
          </a:p>
          <a:p>
            <a:pPr marL="756285">
              <a:lnSpc>
                <a:spcPct val="100000"/>
              </a:lnSpc>
            </a:pPr>
            <a:r>
              <a:rPr sz="1600" spc="-10" dirty="0">
                <a:latin typeface="Palatino Linotype"/>
                <a:cs typeface="Palatino Linotype"/>
              </a:rPr>
              <a:t>Convert </a:t>
            </a:r>
            <a:r>
              <a:rPr sz="1600" spc="-5" dirty="0">
                <a:latin typeface="Palatino Linotype"/>
                <a:cs typeface="Palatino Linotype"/>
              </a:rPr>
              <a:t>to electromagnetic </a:t>
            </a:r>
            <a:r>
              <a:rPr sz="1600" dirty="0">
                <a:latin typeface="Palatino Linotype"/>
                <a:cs typeface="Palatino Linotype"/>
              </a:rPr>
              <a:t>energy </a:t>
            </a:r>
            <a:r>
              <a:rPr sz="1600" spc="-5" dirty="0">
                <a:latin typeface="Palatino Linotype"/>
                <a:cs typeface="Palatino Linotype"/>
              </a:rPr>
              <a:t>by</a:t>
            </a:r>
            <a:r>
              <a:rPr sz="1600" spc="-25" dirty="0">
                <a:latin typeface="Palatino Linotype"/>
                <a:cs typeface="Palatino Linotype"/>
              </a:rPr>
              <a:t> </a:t>
            </a:r>
            <a:r>
              <a:rPr sz="1600" spc="-5" dirty="0">
                <a:latin typeface="Palatino Linotype"/>
                <a:cs typeface="Palatino Linotype"/>
              </a:rPr>
              <a:t>antenna</a:t>
            </a:r>
            <a:endParaRPr sz="1600" dirty="0">
              <a:latin typeface="Palatino Linotype"/>
              <a:cs typeface="Palatino Linotype"/>
            </a:endParaRPr>
          </a:p>
          <a:p>
            <a:pPr marL="756285" lvl="1" indent="-287020">
              <a:lnSpc>
                <a:spcPct val="100000"/>
              </a:lnSpc>
              <a:spcBef>
                <a:spcPts val="445"/>
              </a:spcBef>
              <a:buFont typeface="Wingdings"/>
              <a:buChar char=""/>
              <a:tabLst>
                <a:tab pos="756285" algn="l"/>
                <a:tab pos="756920" algn="l"/>
              </a:tabLst>
            </a:pPr>
            <a:r>
              <a:rPr sz="1600" dirty="0">
                <a:latin typeface="Palatino Linotype"/>
                <a:cs typeface="Palatino Linotype"/>
              </a:rPr>
              <a:t>Then, </a:t>
            </a:r>
            <a:r>
              <a:rPr sz="1600" spc="-10" dirty="0">
                <a:latin typeface="Palatino Linotype"/>
                <a:cs typeface="Palatino Linotype"/>
              </a:rPr>
              <a:t>radiate </a:t>
            </a:r>
            <a:r>
              <a:rPr sz="1600" spc="-5" dirty="0">
                <a:latin typeface="Palatino Linotype"/>
                <a:cs typeface="Palatino Linotype"/>
              </a:rPr>
              <a:t>into surrounding</a:t>
            </a:r>
            <a:r>
              <a:rPr sz="1600" spc="-40" dirty="0">
                <a:latin typeface="Palatino Linotype"/>
                <a:cs typeface="Palatino Linotype"/>
              </a:rPr>
              <a:t> </a:t>
            </a:r>
            <a:r>
              <a:rPr sz="1600" dirty="0">
                <a:latin typeface="Palatino Linotype"/>
                <a:cs typeface="Palatino Linotype"/>
              </a:rPr>
              <a:t>environment</a:t>
            </a:r>
          </a:p>
          <a:p>
            <a:pPr lvl="1">
              <a:lnSpc>
                <a:spcPct val="100000"/>
              </a:lnSpc>
              <a:spcBef>
                <a:spcPts val="20"/>
              </a:spcBef>
              <a:buFont typeface="Wingdings"/>
              <a:buChar char=""/>
            </a:pPr>
            <a:endParaRPr dirty="0">
              <a:latin typeface="Times New Roman"/>
              <a:cs typeface="Times New Roman"/>
            </a:endParaRPr>
          </a:p>
          <a:p>
            <a:pPr>
              <a:lnSpc>
                <a:spcPct val="100000"/>
              </a:lnSpc>
              <a:spcBef>
                <a:spcPts val="15"/>
              </a:spcBef>
            </a:pPr>
            <a:endParaRPr dirty="0">
              <a:latin typeface="Times New Roman"/>
              <a:cs typeface="Times New Roman"/>
            </a:endParaRPr>
          </a:p>
        </p:txBody>
      </p:sp>
      <p:sp>
        <p:nvSpPr>
          <p:cNvPr id="5" name="object 5"/>
          <p:cNvSpPr/>
          <p:nvPr/>
        </p:nvSpPr>
        <p:spPr>
          <a:xfrm>
            <a:off x="5820052" y="2014191"/>
            <a:ext cx="2590800" cy="2324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0631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3" y="1158584"/>
            <a:ext cx="8684257" cy="627736"/>
          </a:xfrm>
          <a:prstGeom prst="rect">
            <a:avLst/>
          </a:prstGeom>
        </p:spPr>
        <p:txBody>
          <a:bodyPr vert="horz" wrap="square" lIns="0" tIns="12065" rIns="0" bIns="0" rtlCol="0">
            <a:spAutoFit/>
          </a:bodyPr>
          <a:lstStyle/>
          <a:p>
            <a:pPr marL="12700" marR="5080">
              <a:lnSpc>
                <a:spcPct val="100000"/>
              </a:lnSpc>
              <a:spcBef>
                <a:spcPts val="95"/>
              </a:spcBef>
            </a:pPr>
            <a:r>
              <a:rPr sz="2000" spc="-5" dirty="0">
                <a:solidFill>
                  <a:srgbClr val="0D0D0D"/>
                </a:solidFill>
                <a:latin typeface="Times New Roman"/>
                <a:cs typeface="Times New Roman"/>
              </a:rPr>
              <a:t>Microwaves are ideal when </a:t>
            </a:r>
            <a:r>
              <a:rPr sz="2000" spc="-15" dirty="0">
                <a:solidFill>
                  <a:srgbClr val="0D0D0D"/>
                </a:solidFill>
                <a:latin typeface="Times New Roman"/>
                <a:cs typeface="Times New Roman"/>
              </a:rPr>
              <a:t>large </a:t>
            </a:r>
            <a:r>
              <a:rPr sz="2000" spc="-10" dirty="0">
                <a:solidFill>
                  <a:srgbClr val="0D0D0D"/>
                </a:solidFill>
                <a:latin typeface="Times New Roman"/>
                <a:cs typeface="Times New Roman"/>
              </a:rPr>
              <a:t>areas </a:t>
            </a:r>
            <a:r>
              <a:rPr sz="2000" spc="-5" dirty="0">
                <a:solidFill>
                  <a:srgbClr val="0D0D0D"/>
                </a:solidFill>
                <a:latin typeface="Times New Roman"/>
                <a:cs typeface="Times New Roman"/>
              </a:rPr>
              <a:t>need to be covered  and there are no obstacles in </a:t>
            </a:r>
            <a:r>
              <a:rPr sz="2000" dirty="0">
                <a:solidFill>
                  <a:srgbClr val="0D0D0D"/>
                </a:solidFill>
                <a:latin typeface="Times New Roman"/>
                <a:cs typeface="Times New Roman"/>
              </a:rPr>
              <a:t>the</a:t>
            </a:r>
            <a:r>
              <a:rPr sz="2000" spc="-20" dirty="0">
                <a:solidFill>
                  <a:srgbClr val="0D0D0D"/>
                </a:solidFill>
                <a:latin typeface="Times New Roman"/>
                <a:cs typeface="Times New Roman"/>
              </a:rPr>
              <a:t> </a:t>
            </a:r>
            <a:r>
              <a:rPr sz="2000" spc="-5" dirty="0">
                <a:solidFill>
                  <a:srgbClr val="0D0D0D"/>
                </a:solidFill>
                <a:latin typeface="Times New Roman"/>
                <a:cs typeface="Times New Roman"/>
              </a:rPr>
              <a:t>path</a:t>
            </a:r>
            <a:endParaRPr sz="2000" dirty="0">
              <a:latin typeface="Times New Roman"/>
              <a:cs typeface="Times New Roman"/>
            </a:endParaRPr>
          </a:p>
        </p:txBody>
      </p:sp>
      <p:sp>
        <p:nvSpPr>
          <p:cNvPr id="4" name="object 4"/>
          <p:cNvSpPr/>
          <p:nvPr/>
        </p:nvSpPr>
        <p:spPr>
          <a:xfrm>
            <a:off x="2211071" y="2343150"/>
            <a:ext cx="4724400" cy="2163747"/>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ctrTitle"/>
          </p:nvPr>
        </p:nvSpPr>
        <p:spPr>
          <a:xfrm>
            <a:off x="2743200" y="133350"/>
            <a:ext cx="7772400" cy="567463"/>
          </a:xfrm>
          <a:prstGeom prst="rect">
            <a:avLst/>
          </a:prstGeom>
        </p:spPr>
        <p:txBody>
          <a:bodyPr vert="horz" wrap="square" lIns="0" tIns="13335" rIns="0" bIns="0" rtlCol="0">
            <a:spAutoFit/>
          </a:bodyPr>
          <a:lstStyle/>
          <a:p>
            <a:pPr marL="99695">
              <a:lnSpc>
                <a:spcPct val="100000"/>
              </a:lnSpc>
              <a:spcBef>
                <a:spcPts val="105"/>
              </a:spcBef>
            </a:pPr>
            <a:r>
              <a:rPr sz="3600" b="1" dirty="0">
                <a:solidFill>
                  <a:srgbClr val="00B0F0"/>
                </a:solidFill>
                <a:effectLst>
                  <a:outerShdw blurRad="38100" dist="38100" dir="2700000" algn="tl">
                    <a:srgbClr val="000000">
                      <a:alpha val="43137"/>
                    </a:srgbClr>
                  </a:outerShdw>
                </a:effectLst>
              </a:rPr>
              <a:t>Microwav</a:t>
            </a:r>
            <a:r>
              <a:rPr sz="3600" b="1" spc="5" dirty="0">
                <a:solidFill>
                  <a:srgbClr val="00B0F0"/>
                </a:solidFill>
                <a:effectLst>
                  <a:outerShdw blurRad="38100" dist="38100" dir="2700000" algn="tl">
                    <a:srgbClr val="000000">
                      <a:alpha val="43137"/>
                    </a:srgbClr>
                  </a:outerShdw>
                </a:effectLst>
              </a:rPr>
              <a:t>e</a:t>
            </a:r>
            <a:r>
              <a:rPr sz="3600" b="1" dirty="0">
                <a:solidFill>
                  <a:srgbClr val="00B0F0"/>
                </a:solidFill>
                <a:effectLst>
                  <a:outerShdw blurRad="38100" dist="38100" dir="2700000" algn="tl">
                    <a:srgbClr val="000000">
                      <a:alpha val="43137"/>
                    </a:srgbClr>
                  </a:outerShdw>
                </a:effectLst>
              </a:rPr>
              <a:t>s</a:t>
            </a:r>
          </a:p>
        </p:txBody>
      </p:sp>
    </p:spTree>
    <p:extLst>
      <p:ext uri="{BB962C8B-B14F-4D97-AF65-F5344CB8AC3E}">
        <p14:creationId xmlns:p14="http://schemas.microsoft.com/office/powerpoint/2010/main" val="2239523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133350"/>
            <a:ext cx="579120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Micro </a:t>
            </a:r>
            <a:r>
              <a:rPr sz="3200" b="1" spc="-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waves</a:t>
            </a:r>
            <a:r>
              <a:rPr sz="3200" b="1" spc="-4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 </a:t>
            </a:r>
            <a:r>
              <a:rPr sz="3200" b="1" spc="-25" dirty="0">
                <a:solidFill>
                  <a:srgbClr val="2E5796"/>
                </a:solidFill>
                <a:effectLst>
                  <a:outerShdw blurRad="38100" dist="38100" dir="2700000" algn="tl">
                    <a:srgbClr val="000000">
                      <a:alpha val="43137"/>
                    </a:srgbClr>
                  </a:outerShdw>
                </a:effectLst>
                <a:latin typeface="Bahnschrift SemiBold" panose="020B0502040204020203" pitchFamily="34" charset="0"/>
                <a:cs typeface="Palatino Linotype"/>
              </a:rPr>
              <a:t>Transmission</a:t>
            </a:r>
            <a:endParaRPr sz="3200" dirty="0">
              <a:effectLst>
                <a:outerShdw blurRad="38100" dist="38100" dir="2700000" algn="tl">
                  <a:srgbClr val="000000">
                    <a:alpha val="43137"/>
                  </a:srgbClr>
                </a:outerShdw>
              </a:effectLst>
              <a:latin typeface="Bahnschrift SemiBold" panose="020B0502040204020203" pitchFamily="34" charset="0"/>
              <a:cs typeface="Palatino Linotype"/>
            </a:endParaRPr>
          </a:p>
        </p:txBody>
      </p:sp>
      <p:sp>
        <p:nvSpPr>
          <p:cNvPr id="3" name="object 3"/>
          <p:cNvSpPr txBox="1"/>
          <p:nvPr/>
        </p:nvSpPr>
        <p:spPr>
          <a:xfrm>
            <a:off x="178512" y="819150"/>
            <a:ext cx="7616825" cy="3435299"/>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600" spc="-5" dirty="0">
                <a:latin typeface="Century Gothic"/>
                <a:cs typeface="Century Gothic"/>
              </a:rPr>
              <a:t>Microwaves are</a:t>
            </a:r>
            <a:r>
              <a:rPr sz="1600" dirty="0">
                <a:latin typeface="Century Gothic"/>
                <a:cs typeface="Century Gothic"/>
              </a:rPr>
              <a:t> unidirectional</a:t>
            </a:r>
          </a:p>
          <a:p>
            <a:pPr>
              <a:lnSpc>
                <a:spcPct val="100000"/>
              </a:lnSpc>
              <a:spcBef>
                <a:spcPts val="30"/>
              </a:spcBef>
              <a:buFont typeface="Arial"/>
              <a:buChar char="•"/>
            </a:pPr>
            <a:endParaRPr sz="2400" dirty="0">
              <a:latin typeface="Times New Roman"/>
              <a:cs typeface="Times New Roman"/>
            </a:endParaRPr>
          </a:p>
          <a:p>
            <a:pPr marL="355600" marR="8890" indent="-342900">
              <a:lnSpc>
                <a:spcPct val="100000"/>
              </a:lnSpc>
              <a:spcBef>
                <a:spcPts val="5"/>
              </a:spcBef>
              <a:buFont typeface="Arial"/>
              <a:buChar char="•"/>
              <a:tabLst>
                <a:tab pos="354965" algn="l"/>
                <a:tab pos="35560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electromagnetic </a:t>
            </a:r>
            <a:r>
              <a:rPr sz="1600" spc="-10" dirty="0">
                <a:latin typeface="Century Gothic"/>
                <a:cs typeface="Century Gothic"/>
              </a:rPr>
              <a:t>waves </a:t>
            </a:r>
            <a:r>
              <a:rPr sz="1600" spc="-5" dirty="0">
                <a:latin typeface="Century Gothic"/>
                <a:cs typeface="Century Gothic"/>
              </a:rPr>
              <a:t>having frequency between  </a:t>
            </a:r>
            <a:r>
              <a:rPr sz="1600" dirty="0">
                <a:latin typeface="Century Gothic"/>
                <a:cs typeface="Century Gothic"/>
              </a:rPr>
              <a:t>1 </a:t>
            </a:r>
            <a:r>
              <a:rPr sz="1600" spc="-5" dirty="0">
                <a:latin typeface="Century Gothic"/>
                <a:cs typeface="Century Gothic"/>
              </a:rPr>
              <a:t>GHZ </a:t>
            </a:r>
            <a:r>
              <a:rPr sz="1600" spc="-10" dirty="0">
                <a:latin typeface="Century Gothic"/>
                <a:cs typeface="Century Gothic"/>
              </a:rPr>
              <a:t>and </a:t>
            </a:r>
            <a:r>
              <a:rPr sz="1600" spc="-5" dirty="0">
                <a:latin typeface="Century Gothic"/>
                <a:cs typeface="Century Gothic"/>
              </a:rPr>
              <a:t>300</a:t>
            </a:r>
            <a:r>
              <a:rPr sz="1600" spc="30" dirty="0">
                <a:latin typeface="Century Gothic"/>
                <a:cs typeface="Century Gothic"/>
              </a:rPr>
              <a:t> </a:t>
            </a:r>
            <a:r>
              <a:rPr sz="1600" spc="-5" dirty="0">
                <a:latin typeface="Century Gothic"/>
                <a:cs typeface="Century Gothic"/>
              </a:rPr>
              <a:t>GHZ.</a:t>
            </a:r>
            <a:endParaRPr sz="1600" dirty="0">
              <a:latin typeface="Century Gothic"/>
              <a:cs typeface="Century Gothic"/>
            </a:endParaRPr>
          </a:p>
          <a:p>
            <a:pPr>
              <a:lnSpc>
                <a:spcPct val="100000"/>
              </a:lnSpc>
              <a:spcBef>
                <a:spcPts val="35"/>
              </a:spcBef>
              <a:buFont typeface="Arial"/>
              <a:buChar char="•"/>
            </a:pPr>
            <a:endParaRPr sz="2400" dirty="0">
              <a:latin typeface="Times New Roman"/>
              <a:cs typeface="Times New Roman"/>
            </a:endParaRPr>
          </a:p>
          <a:p>
            <a:pPr marL="355600" indent="-342900">
              <a:lnSpc>
                <a:spcPct val="100000"/>
              </a:lnSpc>
              <a:buFont typeface="Arial"/>
              <a:buChar char="•"/>
              <a:tabLst>
                <a:tab pos="354965" algn="l"/>
                <a:tab pos="355600" algn="l"/>
              </a:tabLst>
            </a:pPr>
            <a:r>
              <a:rPr sz="1600" spc="-5" dirty="0">
                <a:latin typeface="Century Gothic"/>
                <a:cs typeface="Century Gothic"/>
              </a:rPr>
              <a:t>There</a:t>
            </a:r>
            <a:r>
              <a:rPr sz="1600" spc="65" dirty="0">
                <a:latin typeface="Century Gothic"/>
                <a:cs typeface="Century Gothic"/>
              </a:rPr>
              <a:t> </a:t>
            </a:r>
            <a:r>
              <a:rPr sz="1600" spc="-5" dirty="0">
                <a:latin typeface="Century Gothic"/>
                <a:cs typeface="Century Gothic"/>
              </a:rPr>
              <a:t>are</a:t>
            </a:r>
            <a:r>
              <a:rPr sz="1600" spc="75" dirty="0">
                <a:latin typeface="Century Gothic"/>
                <a:cs typeface="Century Gothic"/>
              </a:rPr>
              <a:t> </a:t>
            </a:r>
            <a:r>
              <a:rPr sz="1600" spc="-5" dirty="0">
                <a:latin typeface="Century Gothic"/>
                <a:cs typeface="Century Gothic"/>
              </a:rPr>
              <a:t>two</a:t>
            </a:r>
            <a:r>
              <a:rPr sz="1600" spc="75" dirty="0">
                <a:latin typeface="Century Gothic"/>
                <a:cs typeface="Century Gothic"/>
              </a:rPr>
              <a:t> </a:t>
            </a:r>
            <a:r>
              <a:rPr sz="1600" spc="-5" dirty="0">
                <a:latin typeface="Century Gothic"/>
                <a:cs typeface="Century Gothic"/>
              </a:rPr>
              <a:t>types</a:t>
            </a:r>
            <a:r>
              <a:rPr sz="1600" spc="70" dirty="0">
                <a:latin typeface="Century Gothic"/>
                <a:cs typeface="Century Gothic"/>
              </a:rPr>
              <a:t> </a:t>
            </a:r>
            <a:r>
              <a:rPr sz="1600" spc="-5" dirty="0">
                <a:latin typeface="Century Gothic"/>
                <a:cs typeface="Century Gothic"/>
              </a:rPr>
              <a:t>of</a:t>
            </a:r>
            <a:r>
              <a:rPr sz="1600" spc="65" dirty="0">
                <a:latin typeface="Century Gothic"/>
                <a:cs typeface="Century Gothic"/>
              </a:rPr>
              <a:t> </a:t>
            </a:r>
            <a:r>
              <a:rPr sz="1600" spc="-5" dirty="0">
                <a:latin typeface="Century Gothic"/>
                <a:cs typeface="Century Gothic"/>
              </a:rPr>
              <a:t>micro</a:t>
            </a:r>
            <a:r>
              <a:rPr sz="1600" spc="80" dirty="0">
                <a:latin typeface="Century Gothic"/>
                <a:cs typeface="Century Gothic"/>
              </a:rPr>
              <a:t> </a:t>
            </a:r>
            <a:r>
              <a:rPr sz="1600" spc="-5" dirty="0">
                <a:latin typeface="Century Gothic"/>
                <a:cs typeface="Century Gothic"/>
              </a:rPr>
              <a:t>waves</a:t>
            </a:r>
            <a:r>
              <a:rPr sz="1600" spc="60" dirty="0">
                <a:latin typeface="Century Gothic"/>
                <a:cs typeface="Century Gothic"/>
              </a:rPr>
              <a:t> </a:t>
            </a:r>
            <a:r>
              <a:rPr sz="1600" spc="-5" dirty="0">
                <a:latin typeface="Century Gothic"/>
                <a:cs typeface="Century Gothic"/>
              </a:rPr>
              <a:t>data</a:t>
            </a:r>
            <a:r>
              <a:rPr sz="1600" spc="80" dirty="0">
                <a:latin typeface="Century Gothic"/>
                <a:cs typeface="Century Gothic"/>
              </a:rPr>
              <a:t> </a:t>
            </a:r>
            <a:r>
              <a:rPr sz="1600" spc="-5" dirty="0">
                <a:latin typeface="Century Gothic"/>
                <a:cs typeface="Century Gothic"/>
              </a:rPr>
              <a:t>communication</a:t>
            </a:r>
            <a:r>
              <a:rPr sz="1600" spc="55" dirty="0">
                <a:latin typeface="Century Gothic"/>
                <a:cs typeface="Century Gothic"/>
              </a:rPr>
              <a:t> </a:t>
            </a:r>
            <a:r>
              <a:rPr sz="1600" dirty="0">
                <a:latin typeface="Century Gothic"/>
                <a:cs typeface="Century Gothic"/>
              </a:rPr>
              <a:t>system</a:t>
            </a:r>
          </a:p>
          <a:p>
            <a:pPr marL="355600">
              <a:lnSpc>
                <a:spcPct val="100000"/>
              </a:lnSpc>
            </a:pPr>
            <a:r>
              <a:rPr sz="1600" dirty="0">
                <a:latin typeface="Century Gothic"/>
                <a:cs typeface="Century Gothic"/>
              </a:rPr>
              <a:t>: </a:t>
            </a:r>
            <a:r>
              <a:rPr sz="1600" spc="-5" dirty="0">
                <a:latin typeface="Century Gothic"/>
                <a:cs typeface="Century Gothic"/>
              </a:rPr>
              <a:t>terrestrial </a:t>
            </a:r>
            <a:r>
              <a:rPr sz="1600" spc="-10" dirty="0">
                <a:latin typeface="Century Gothic"/>
                <a:cs typeface="Century Gothic"/>
              </a:rPr>
              <a:t>and</a:t>
            </a:r>
            <a:r>
              <a:rPr sz="1600" spc="45" dirty="0">
                <a:latin typeface="Century Gothic"/>
                <a:cs typeface="Century Gothic"/>
              </a:rPr>
              <a:t> </a:t>
            </a:r>
            <a:r>
              <a:rPr sz="1600" spc="-5" dirty="0">
                <a:latin typeface="Century Gothic"/>
                <a:cs typeface="Century Gothic"/>
              </a:rPr>
              <a:t>satellite</a:t>
            </a:r>
            <a:endParaRPr sz="1600" dirty="0">
              <a:latin typeface="Century Gothic"/>
              <a:cs typeface="Century Gothic"/>
            </a:endParaRPr>
          </a:p>
          <a:p>
            <a:pPr>
              <a:lnSpc>
                <a:spcPct val="100000"/>
              </a:lnSpc>
              <a:spcBef>
                <a:spcPts val="35"/>
              </a:spcBef>
            </a:pPr>
            <a:endParaRPr sz="2400" dirty="0">
              <a:latin typeface="Times New Roman"/>
              <a:cs typeface="Times New Roman"/>
            </a:endParaRPr>
          </a:p>
          <a:p>
            <a:pPr marL="355600" marR="5080" indent="-342900">
              <a:lnSpc>
                <a:spcPct val="100000"/>
              </a:lnSpc>
              <a:buFont typeface="Arial"/>
              <a:buChar char="•"/>
              <a:tabLst>
                <a:tab pos="354965" algn="l"/>
                <a:tab pos="355600" algn="l"/>
                <a:tab pos="1105535" algn="l"/>
                <a:tab pos="1940560" algn="l"/>
                <a:tab pos="4918710" algn="l"/>
              </a:tabLst>
            </a:pPr>
            <a:r>
              <a:rPr sz="1600" spc="-5" dirty="0">
                <a:latin typeface="Century Gothic"/>
                <a:cs typeface="Century Gothic"/>
              </a:rPr>
              <a:t>Micro	</a:t>
            </a:r>
            <a:r>
              <a:rPr sz="1600" spc="-10" dirty="0">
                <a:latin typeface="Century Gothic"/>
                <a:cs typeface="Century Gothic"/>
              </a:rPr>
              <a:t>waves	</a:t>
            </a:r>
            <a:r>
              <a:rPr sz="1600" spc="-5" dirty="0">
                <a:latin typeface="Century Gothic"/>
                <a:cs typeface="Century Gothic"/>
              </a:rPr>
              <a:t>are  widely  used </a:t>
            </a:r>
            <a:r>
              <a:rPr sz="1600" spc="50" dirty="0">
                <a:latin typeface="Century Gothic"/>
                <a:cs typeface="Century Gothic"/>
              </a:rPr>
              <a:t> </a:t>
            </a:r>
            <a:r>
              <a:rPr sz="1600" dirty="0">
                <a:latin typeface="Century Gothic"/>
                <a:cs typeface="Century Gothic"/>
              </a:rPr>
              <a:t>for  one</a:t>
            </a:r>
            <a:r>
              <a:rPr lang="en-US" sz="1600" dirty="0">
                <a:latin typeface="Century Gothic"/>
                <a:cs typeface="Century Gothic"/>
              </a:rPr>
              <a:t> </a:t>
            </a:r>
            <a:r>
              <a:rPr sz="1600" spc="-5" dirty="0">
                <a:latin typeface="Century Gothic"/>
                <a:cs typeface="Century Gothic"/>
              </a:rPr>
              <a:t>to </a:t>
            </a:r>
            <a:r>
              <a:rPr sz="1600" dirty="0">
                <a:latin typeface="Century Gothic"/>
                <a:cs typeface="Century Gothic"/>
              </a:rPr>
              <a:t>one communication  </a:t>
            </a:r>
            <a:r>
              <a:rPr sz="1600" spc="-10" dirty="0">
                <a:latin typeface="Century Gothic"/>
                <a:cs typeface="Century Gothic"/>
              </a:rPr>
              <a:t>between sender and</a:t>
            </a:r>
            <a:r>
              <a:rPr sz="1600" spc="110" dirty="0">
                <a:latin typeface="Century Gothic"/>
                <a:cs typeface="Century Gothic"/>
              </a:rPr>
              <a:t> </a:t>
            </a:r>
            <a:r>
              <a:rPr sz="1600" dirty="0">
                <a:latin typeface="Century Gothic"/>
                <a:cs typeface="Century Gothic"/>
              </a:rPr>
              <a:t>receiver,</a:t>
            </a:r>
          </a:p>
          <a:p>
            <a:pPr marL="329565" marR="918210">
              <a:lnSpc>
                <a:spcPct val="120000"/>
              </a:lnSpc>
            </a:pPr>
            <a:r>
              <a:rPr sz="1600" spc="-5" dirty="0">
                <a:latin typeface="Century Gothic"/>
                <a:cs typeface="Century Gothic"/>
              </a:rPr>
              <a:t>example: </a:t>
            </a:r>
            <a:r>
              <a:rPr sz="1600" dirty="0">
                <a:latin typeface="Century Gothic"/>
                <a:cs typeface="Century Gothic"/>
              </a:rPr>
              <a:t>cellular </a:t>
            </a:r>
            <a:r>
              <a:rPr sz="1600" spc="-10" dirty="0">
                <a:latin typeface="Century Gothic"/>
                <a:cs typeface="Century Gothic"/>
              </a:rPr>
              <a:t>phone, </a:t>
            </a:r>
            <a:r>
              <a:rPr sz="1600" spc="-5" dirty="0">
                <a:latin typeface="Century Gothic"/>
                <a:cs typeface="Century Gothic"/>
              </a:rPr>
              <a:t>satellite </a:t>
            </a:r>
            <a:r>
              <a:rPr sz="1600" spc="-10" dirty="0">
                <a:latin typeface="Century Gothic"/>
                <a:cs typeface="Century Gothic"/>
              </a:rPr>
              <a:t>networks and </a:t>
            </a:r>
            <a:r>
              <a:rPr sz="1600" spc="10" dirty="0">
                <a:latin typeface="Century Gothic"/>
                <a:cs typeface="Century Gothic"/>
              </a:rPr>
              <a:t>in </a:t>
            </a:r>
            <a:r>
              <a:rPr sz="1600" spc="-5" dirty="0">
                <a:latin typeface="Century Gothic"/>
                <a:cs typeface="Century Gothic"/>
              </a:rPr>
              <a:t>wireless  LANs(wifi),</a:t>
            </a:r>
            <a:r>
              <a:rPr sz="1600" spc="30" dirty="0">
                <a:latin typeface="Century Gothic"/>
                <a:cs typeface="Century Gothic"/>
              </a:rPr>
              <a:t> </a:t>
            </a:r>
            <a:r>
              <a:rPr sz="1600" spc="-5" dirty="0">
                <a:latin typeface="Century Gothic"/>
                <a:cs typeface="Century Gothic"/>
              </a:rPr>
              <a:t>WiMAX,GPS</a:t>
            </a:r>
            <a:endParaRPr sz="1600" dirty="0">
              <a:latin typeface="Century Gothic"/>
              <a:cs typeface="Century Gothic"/>
            </a:endParaRPr>
          </a:p>
        </p:txBody>
      </p:sp>
      <p:sp>
        <p:nvSpPr>
          <p:cNvPr id="6" name="object 6"/>
          <p:cNvSpPr/>
          <p:nvPr/>
        </p:nvSpPr>
        <p:spPr>
          <a:xfrm>
            <a:off x="7187587" y="1733550"/>
            <a:ext cx="1295400" cy="971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97087" y="3409950"/>
            <a:ext cx="1676400" cy="109506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56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sz="3200" dirty="0">
                <a:solidFill>
                  <a:schemeClr val="bg1"/>
                </a:solidFill>
                <a:latin typeface="Hobo Std" pitchFamily="34" charset="0"/>
              </a:rPr>
              <a:t>Local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(LAN)</a:t>
            </a:r>
          </a:p>
        </p:txBody>
      </p:sp>
      <p:sp>
        <p:nvSpPr>
          <p:cNvPr id="3" name="object 3"/>
          <p:cNvSpPr txBox="1"/>
          <p:nvPr/>
        </p:nvSpPr>
        <p:spPr>
          <a:xfrm>
            <a:off x="384357" y="1092330"/>
            <a:ext cx="6242209" cy="3730893"/>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LAN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within an </a:t>
            </a:r>
            <a:r>
              <a:rPr spc="-8" dirty="0">
                <a:solidFill>
                  <a:srgbClr val="FFFFFF"/>
                </a:solidFill>
                <a:latin typeface="Leelawadee UI Semilight" pitchFamily="34" charset="-34"/>
                <a:ea typeface="Adobe Fan Heiti Std B" pitchFamily="34" charset="-128"/>
                <a:cs typeface="Leelawadee UI Semilight" pitchFamily="34" charset="-34"/>
              </a:rPr>
              <a:t>office </a:t>
            </a:r>
            <a:r>
              <a:rPr spc="-4" dirty="0">
                <a:solidFill>
                  <a:srgbClr val="FFFFFF"/>
                </a:solidFill>
                <a:latin typeface="Leelawadee UI Semilight" pitchFamily="34" charset="-34"/>
                <a:ea typeface="Adobe Fan Heiti Std B" pitchFamily="34" charset="-128"/>
                <a:cs typeface="Leelawadee UI Semilight" pitchFamily="34" charset="-34"/>
              </a:rPr>
              <a:t>building or</a:t>
            </a:r>
            <a:r>
              <a:rPr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home.</a:t>
            </a:r>
            <a:r>
              <a:rPr lang="en-IN" spc="-4" dirty="0">
                <a:solidFill>
                  <a:srgbClr val="FFFFFF"/>
                </a:solidFill>
                <a:latin typeface="Leelawadee UI Semilight" pitchFamily="34" charset="-34"/>
                <a:ea typeface="Adobe Fan Heiti Std B" pitchFamily="34" charset="-128"/>
                <a:cs typeface="Leelawadee UI Semilight" pitchFamily="34" charset="-34"/>
              </a:rPr>
              <a:t> And it is private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 and no </a:t>
            </a:r>
            <a:r>
              <a:rPr spc="-8" dirty="0">
                <a:solidFill>
                  <a:srgbClr val="FFFFFF"/>
                </a:solidFill>
                <a:latin typeface="Leelawadee UI Semilight" pitchFamily="34" charset="-34"/>
                <a:ea typeface="Adobe Fan Heiti Std B" pitchFamily="34" charset="-128"/>
                <a:cs typeface="Leelawadee UI Semilight" pitchFamily="34" charset="-34"/>
              </a:rPr>
              <a:t>more </a:t>
            </a:r>
            <a:r>
              <a:rPr spc="-4" dirty="0">
                <a:solidFill>
                  <a:srgbClr val="FFFFFF"/>
                </a:solidFill>
                <a:latin typeface="Leelawadee UI Semilight" pitchFamily="34" charset="-34"/>
                <a:ea typeface="Adobe Fan Heiti Std B" pitchFamily="34" charset="-128"/>
                <a:cs typeface="Leelawadee UI Semilight" pitchFamily="34" charset="-34"/>
              </a:rPr>
              <a:t>than a</a:t>
            </a:r>
            <a:r>
              <a:rPr spc="45" dirty="0">
                <a:solidFill>
                  <a:srgbClr val="FFFFFF"/>
                </a:solidFill>
                <a:latin typeface="Leelawadee UI Semilight" pitchFamily="34" charset="-34"/>
                <a:ea typeface="Adobe Fan Heiti Std B" pitchFamily="34" charset="-128"/>
                <a:cs typeface="Leelawadee UI Semilight" pitchFamily="34" charset="-34"/>
              </a:rPr>
              <a:t> </a:t>
            </a:r>
            <a:r>
              <a:rPr spc="-8" dirty="0">
                <a:solidFill>
                  <a:srgbClr val="FFFFFF"/>
                </a:solidFill>
                <a:latin typeface="Leelawadee UI Semilight" pitchFamily="34" charset="-34"/>
                <a:ea typeface="Adobe Fan Heiti Std B" pitchFamily="34" charset="-128"/>
                <a:cs typeface="Leelawadee UI Semilight" pitchFamily="34" charset="-34"/>
              </a:rPr>
              <a:t>mile</a:t>
            </a:r>
            <a:endParaRPr dirty="0">
              <a:latin typeface="Leelawadee UI Semilight" pitchFamily="34" charset="-34"/>
              <a:ea typeface="Adobe Fan Heiti Std B" pitchFamily="34" charset="-128"/>
              <a:cs typeface="Leelawadee UI Semilight" pitchFamily="34" charset="-34"/>
            </a:endParaRPr>
          </a:p>
          <a:p>
            <a:pPr marL="9525">
              <a:spcBef>
                <a:spcPts val="36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sp>
        <p:nvSpPr>
          <p:cNvPr id="4" name="object 4"/>
          <p:cNvSpPr/>
          <p:nvPr/>
        </p:nvSpPr>
        <p:spPr>
          <a:xfrm>
            <a:off x="6799707" y="1217295"/>
            <a:ext cx="2290572" cy="226999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2307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133350"/>
            <a:ext cx="4231386"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Infrar</a:t>
            </a:r>
            <a:r>
              <a:rPr sz="4400" b="1" spc="10"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e</a:t>
            </a:r>
            <a:r>
              <a:rPr sz="4400" b="1" dirty="0">
                <a:solidFill>
                  <a:srgbClr val="FFFF00"/>
                </a:solidFill>
                <a:effectLst>
                  <a:outerShdw blurRad="38100" dist="38100" dir="2700000" algn="tl">
                    <a:srgbClr val="000000">
                      <a:alpha val="43137"/>
                    </a:srgbClr>
                  </a:outerShdw>
                </a:effectLst>
                <a:latin typeface="Bahnschrift" panose="020B0502040204020203" pitchFamily="34" charset="0"/>
                <a:cs typeface="Palatino Linotype"/>
              </a:rPr>
              <a:t>d</a:t>
            </a:r>
          </a:p>
        </p:txBody>
      </p:sp>
      <p:sp>
        <p:nvSpPr>
          <p:cNvPr id="4" name="object 4"/>
          <p:cNvSpPr txBox="1">
            <a:spLocks noGrp="1"/>
          </p:cNvSpPr>
          <p:nvPr>
            <p:ph idx="1"/>
          </p:nvPr>
        </p:nvSpPr>
        <p:spPr>
          <a:xfrm>
            <a:off x="541781" y="895351"/>
            <a:ext cx="7916420" cy="1676741"/>
          </a:xfrm>
          <a:prstGeom prst="rect">
            <a:avLst/>
          </a:prstGeom>
        </p:spPr>
        <p:txBody>
          <a:bodyPr vert="horz" wrap="square" lIns="0" tIns="194945" rIns="0" bIns="0" rtlCol="0">
            <a:spAutoFit/>
          </a:bodyPr>
          <a:lstStyle/>
          <a:p>
            <a:pPr marL="439420" indent="-427355">
              <a:lnSpc>
                <a:spcPct val="100000"/>
              </a:lnSpc>
              <a:spcBef>
                <a:spcPts val="1535"/>
              </a:spcBef>
              <a:buFont typeface="Wingdings"/>
              <a:buChar char=""/>
              <a:tabLst>
                <a:tab pos="439420" algn="l"/>
                <a:tab pos="440055" algn="l"/>
              </a:tabLst>
            </a:pPr>
            <a:r>
              <a:rPr sz="1800" b="0" dirty="0">
                <a:solidFill>
                  <a:schemeClr val="bg1"/>
                </a:solidFill>
              </a:rPr>
              <a:t>Frequencies </a:t>
            </a:r>
            <a:r>
              <a:rPr sz="1800" b="0" spc="-5" dirty="0">
                <a:solidFill>
                  <a:schemeClr val="bg1"/>
                </a:solidFill>
              </a:rPr>
              <a:t>between 300 GHz </a:t>
            </a:r>
            <a:r>
              <a:rPr sz="1800" b="0" dirty="0">
                <a:solidFill>
                  <a:schemeClr val="bg1"/>
                </a:solidFill>
              </a:rPr>
              <a:t>to 400</a:t>
            </a:r>
            <a:r>
              <a:rPr sz="1800" b="0" spc="-70" dirty="0">
                <a:solidFill>
                  <a:schemeClr val="bg1"/>
                </a:solidFill>
              </a:rPr>
              <a:t> </a:t>
            </a:r>
            <a:r>
              <a:rPr sz="1800" b="0" spc="-10" dirty="0">
                <a:solidFill>
                  <a:schemeClr val="bg1"/>
                </a:solidFill>
              </a:rPr>
              <a:t>THz.</a:t>
            </a:r>
            <a:endParaRPr lang="en-US" sz="1800" b="0" spc="-10" dirty="0">
              <a:solidFill>
                <a:schemeClr val="bg1"/>
              </a:solidFill>
            </a:endParaRPr>
          </a:p>
          <a:p>
            <a:pPr marL="439420" indent="-427355">
              <a:lnSpc>
                <a:spcPct val="100000"/>
              </a:lnSpc>
              <a:spcBef>
                <a:spcPts val="1535"/>
              </a:spcBef>
              <a:buFont typeface="Wingdings"/>
              <a:buChar char=""/>
              <a:tabLst>
                <a:tab pos="439420" algn="l"/>
                <a:tab pos="440055" algn="l"/>
              </a:tabLst>
            </a:pPr>
            <a:r>
              <a:rPr sz="1800" b="0" spc="-10" dirty="0">
                <a:solidFill>
                  <a:schemeClr val="bg1"/>
                </a:solidFill>
              </a:rPr>
              <a:t>Used </a:t>
            </a:r>
            <a:r>
              <a:rPr sz="1800" b="0" dirty="0">
                <a:solidFill>
                  <a:schemeClr val="bg1"/>
                </a:solidFill>
              </a:rPr>
              <a:t>for short-range</a:t>
            </a:r>
            <a:r>
              <a:rPr sz="1800" b="0" spc="30" dirty="0">
                <a:solidFill>
                  <a:schemeClr val="bg1"/>
                </a:solidFill>
              </a:rPr>
              <a:t> </a:t>
            </a:r>
            <a:r>
              <a:rPr sz="1800" b="0" spc="-5" dirty="0">
                <a:solidFill>
                  <a:schemeClr val="bg1"/>
                </a:solidFill>
              </a:rPr>
              <a:t>communication</a:t>
            </a:r>
          </a:p>
          <a:p>
            <a:pPr marL="355600" marR="5080" indent="-343535">
              <a:lnSpc>
                <a:spcPct val="100000"/>
              </a:lnSpc>
              <a:spcBef>
                <a:spcPts val="1445"/>
              </a:spcBef>
              <a:buFont typeface="Wingdings"/>
              <a:buChar char=""/>
              <a:tabLst>
                <a:tab pos="439420" algn="l"/>
                <a:tab pos="440055" algn="l"/>
              </a:tabLst>
            </a:pPr>
            <a:r>
              <a:rPr sz="1800" b="0" dirty="0">
                <a:solidFill>
                  <a:schemeClr val="bg1"/>
                </a:solidFill>
              </a:rPr>
              <a:t>	</a:t>
            </a:r>
            <a:r>
              <a:rPr sz="1800" b="0" spc="-5" dirty="0">
                <a:solidFill>
                  <a:schemeClr val="bg1"/>
                </a:solidFill>
              </a:rPr>
              <a:t>Example: </a:t>
            </a:r>
            <a:r>
              <a:rPr sz="1800" b="0" dirty="0">
                <a:solidFill>
                  <a:schemeClr val="bg1"/>
                </a:solidFill>
              </a:rPr>
              <a:t>Night </a:t>
            </a:r>
            <a:r>
              <a:rPr sz="1800" b="0" spc="-5" dirty="0">
                <a:solidFill>
                  <a:schemeClr val="bg1"/>
                </a:solidFill>
              </a:rPr>
              <a:t>Vision Camera,Remote </a:t>
            </a:r>
            <a:r>
              <a:rPr sz="1800" b="0" dirty="0">
                <a:solidFill>
                  <a:schemeClr val="bg1"/>
                </a:solidFill>
              </a:rPr>
              <a:t>control,  File sharing </a:t>
            </a:r>
            <a:r>
              <a:rPr sz="1800" b="0" spc="-5" dirty="0">
                <a:solidFill>
                  <a:schemeClr val="bg1"/>
                </a:solidFill>
              </a:rPr>
              <a:t>between </a:t>
            </a:r>
            <a:r>
              <a:rPr lang="en-US" sz="1800" b="0" spc="-5" dirty="0">
                <a:solidFill>
                  <a:schemeClr val="bg1"/>
                </a:solidFill>
              </a:rPr>
              <a:t>  </a:t>
            </a:r>
            <a:r>
              <a:rPr sz="1800" b="0" dirty="0">
                <a:solidFill>
                  <a:schemeClr val="bg1"/>
                </a:solidFill>
              </a:rPr>
              <a:t>two </a:t>
            </a:r>
            <a:r>
              <a:rPr sz="1800" b="0" spc="-5" dirty="0">
                <a:solidFill>
                  <a:schemeClr val="bg1"/>
                </a:solidFill>
              </a:rPr>
              <a:t>phones, Communication between </a:t>
            </a:r>
            <a:r>
              <a:rPr sz="1800" b="0" dirty="0">
                <a:solidFill>
                  <a:schemeClr val="bg1"/>
                </a:solidFill>
              </a:rPr>
              <a:t>a PC </a:t>
            </a:r>
            <a:r>
              <a:rPr sz="1800" b="0" spc="-5" dirty="0">
                <a:solidFill>
                  <a:schemeClr val="bg1"/>
                </a:solidFill>
              </a:rPr>
              <a:t>and peripheral  </a:t>
            </a:r>
            <a:r>
              <a:rPr sz="1800" b="0" dirty="0">
                <a:solidFill>
                  <a:schemeClr val="bg1"/>
                </a:solidFill>
              </a:rPr>
              <a:t>device</a:t>
            </a:r>
          </a:p>
        </p:txBody>
      </p:sp>
      <p:sp>
        <p:nvSpPr>
          <p:cNvPr id="5" name="object 5"/>
          <p:cNvSpPr/>
          <p:nvPr/>
        </p:nvSpPr>
        <p:spPr>
          <a:xfrm>
            <a:off x="465510" y="3056343"/>
            <a:ext cx="1964580" cy="14311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84034" y="3028950"/>
            <a:ext cx="2378966" cy="14058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44723" y="4634864"/>
            <a:ext cx="3214116" cy="50863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59964" y="2832354"/>
            <a:ext cx="3183890" cy="1810703"/>
          </a:xfrm>
          <a:custGeom>
            <a:avLst/>
            <a:gdLst/>
            <a:ahLst/>
            <a:cxnLst/>
            <a:rect l="l" t="t" r="r" b="b"/>
            <a:pathLst>
              <a:path w="3183890" h="2414270">
                <a:moveTo>
                  <a:pt x="2976118" y="0"/>
                </a:moveTo>
                <a:lnTo>
                  <a:pt x="207518" y="0"/>
                </a:lnTo>
                <a:lnTo>
                  <a:pt x="159913" y="5476"/>
                </a:lnTo>
                <a:lnTo>
                  <a:pt x="116225" y="21079"/>
                </a:lnTo>
                <a:lnTo>
                  <a:pt x="77695" y="45566"/>
                </a:lnTo>
                <a:lnTo>
                  <a:pt x="45566" y="77695"/>
                </a:lnTo>
                <a:lnTo>
                  <a:pt x="21079" y="116225"/>
                </a:lnTo>
                <a:lnTo>
                  <a:pt x="5476" y="159913"/>
                </a:lnTo>
                <a:lnTo>
                  <a:pt x="0" y="207517"/>
                </a:lnTo>
                <a:lnTo>
                  <a:pt x="0" y="2206561"/>
                </a:lnTo>
                <a:lnTo>
                  <a:pt x="5476" y="2254126"/>
                </a:lnTo>
                <a:lnTo>
                  <a:pt x="21079" y="2297791"/>
                </a:lnTo>
                <a:lnTo>
                  <a:pt x="45566" y="2336310"/>
                </a:lnTo>
                <a:lnTo>
                  <a:pt x="77695" y="2368438"/>
                </a:lnTo>
                <a:lnTo>
                  <a:pt x="116225" y="2392928"/>
                </a:lnTo>
                <a:lnTo>
                  <a:pt x="159913" y="2408536"/>
                </a:lnTo>
                <a:lnTo>
                  <a:pt x="207518" y="2414016"/>
                </a:lnTo>
                <a:lnTo>
                  <a:pt x="2976118" y="2414016"/>
                </a:lnTo>
                <a:lnTo>
                  <a:pt x="3023722" y="2408536"/>
                </a:lnTo>
                <a:lnTo>
                  <a:pt x="3067410" y="2392928"/>
                </a:lnTo>
                <a:lnTo>
                  <a:pt x="3105940" y="2368438"/>
                </a:lnTo>
                <a:lnTo>
                  <a:pt x="3138069" y="2336310"/>
                </a:lnTo>
                <a:lnTo>
                  <a:pt x="3162556" y="2297791"/>
                </a:lnTo>
                <a:lnTo>
                  <a:pt x="3178159" y="2254126"/>
                </a:lnTo>
                <a:lnTo>
                  <a:pt x="3183636" y="2206561"/>
                </a:lnTo>
                <a:lnTo>
                  <a:pt x="3183636" y="207517"/>
                </a:lnTo>
                <a:lnTo>
                  <a:pt x="3178159" y="159913"/>
                </a:lnTo>
                <a:lnTo>
                  <a:pt x="3162556" y="116225"/>
                </a:lnTo>
                <a:lnTo>
                  <a:pt x="3138069" y="77695"/>
                </a:lnTo>
                <a:lnTo>
                  <a:pt x="3105940" y="45566"/>
                </a:lnTo>
                <a:lnTo>
                  <a:pt x="3067410" y="21079"/>
                </a:lnTo>
                <a:lnTo>
                  <a:pt x="3023722" y="5476"/>
                </a:lnTo>
                <a:lnTo>
                  <a:pt x="2976118" y="0"/>
                </a:lnTo>
                <a:close/>
              </a:path>
            </a:pathLst>
          </a:custGeom>
          <a:solidFill>
            <a:srgbClr val="ECECEC"/>
          </a:solidFill>
        </p:spPr>
        <p:txBody>
          <a:bodyPr wrap="square" lIns="0" tIns="0" rIns="0" bIns="0" rtlCol="0"/>
          <a:lstStyle/>
          <a:p>
            <a:endParaRPr/>
          </a:p>
        </p:txBody>
      </p:sp>
      <p:sp>
        <p:nvSpPr>
          <p:cNvPr id="9" name="object 9"/>
          <p:cNvSpPr/>
          <p:nvPr/>
        </p:nvSpPr>
        <p:spPr>
          <a:xfrm>
            <a:off x="3146139" y="3071661"/>
            <a:ext cx="2411286" cy="133189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857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lstStyle/>
          <a:p>
            <a:r>
              <a:rPr lang="en-US" dirty="0">
                <a:solidFill>
                  <a:srgbClr val="92D050"/>
                </a:solidFill>
                <a:latin typeface="Bahnschrift SemiBold" panose="020B0502040204020203" pitchFamily="34" charset="0"/>
              </a:rPr>
              <a:t>What is PING?</a:t>
            </a:r>
            <a:endParaRPr lang="en-IN" dirty="0">
              <a:solidFill>
                <a:srgbClr val="92D050"/>
              </a:solidFill>
              <a:latin typeface="Bahnschrift SemiBold" panose="020B0502040204020203" pitchFamily="34" charset="0"/>
            </a:endParaRPr>
          </a:p>
        </p:txBody>
      </p:sp>
      <p:sp>
        <p:nvSpPr>
          <p:cNvPr id="3" name="Content Placeholder 2"/>
          <p:cNvSpPr>
            <a:spLocks noGrp="1"/>
          </p:cNvSpPr>
          <p:nvPr>
            <p:ph idx="1"/>
          </p:nvPr>
        </p:nvSpPr>
        <p:spPr/>
        <p:txBody>
          <a:bodyPr/>
          <a:lstStyle/>
          <a:p>
            <a:r>
              <a:rPr lang="en-US" sz="1800" dirty="0">
                <a:solidFill>
                  <a:schemeClr val="bg1"/>
                </a:solidFill>
              </a:rPr>
              <a:t>It stands for Packet Internet Gropher </a:t>
            </a:r>
            <a:r>
              <a:rPr lang="en-IN" sz="1800" dirty="0">
                <a:solidFill>
                  <a:schemeClr val="bg1"/>
                </a:solidFill>
              </a:rPr>
              <a:t>The ping command is usually used as a simple way to verify that a computer can communicate over the network with another computer or network device. The ping command operates by sending Internet Control Message Protocol (ICMP) </a:t>
            </a:r>
            <a:r>
              <a:rPr lang="en-IN" sz="1800" b="1" dirty="0">
                <a:solidFill>
                  <a:schemeClr val="bg1"/>
                </a:solidFill>
              </a:rPr>
              <a:t>Echo</a:t>
            </a:r>
            <a:r>
              <a:rPr lang="en-IN" sz="1800" dirty="0">
                <a:solidFill>
                  <a:schemeClr val="bg1"/>
                </a:solidFill>
              </a:rPr>
              <a:t> Request messages to the destination computer and waiting for a response.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76550"/>
            <a:ext cx="3962400" cy="1933593"/>
          </a:xfrm>
          <a:prstGeom prst="rect">
            <a:avLst/>
          </a:prstGeom>
        </p:spPr>
      </p:pic>
    </p:spTree>
    <p:extLst>
      <p:ext uri="{BB962C8B-B14F-4D97-AF65-F5344CB8AC3E}">
        <p14:creationId xmlns:p14="http://schemas.microsoft.com/office/powerpoint/2010/main" val="2059830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FF0000"/>
                </a:solidFill>
                <a:effectLst>
                  <a:outerShdw blurRad="38100" dist="38100" dir="2700000" algn="tl">
                    <a:srgbClr val="000000">
                      <a:alpha val="43137"/>
                    </a:srgbClr>
                  </a:outerShdw>
                </a:effectLst>
              </a:rPr>
              <a:t>NETWORKING </a:t>
            </a:r>
            <a:br>
              <a:rPr lang="en-US" sz="4800" b="1" dirty="0">
                <a:solidFill>
                  <a:srgbClr val="FF0000"/>
                </a:solidFill>
                <a:effectLst>
                  <a:outerShdw blurRad="38100" dist="38100" dir="2700000" algn="tl">
                    <a:srgbClr val="000000">
                      <a:alpha val="43137"/>
                    </a:srgbClr>
                  </a:outerShdw>
                </a:effectLst>
              </a:rPr>
            </a:br>
            <a:r>
              <a:rPr lang="en-US" sz="4800" b="1" dirty="0">
                <a:solidFill>
                  <a:srgbClr val="FF0000"/>
                </a:solidFill>
                <a:effectLst>
                  <a:outerShdw blurRad="38100" dist="38100" dir="2700000" algn="tl">
                    <a:srgbClr val="000000">
                      <a:alpha val="43137"/>
                    </a:srgbClr>
                  </a:outerShdw>
                </a:effectLst>
              </a:rPr>
              <a:t>DEVICES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08808"/>
            <a:ext cx="3962400" cy="845103"/>
          </a:xfrm>
          <a:prstGeom prst="rect">
            <a:avLst/>
          </a:prstGeom>
        </p:spPr>
        <p:txBody>
          <a:bodyPr vert="horz" wrap="square" lIns="0" tIns="13970" rIns="0" bIns="0" rtlCol="0">
            <a:spAutoFit/>
          </a:bodyPr>
          <a:lstStyle/>
          <a:p>
            <a:pPr marL="12700">
              <a:lnSpc>
                <a:spcPct val="100000"/>
              </a:lnSpc>
              <a:spcBef>
                <a:spcPts val="110"/>
              </a:spcBef>
            </a:pPr>
            <a:r>
              <a:rPr sz="5400" spc="-10" dirty="0">
                <a:solidFill>
                  <a:srgbClr val="92D050"/>
                </a:solidFill>
                <a:latin typeface="Bahnschrift Condensed" pitchFamily="34" charset="0"/>
              </a:rPr>
              <a:t>Introduction</a:t>
            </a:r>
          </a:p>
        </p:txBody>
      </p:sp>
      <p:sp>
        <p:nvSpPr>
          <p:cNvPr id="3" name="object 3"/>
          <p:cNvSpPr txBox="1"/>
          <p:nvPr/>
        </p:nvSpPr>
        <p:spPr>
          <a:xfrm>
            <a:off x="536247" y="813145"/>
            <a:ext cx="7859395" cy="2166619"/>
          </a:xfrm>
          <a:prstGeom prst="rect">
            <a:avLst/>
          </a:prstGeom>
        </p:spPr>
        <p:txBody>
          <a:bodyPr vert="horz" wrap="square" lIns="0" tIns="12065" rIns="0" bIns="0" rtlCol="0">
            <a:spAutoFit/>
          </a:bodyPr>
          <a:lstStyle/>
          <a:p>
            <a:pPr marL="356870" marR="5080" indent="-344805">
              <a:lnSpc>
                <a:spcPct val="100000"/>
              </a:lnSpc>
              <a:spcBef>
                <a:spcPts val="95"/>
              </a:spcBef>
              <a:buFont typeface="Arial"/>
              <a:buChar char="•"/>
              <a:tabLst>
                <a:tab pos="356870" algn="l"/>
                <a:tab pos="357505" algn="l"/>
              </a:tabLst>
            </a:pPr>
            <a:endParaRPr sz="2400"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sz="2400" spc="-150" dirty="0">
                <a:solidFill>
                  <a:schemeClr val="bg1"/>
                </a:solidFill>
                <a:latin typeface="Bahnschrift Condensed" pitchFamily="34" charset="0"/>
                <a:cs typeface="Carlito"/>
              </a:rPr>
              <a:t>To </a:t>
            </a:r>
            <a:r>
              <a:rPr lang="en-US" sz="2400" spc="-150" dirty="0">
                <a:solidFill>
                  <a:schemeClr val="bg1"/>
                </a:solidFill>
                <a:latin typeface="Bahnschrift Condensed" pitchFamily="34" charset="0"/>
                <a:cs typeface="Carlito"/>
              </a:rPr>
              <a:t> </a:t>
            </a:r>
            <a:r>
              <a:rPr sz="2400" spc="-15" dirty="0">
                <a:solidFill>
                  <a:schemeClr val="bg1"/>
                </a:solidFill>
                <a:latin typeface="Bahnschrift Condensed" pitchFamily="34" charset="0"/>
                <a:cs typeface="Carlito"/>
              </a:rPr>
              <a:t>connect </a:t>
            </a:r>
            <a:r>
              <a:rPr sz="2400" spc="-10" dirty="0">
                <a:solidFill>
                  <a:schemeClr val="bg1"/>
                </a:solidFill>
                <a:latin typeface="Bahnschrift Condensed" pitchFamily="34" charset="0"/>
                <a:cs typeface="Carlito"/>
              </a:rPr>
              <a:t>LANs, 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needed </a:t>
            </a:r>
            <a:r>
              <a:rPr sz="2400" spc="-5" dirty="0">
                <a:solidFill>
                  <a:schemeClr val="bg1"/>
                </a:solidFill>
                <a:latin typeface="Bahnschrift Condensed" pitchFamily="34" charset="0"/>
                <a:cs typeface="Carlito"/>
              </a:rPr>
              <a:t>and </a:t>
            </a:r>
            <a:r>
              <a:rPr sz="2400" spc="-15" dirty="0">
                <a:solidFill>
                  <a:schemeClr val="bg1"/>
                </a:solidFill>
                <a:latin typeface="Bahnschrift Condensed" pitchFamily="34" charset="0"/>
                <a:cs typeface="Carlito"/>
              </a:rPr>
              <a:t>various </a:t>
            </a:r>
            <a:r>
              <a:rPr sz="2400" spc="-10" dirty="0">
                <a:solidFill>
                  <a:schemeClr val="bg1"/>
                </a:solidFill>
                <a:latin typeface="Bahnschrift Condensed" pitchFamily="34" charset="0"/>
                <a:cs typeface="Carlito"/>
              </a:rPr>
              <a:t>connecting devices </a:t>
            </a:r>
            <a:r>
              <a:rPr sz="2400" spc="-25" dirty="0">
                <a:solidFill>
                  <a:schemeClr val="bg1"/>
                </a:solidFill>
                <a:latin typeface="Bahnschrift Condensed" pitchFamily="34" charset="0"/>
                <a:cs typeface="Carlito"/>
              </a:rPr>
              <a:t>are  </a:t>
            </a:r>
            <a:r>
              <a:rPr sz="2400" spc="-10" dirty="0">
                <a:solidFill>
                  <a:schemeClr val="bg1"/>
                </a:solidFill>
                <a:latin typeface="Bahnschrift Condensed" pitchFamily="34" charset="0"/>
                <a:cs typeface="Carlito"/>
              </a:rPr>
              <a:t>such </a:t>
            </a:r>
            <a:r>
              <a:rPr sz="2400" spc="-5" dirty="0">
                <a:solidFill>
                  <a:schemeClr val="bg1"/>
                </a:solidFill>
                <a:latin typeface="Bahnschrift Condensed" pitchFamily="34" charset="0"/>
                <a:cs typeface="Carlito"/>
              </a:rPr>
              <a:t>as </a:t>
            </a:r>
            <a:r>
              <a:rPr sz="2400" spc="-10" dirty="0">
                <a:solidFill>
                  <a:schemeClr val="bg1"/>
                </a:solidFill>
                <a:latin typeface="Bahnschrift Condensed" pitchFamily="34" charset="0"/>
                <a:cs typeface="Carlito"/>
              </a:rPr>
              <a:t>bridge, </a:t>
            </a:r>
            <a:r>
              <a:rPr sz="2400" spc="-15" dirty="0">
                <a:solidFill>
                  <a:schemeClr val="bg1"/>
                </a:solidFill>
                <a:latin typeface="Bahnschrift Condensed" pitchFamily="34" charset="0"/>
                <a:cs typeface="Carlito"/>
              </a:rPr>
              <a:t>switch, </a:t>
            </a:r>
            <a:r>
              <a:rPr sz="2400" spc="-60" dirty="0">
                <a:solidFill>
                  <a:schemeClr val="bg1"/>
                </a:solidFill>
                <a:latin typeface="Bahnschrift Condensed" pitchFamily="34" charset="0"/>
                <a:cs typeface="Carlito"/>
              </a:rPr>
              <a:t>router, </a:t>
            </a:r>
            <a:r>
              <a:rPr sz="2400" spc="-10" dirty="0">
                <a:solidFill>
                  <a:schemeClr val="bg1"/>
                </a:solidFill>
                <a:latin typeface="Bahnschrift Condensed" pitchFamily="34" charset="0"/>
                <a:cs typeface="Carlito"/>
              </a:rPr>
              <a:t>hub,</a:t>
            </a:r>
            <a:r>
              <a:rPr sz="2400" spc="220" dirty="0">
                <a:solidFill>
                  <a:schemeClr val="bg1"/>
                </a:solidFill>
                <a:latin typeface="Bahnschrift Condensed" pitchFamily="34" charset="0"/>
                <a:cs typeface="Carlito"/>
              </a:rPr>
              <a:t> </a:t>
            </a:r>
            <a:r>
              <a:rPr sz="2400" spc="-55" dirty="0">
                <a:solidFill>
                  <a:schemeClr val="bg1"/>
                </a:solidFill>
                <a:latin typeface="Bahnschrift Condensed" pitchFamily="34" charset="0"/>
                <a:cs typeface="Carlito"/>
              </a:rPr>
              <a:t>repeater.</a:t>
            </a:r>
            <a:endParaRPr lang="en-US" sz="2400" spc="-55" dirty="0">
              <a:solidFill>
                <a:schemeClr val="bg1"/>
              </a:solidFill>
              <a:latin typeface="Bahnschrift Condensed" pitchFamily="34" charset="0"/>
              <a:cs typeface="Carlito"/>
            </a:endParaRPr>
          </a:p>
          <a:p>
            <a:pPr marL="356870" marR="188595" indent="-344805">
              <a:lnSpc>
                <a:spcPct val="100000"/>
              </a:lnSpc>
              <a:spcBef>
                <a:spcPts val="770"/>
              </a:spcBef>
              <a:buFont typeface="Arial"/>
              <a:buChar char="•"/>
              <a:tabLst>
                <a:tab pos="356870" algn="l"/>
                <a:tab pos="357505" algn="l"/>
              </a:tabLst>
            </a:pPr>
            <a:r>
              <a:rPr lang="en-US" sz="2400" spc="-55" dirty="0">
                <a:solidFill>
                  <a:schemeClr val="bg1"/>
                </a:solidFill>
                <a:latin typeface="Bahnschrift Condensed" pitchFamily="34" charset="0"/>
                <a:cs typeface="Carlito"/>
              </a:rPr>
              <a:t>Types of Networking Devices :-</a:t>
            </a:r>
          </a:p>
          <a:p>
            <a:pPr marL="356870" marR="188595" indent="-344805">
              <a:lnSpc>
                <a:spcPct val="100000"/>
              </a:lnSpc>
              <a:spcBef>
                <a:spcPts val="770"/>
              </a:spcBef>
              <a:buFont typeface="Arial"/>
              <a:buChar char="•"/>
              <a:tabLst>
                <a:tab pos="356870" algn="l"/>
                <a:tab pos="357505" algn="l"/>
              </a:tabLst>
            </a:pPr>
            <a:endParaRPr sz="2400" dirty="0">
              <a:solidFill>
                <a:schemeClr val="bg1"/>
              </a:solidFill>
              <a:latin typeface="Bahnschrift Condensed" pitchFamily="34" charset="0"/>
              <a:cs typeface="Carlito"/>
            </a:endParaRPr>
          </a:p>
        </p:txBody>
      </p:sp>
      <p:sp>
        <p:nvSpPr>
          <p:cNvPr id="4" name="TextBox 3"/>
          <p:cNvSpPr txBox="1"/>
          <p:nvPr/>
        </p:nvSpPr>
        <p:spPr>
          <a:xfrm>
            <a:off x="3810000" y="2170961"/>
            <a:ext cx="5867400" cy="3108543"/>
          </a:xfrm>
          <a:prstGeom prst="rect">
            <a:avLst/>
          </a:prstGeom>
          <a:noFill/>
        </p:spPr>
        <p:txBody>
          <a:bodyPr wrap="square" rtlCol="0">
            <a:spAutoFit/>
          </a:bodyPr>
          <a:lstStyle/>
          <a:p>
            <a:pPr marL="342900" indent="-342900">
              <a:buFont typeface="+mj-lt"/>
              <a:buAutoNum type="arabicPeriod"/>
            </a:pPr>
            <a:r>
              <a:rPr lang="en-US" sz="2000" dirty="0">
                <a:solidFill>
                  <a:schemeClr val="bg1"/>
                </a:solidFill>
                <a:latin typeface="Bahnschrift Condensed" pitchFamily="34" charset="0"/>
              </a:rPr>
              <a:t>NIC Card</a:t>
            </a:r>
          </a:p>
          <a:p>
            <a:pPr marL="342900" indent="-342900">
              <a:buFont typeface="+mj-lt"/>
              <a:buAutoNum type="arabicPeriod"/>
            </a:pPr>
            <a:r>
              <a:rPr lang="en-US" sz="2000" dirty="0">
                <a:solidFill>
                  <a:schemeClr val="bg1"/>
                </a:solidFill>
                <a:latin typeface="Bahnschrift Condensed" pitchFamily="34" charset="0"/>
              </a:rPr>
              <a:t>Repeater</a:t>
            </a:r>
          </a:p>
          <a:p>
            <a:pPr marL="342900" indent="-342900">
              <a:buFont typeface="+mj-lt"/>
              <a:buAutoNum type="arabicPeriod"/>
            </a:pPr>
            <a:r>
              <a:rPr lang="en-US" sz="2000" dirty="0">
                <a:solidFill>
                  <a:schemeClr val="bg1"/>
                </a:solidFill>
                <a:latin typeface="Bahnschrift Condensed" pitchFamily="34" charset="0"/>
              </a:rPr>
              <a:t>Hub</a:t>
            </a:r>
          </a:p>
          <a:p>
            <a:pPr marL="342900" indent="-342900">
              <a:buFont typeface="+mj-lt"/>
              <a:buAutoNum type="arabicPeriod"/>
            </a:pPr>
            <a:r>
              <a:rPr lang="en-US" sz="2000" dirty="0">
                <a:solidFill>
                  <a:schemeClr val="bg1"/>
                </a:solidFill>
                <a:latin typeface="Bahnschrift Condensed" pitchFamily="34" charset="0"/>
              </a:rPr>
              <a:t>Bridge</a:t>
            </a:r>
          </a:p>
          <a:p>
            <a:pPr marL="342900" indent="-342900">
              <a:buFont typeface="+mj-lt"/>
              <a:buAutoNum type="arabicPeriod"/>
            </a:pPr>
            <a:r>
              <a:rPr lang="en-US" sz="2000" dirty="0">
                <a:solidFill>
                  <a:schemeClr val="bg1"/>
                </a:solidFill>
                <a:latin typeface="Bahnschrift Condensed" pitchFamily="34" charset="0"/>
              </a:rPr>
              <a:t>Switch</a:t>
            </a:r>
          </a:p>
          <a:p>
            <a:pPr marL="342900" indent="-342900">
              <a:buFont typeface="+mj-lt"/>
              <a:buAutoNum type="arabicPeriod"/>
            </a:pPr>
            <a:r>
              <a:rPr lang="en-US" sz="2000" dirty="0">
                <a:solidFill>
                  <a:schemeClr val="bg1"/>
                </a:solidFill>
                <a:latin typeface="Bahnschrift Condensed" pitchFamily="34" charset="0"/>
              </a:rPr>
              <a:t>Gateway</a:t>
            </a:r>
          </a:p>
          <a:p>
            <a:pPr marL="342900" indent="-342900">
              <a:buFont typeface="+mj-lt"/>
              <a:buAutoNum type="arabicPeriod"/>
            </a:pPr>
            <a:r>
              <a:rPr lang="en-US" sz="2000" dirty="0">
                <a:solidFill>
                  <a:schemeClr val="bg1"/>
                </a:solidFill>
                <a:latin typeface="Bahnschrift Condensed" pitchFamily="34" charset="0"/>
              </a:rPr>
              <a:t>Router</a:t>
            </a:r>
          </a:p>
          <a:p>
            <a:pPr marL="342900" indent="-342900">
              <a:buFont typeface="+mj-lt"/>
              <a:buAutoNum type="arabicPeriod"/>
            </a:pPr>
            <a:r>
              <a:rPr lang="en-US" sz="2000" dirty="0">
                <a:solidFill>
                  <a:schemeClr val="bg1"/>
                </a:solidFill>
                <a:latin typeface="Bahnschrift Condensed" pitchFamily="34" charset="0"/>
              </a:rPr>
              <a:t>Modem</a:t>
            </a:r>
          </a:p>
          <a:p>
            <a:endParaRPr lang="en-US" dirty="0">
              <a:solidFill>
                <a:schemeClr val="bg1"/>
              </a:solidFill>
            </a:endParaRPr>
          </a:p>
          <a:p>
            <a:pPr marL="342900" indent="-342900">
              <a:buFont typeface="+mj-lt"/>
              <a:buAutoNum type="arabicPeriod"/>
            </a:pP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2" y="1962150"/>
            <a:ext cx="3768663" cy="2876550"/>
          </a:xfrm>
          <a:prstGeom prst="rect">
            <a:avLst/>
          </a:prstGeom>
        </p:spPr>
      </p:pic>
    </p:spTree>
    <p:extLst>
      <p:ext uri="{BB962C8B-B14F-4D97-AF65-F5344CB8AC3E}">
        <p14:creationId xmlns:p14="http://schemas.microsoft.com/office/powerpoint/2010/main" val="218449747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2724" y="285752"/>
            <a:ext cx="6148705" cy="689291"/>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92D050"/>
                </a:solidFill>
                <a:latin typeface="Bahnschrift Condensed" pitchFamily="34" charset="0"/>
                <a:cs typeface="Times New Roman"/>
              </a:rPr>
              <a:t>CONNECTING</a:t>
            </a:r>
            <a:r>
              <a:rPr sz="4400" spc="-35" dirty="0">
                <a:solidFill>
                  <a:srgbClr val="92D050"/>
                </a:solidFill>
                <a:latin typeface="Bahnschrift Condensed" pitchFamily="34" charset="0"/>
                <a:cs typeface="Times New Roman"/>
              </a:rPr>
              <a:t> </a:t>
            </a:r>
            <a:r>
              <a:rPr sz="4400" spc="-5" dirty="0">
                <a:solidFill>
                  <a:srgbClr val="92D050"/>
                </a:solidFill>
                <a:latin typeface="Bahnschrift Condensed" pitchFamily="34" charset="0"/>
                <a:cs typeface="Times New Roman"/>
              </a:rPr>
              <a:t>DEVICES</a:t>
            </a:r>
            <a:endParaRPr sz="4400" dirty="0">
              <a:solidFill>
                <a:srgbClr val="92D050"/>
              </a:solidFill>
              <a:latin typeface="Bahnschrift Condensed" pitchFamily="34" charset="0"/>
              <a:cs typeface="Times New Roman"/>
            </a:endParaRPr>
          </a:p>
        </p:txBody>
      </p:sp>
      <p:sp>
        <p:nvSpPr>
          <p:cNvPr id="4" name="object 4"/>
          <p:cNvSpPr txBox="1">
            <a:spLocks noGrp="1"/>
          </p:cNvSpPr>
          <p:nvPr>
            <p:ph type="body" idx="1"/>
          </p:nvPr>
        </p:nvSpPr>
        <p:spPr>
          <a:xfrm>
            <a:off x="457200" y="1200152"/>
            <a:ext cx="8229600" cy="750205"/>
          </a:xfrm>
          <a:prstGeom prst="rect">
            <a:avLst/>
          </a:prstGeom>
        </p:spPr>
        <p:txBody>
          <a:bodyPr vert="horz" wrap="square" lIns="0" tIns="11430" rIns="0" bIns="0" rtlCol="0">
            <a:spAutoFit/>
          </a:bodyPr>
          <a:lstStyle/>
          <a:p>
            <a:pPr marL="549275" marR="5080" indent="-344805">
              <a:lnSpc>
                <a:spcPct val="100000"/>
              </a:lnSpc>
              <a:spcBef>
                <a:spcPts val="90"/>
              </a:spcBef>
              <a:buFont typeface="Arial"/>
              <a:buChar char="•"/>
              <a:tabLst>
                <a:tab pos="549910" algn="l"/>
                <a:tab pos="550545" algn="l"/>
              </a:tabLst>
            </a:pPr>
            <a:r>
              <a:rPr sz="2400" spc="-5" dirty="0">
                <a:solidFill>
                  <a:schemeClr val="bg1"/>
                </a:solidFill>
                <a:latin typeface="Bahnschrift Condensed" pitchFamily="34" charset="0"/>
              </a:rPr>
              <a:t>Connecting devices into five </a:t>
            </a:r>
            <a:r>
              <a:rPr sz="2400" spc="-10" dirty="0">
                <a:solidFill>
                  <a:schemeClr val="bg1"/>
                </a:solidFill>
                <a:latin typeface="Bahnschrift Condensed" pitchFamily="34" charset="0"/>
              </a:rPr>
              <a:t>different </a:t>
            </a:r>
            <a:r>
              <a:rPr sz="2400" spc="-5" dirty="0">
                <a:solidFill>
                  <a:schemeClr val="bg1"/>
                </a:solidFill>
                <a:latin typeface="Bahnschrift Condensed" pitchFamily="34" charset="0"/>
              </a:rPr>
              <a:t>categories  based on the </a:t>
            </a:r>
            <a:r>
              <a:rPr sz="2400" spc="-10" dirty="0">
                <a:solidFill>
                  <a:schemeClr val="bg1"/>
                </a:solidFill>
                <a:latin typeface="Bahnschrift Condensed" pitchFamily="34" charset="0"/>
              </a:rPr>
              <a:t>layer </a:t>
            </a:r>
            <a:r>
              <a:rPr sz="2400" spc="-5" dirty="0">
                <a:solidFill>
                  <a:schemeClr val="bg1"/>
                </a:solidFill>
                <a:latin typeface="Bahnschrift Condensed" pitchFamily="34" charset="0"/>
              </a:rPr>
              <a:t>in which they operate in a  network.</a:t>
            </a:r>
          </a:p>
        </p:txBody>
      </p:sp>
      <p:sp>
        <p:nvSpPr>
          <p:cNvPr id="5" name="object 5"/>
          <p:cNvSpPr/>
          <p:nvPr/>
        </p:nvSpPr>
        <p:spPr>
          <a:xfrm>
            <a:off x="2133602" y="2343151"/>
            <a:ext cx="4654119" cy="2400485"/>
          </a:xfrm>
          <a:prstGeom prst="rect">
            <a:avLst/>
          </a:prstGeom>
          <a:blipFill>
            <a:blip r:embed="rId2" cstate="print"/>
            <a:srcRect/>
            <a:stretch>
              <a:fillRect l="-39454" t="-1" r="-39287" b="-17450"/>
            </a:stretch>
          </a:blipFill>
        </p:spPr>
        <p:txBody>
          <a:bodyPr wrap="square" lIns="0" tIns="0" rIns="0" bIns="0" rtlCol="0"/>
          <a:lstStyle/>
          <a:p>
            <a:endParaRPr/>
          </a:p>
        </p:txBody>
      </p:sp>
    </p:spTree>
    <p:extLst>
      <p:ext uri="{BB962C8B-B14F-4D97-AF65-F5344CB8AC3E}">
        <p14:creationId xmlns:p14="http://schemas.microsoft.com/office/powerpoint/2010/main" val="152783595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2" y="133351"/>
            <a:ext cx="4701413" cy="843180"/>
          </a:xfrm>
          <a:prstGeom prst="rect">
            <a:avLst/>
          </a:prstGeom>
        </p:spPr>
        <p:txBody>
          <a:bodyPr vert="horz" wrap="square" lIns="0" tIns="12065" rIns="0" bIns="0" rtlCol="0">
            <a:spAutoFit/>
          </a:bodyPr>
          <a:lstStyle/>
          <a:p>
            <a:pPr marL="12700">
              <a:lnSpc>
                <a:spcPct val="100000"/>
              </a:lnSpc>
              <a:spcBef>
                <a:spcPts val="95"/>
              </a:spcBef>
            </a:pPr>
            <a:r>
              <a:rPr lang="en-US" sz="5400" spc="-10" dirty="0">
                <a:solidFill>
                  <a:srgbClr val="92D050"/>
                </a:solidFill>
                <a:latin typeface="Bahnschrift Condensed" pitchFamily="34" charset="0"/>
              </a:rPr>
              <a:t>NIC or Network Card</a:t>
            </a:r>
            <a:endParaRPr sz="5400" dirty="0">
              <a:solidFill>
                <a:srgbClr val="92D050"/>
              </a:solidFill>
              <a:latin typeface="Bahnschrift Condensed" pitchFamily="34" charset="0"/>
            </a:endParaRPr>
          </a:p>
        </p:txBody>
      </p:sp>
      <p:sp>
        <p:nvSpPr>
          <p:cNvPr id="7" name="TextBox 6"/>
          <p:cNvSpPr txBox="1"/>
          <p:nvPr/>
        </p:nvSpPr>
        <p:spPr>
          <a:xfrm>
            <a:off x="457200" y="1200150"/>
            <a:ext cx="8534400" cy="3785652"/>
          </a:xfrm>
          <a:prstGeom prst="rect">
            <a:avLst/>
          </a:prstGeom>
          <a:noFill/>
        </p:spPr>
        <p:txBody>
          <a:bodyPr wrap="square" rtlCol="0">
            <a:spAutoFit/>
          </a:bodyPr>
          <a:lstStyle/>
          <a:p>
            <a:r>
              <a:rPr lang="en-US" sz="2000" dirty="0">
                <a:solidFill>
                  <a:schemeClr val="bg1"/>
                </a:solidFill>
                <a:latin typeface="Bahnschrift Condensed" pitchFamily="34" charset="0"/>
              </a:rPr>
              <a:t>It stands for Network Interface Controller. NIC used to connect the ethernet cable (RJ-45), (SC,ST Connector) with the PC. It is a Card which have Mac Address written on it.</a:t>
            </a:r>
          </a:p>
          <a:p>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Components of NIC :-</a:t>
            </a:r>
          </a:p>
          <a:p>
            <a:endParaRPr lang="en-US" sz="2000" dirty="0">
              <a:solidFill>
                <a:schemeClr val="bg1"/>
              </a:solidFill>
              <a:latin typeface="Bahnschrift Condensed" pitchFamily="34" charset="0"/>
            </a:endParaRPr>
          </a:p>
          <a:p>
            <a:pPr marL="457200" indent="-457200">
              <a:buAutoNum type="arabicPeriod"/>
            </a:pPr>
            <a:r>
              <a:rPr lang="en-US" sz="2000" dirty="0">
                <a:solidFill>
                  <a:schemeClr val="bg1"/>
                </a:solidFill>
                <a:latin typeface="Bahnschrift Condensed" pitchFamily="34" charset="0"/>
              </a:rPr>
              <a:t>Metal Expansion Card</a:t>
            </a:r>
          </a:p>
          <a:p>
            <a:pPr marL="457200" indent="-457200">
              <a:buAutoNum type="arabicPeriod"/>
            </a:pPr>
            <a:r>
              <a:rPr lang="en-US" sz="2000" dirty="0">
                <a:solidFill>
                  <a:schemeClr val="bg1"/>
                </a:solidFill>
                <a:latin typeface="Bahnschrift Condensed" pitchFamily="34" charset="0"/>
              </a:rPr>
              <a:t>Boot ROM Chip</a:t>
            </a:r>
          </a:p>
          <a:p>
            <a:pPr marL="457200" indent="-457200">
              <a:buAutoNum type="arabicPeriod"/>
            </a:pPr>
            <a:r>
              <a:rPr lang="en-US" sz="2000" dirty="0">
                <a:solidFill>
                  <a:schemeClr val="bg1"/>
                </a:solidFill>
                <a:latin typeface="Bahnschrift Condensed" pitchFamily="34" charset="0"/>
              </a:rPr>
              <a:t>32 bit PCI Controller</a:t>
            </a:r>
          </a:p>
          <a:p>
            <a:pPr marL="457200" indent="-457200">
              <a:buAutoNum type="arabicPeriod"/>
            </a:pPr>
            <a:r>
              <a:rPr lang="en-US" sz="2000" dirty="0">
                <a:solidFill>
                  <a:schemeClr val="bg1"/>
                </a:solidFill>
                <a:latin typeface="Bahnschrift Condensed" pitchFamily="34" charset="0"/>
              </a:rPr>
              <a:t>Activity LED</a:t>
            </a:r>
          </a:p>
          <a:p>
            <a:pPr marL="457200" indent="-457200">
              <a:buAutoNum type="arabicPeriod"/>
            </a:pPr>
            <a:r>
              <a:rPr lang="en-US" sz="2000" dirty="0">
                <a:solidFill>
                  <a:schemeClr val="bg1"/>
                </a:solidFill>
                <a:latin typeface="Bahnschrift Condensed" pitchFamily="34" charset="0"/>
              </a:rPr>
              <a:t>RJ-45 LAN Port</a:t>
            </a:r>
          </a:p>
          <a:p>
            <a:pPr marL="457200" indent="-457200">
              <a:buAutoNum type="arabicPeriod"/>
            </a:pPr>
            <a:endParaRPr lang="en-US" sz="2000" dirty="0">
              <a:solidFill>
                <a:schemeClr val="bg1"/>
              </a:solidFill>
              <a:latin typeface="Bahnschrift Condensed" pitchFamily="34" charset="0"/>
            </a:endParaRPr>
          </a:p>
          <a:p>
            <a:r>
              <a:rPr lang="en-US" sz="2000" dirty="0">
                <a:solidFill>
                  <a:schemeClr val="bg1"/>
                </a:solidFill>
                <a:latin typeface="Bahnschrift Condensed" pitchFamily="34" charset="0"/>
              </a:rPr>
              <a:t> </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 b="96800" l="1800" r="99600">
                        <a14:foregroundMark x1="3200" y1="29200" x2="1800" y2="28800"/>
                        <a14:foregroundMark x1="4400" y1="33000" x2="4800" y2="28200"/>
                        <a14:foregroundMark x1="45600" y1="76000" x2="43600" y2="69800"/>
                        <a14:foregroundMark x1="53000" y1="71400" x2="53000" y2="71400"/>
                      </a14:backgroundRemoval>
                    </a14:imgEffect>
                  </a14:imgLayer>
                </a14:imgProps>
              </a:ext>
              <a:ext uri="{28A0092B-C50C-407E-A947-70E740481C1C}">
                <a14:useLocalDpi xmlns:a14="http://schemas.microsoft.com/office/drawing/2010/main" val="0"/>
              </a:ext>
            </a:extLst>
          </a:blip>
          <a:stretch>
            <a:fillRect/>
          </a:stretch>
        </p:blipFill>
        <p:spPr>
          <a:xfrm>
            <a:off x="4267200" y="1962150"/>
            <a:ext cx="3352800" cy="3352800"/>
          </a:xfrm>
          <a:prstGeom prst="rect">
            <a:avLst/>
          </a:prstGeom>
        </p:spPr>
      </p:pic>
    </p:spTree>
    <p:extLst>
      <p:ext uri="{BB962C8B-B14F-4D97-AF65-F5344CB8AC3E}">
        <p14:creationId xmlns:p14="http://schemas.microsoft.com/office/powerpoint/2010/main" val="1531746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65"/>
          <a:stretch/>
        </p:blipFill>
        <p:spPr>
          <a:xfrm>
            <a:off x="1828802" y="1352550"/>
            <a:ext cx="5451565" cy="3257550"/>
          </a:xfrm>
          <a:prstGeom prst="rect">
            <a:avLst/>
          </a:prstGeom>
        </p:spPr>
      </p:pic>
      <p:sp>
        <p:nvSpPr>
          <p:cNvPr id="5" name="object 3"/>
          <p:cNvSpPr txBox="1"/>
          <p:nvPr/>
        </p:nvSpPr>
        <p:spPr>
          <a:xfrm>
            <a:off x="3268141"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NIC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76581158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2" y="8878"/>
            <a:ext cx="2091055" cy="752770"/>
          </a:xfrm>
          <a:prstGeom prst="rect">
            <a:avLst/>
          </a:prstGeom>
        </p:spPr>
        <p:txBody>
          <a:bodyPr vert="horz" wrap="square" lIns="0" tIns="13970" rIns="0" bIns="0" rtlCol="0">
            <a:spAutoFit/>
          </a:bodyPr>
          <a:lstStyle/>
          <a:p>
            <a:pPr marL="12700">
              <a:lnSpc>
                <a:spcPct val="100000"/>
              </a:lnSpc>
              <a:spcBef>
                <a:spcPts val="110"/>
              </a:spcBef>
            </a:pPr>
            <a:r>
              <a:rPr sz="4800" spc="-60" dirty="0">
                <a:solidFill>
                  <a:srgbClr val="92D050"/>
                </a:solidFill>
                <a:latin typeface="Bahnschrift Condensed" pitchFamily="34" charset="0"/>
              </a:rPr>
              <a:t>R</a:t>
            </a:r>
            <a:r>
              <a:rPr sz="4800" spc="5" dirty="0">
                <a:solidFill>
                  <a:srgbClr val="92D050"/>
                </a:solidFill>
                <a:latin typeface="Bahnschrift Condensed" pitchFamily="34" charset="0"/>
              </a:rPr>
              <a:t>epe</a:t>
            </a:r>
            <a:r>
              <a:rPr sz="4800" spc="-50" dirty="0">
                <a:solidFill>
                  <a:srgbClr val="92D050"/>
                </a:solidFill>
                <a:latin typeface="Bahnschrift Condensed" pitchFamily="34" charset="0"/>
              </a:rPr>
              <a:t>at</a:t>
            </a:r>
            <a:r>
              <a:rPr sz="4800" spc="5" dirty="0">
                <a:solidFill>
                  <a:srgbClr val="92D050"/>
                </a:solidFill>
                <a:latin typeface="Bahnschrift Condensed" pitchFamily="34" charset="0"/>
              </a:rPr>
              <a:t>e</a:t>
            </a:r>
            <a:r>
              <a:rPr sz="4800" spc="-85" dirty="0">
                <a:solidFill>
                  <a:srgbClr val="92D050"/>
                </a:solidFill>
                <a:latin typeface="Bahnschrift Condensed" pitchFamily="34" charset="0"/>
              </a:rPr>
              <a:t>r</a:t>
            </a:r>
            <a:r>
              <a:rPr sz="4800" dirty="0">
                <a:solidFill>
                  <a:srgbClr val="92D050"/>
                </a:solidFill>
                <a:latin typeface="Bahnschrift Condensed" pitchFamily="34" charset="0"/>
              </a:rPr>
              <a:t>s</a:t>
            </a:r>
          </a:p>
        </p:txBody>
      </p:sp>
      <p:sp>
        <p:nvSpPr>
          <p:cNvPr id="6" name="TextBox 5"/>
          <p:cNvSpPr txBox="1"/>
          <p:nvPr/>
        </p:nvSpPr>
        <p:spPr>
          <a:xfrm>
            <a:off x="533400" y="1047751"/>
            <a:ext cx="8382000" cy="646331"/>
          </a:xfrm>
          <a:prstGeom prst="rect">
            <a:avLst/>
          </a:prstGeom>
          <a:noFill/>
        </p:spPr>
        <p:txBody>
          <a:bodyPr wrap="square" rtlCol="0">
            <a:spAutoFit/>
          </a:bodyPr>
          <a:lstStyle/>
          <a:p>
            <a:r>
              <a:rPr lang="en-US" dirty="0">
                <a:solidFill>
                  <a:schemeClr val="bg1"/>
                </a:solidFill>
              </a:rPr>
              <a:t>Repeater used to regenerate or replicate a signal. It removes the unwanted noise in an incoming signal, it works on Layer 1 of OSI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94081"/>
            <a:ext cx="2819400" cy="2819400"/>
          </a:xfrm>
          <a:prstGeom prst="rect">
            <a:avLst/>
          </a:prstGeom>
        </p:spPr>
      </p:pic>
      <p:sp>
        <p:nvSpPr>
          <p:cNvPr id="8" name="TextBox 7"/>
          <p:cNvSpPr txBox="1"/>
          <p:nvPr/>
        </p:nvSpPr>
        <p:spPr>
          <a:xfrm>
            <a:off x="533400" y="2190750"/>
            <a:ext cx="4648200" cy="923330"/>
          </a:xfrm>
          <a:prstGeom prst="rect">
            <a:avLst/>
          </a:prstGeom>
          <a:noFill/>
        </p:spPr>
        <p:txBody>
          <a:bodyPr wrap="square" rtlCol="0">
            <a:spAutoFit/>
          </a:bodyPr>
          <a:lstStyle/>
          <a:p>
            <a:r>
              <a:rPr lang="en-US" dirty="0">
                <a:solidFill>
                  <a:schemeClr val="bg1"/>
                </a:solidFill>
              </a:rPr>
              <a:t>It is used in some scaled area and it refine the signals and manage the proper speed of the network</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00" b="89200" l="7600" r="90000"/>
                    </a14:imgEffect>
                  </a14:imgLayer>
                </a14:imgProps>
              </a:ext>
              <a:ext uri="{28A0092B-C50C-407E-A947-70E740481C1C}">
                <a14:useLocalDpi xmlns:a14="http://schemas.microsoft.com/office/drawing/2010/main" val="0"/>
              </a:ext>
            </a:extLst>
          </a:blip>
          <a:stretch>
            <a:fillRect/>
          </a:stretch>
        </p:blipFill>
        <p:spPr>
          <a:xfrm>
            <a:off x="2286000" y="2343150"/>
            <a:ext cx="3200400" cy="3200400"/>
          </a:xfrm>
          <a:prstGeom prst="rect">
            <a:avLst/>
          </a:prstGeom>
        </p:spPr>
      </p:pic>
    </p:spTree>
    <p:extLst>
      <p:ext uri="{BB962C8B-B14F-4D97-AF65-F5344CB8AC3E}">
        <p14:creationId xmlns:p14="http://schemas.microsoft.com/office/powerpoint/2010/main" val="3363301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530811"/>
            <a:ext cx="4579620" cy="319318"/>
          </a:xfrm>
          <a:prstGeom prst="rect">
            <a:avLst/>
          </a:prstGeom>
        </p:spPr>
        <p:txBody>
          <a:bodyPr vert="horz" wrap="square" lIns="0" tIns="11430" rIns="0" bIns="0" rtlCol="0">
            <a:spAutoFit/>
          </a:bodyPr>
          <a:lstStyle/>
          <a:p>
            <a:pPr marL="12700">
              <a:lnSpc>
                <a:spcPct val="100000"/>
              </a:lnSpc>
              <a:spcBef>
                <a:spcPts val="90"/>
              </a:spcBef>
            </a:pPr>
            <a:r>
              <a:rPr sz="2000" spc="-5" dirty="0">
                <a:solidFill>
                  <a:schemeClr val="bg1"/>
                </a:solidFill>
                <a:latin typeface="Times New Roman"/>
                <a:cs typeface="Times New Roman"/>
              </a:rPr>
              <a:t>Repeater </a:t>
            </a:r>
            <a:r>
              <a:rPr sz="2000" spc="-10" dirty="0">
                <a:solidFill>
                  <a:schemeClr val="bg1"/>
                </a:solidFill>
                <a:latin typeface="Times New Roman"/>
                <a:cs typeface="Times New Roman"/>
              </a:rPr>
              <a:t>connecting </a:t>
            </a:r>
            <a:r>
              <a:rPr sz="2000" spc="-25" dirty="0">
                <a:solidFill>
                  <a:schemeClr val="bg1"/>
                </a:solidFill>
                <a:latin typeface="Times New Roman"/>
                <a:cs typeface="Times New Roman"/>
              </a:rPr>
              <a:t>two </a:t>
            </a:r>
            <a:r>
              <a:rPr sz="2000" spc="-15" dirty="0">
                <a:solidFill>
                  <a:schemeClr val="bg1"/>
                </a:solidFill>
                <a:latin typeface="Times New Roman"/>
                <a:cs typeface="Times New Roman"/>
              </a:rPr>
              <a:t>segments </a:t>
            </a:r>
            <a:r>
              <a:rPr sz="2000" dirty="0">
                <a:solidFill>
                  <a:schemeClr val="bg1"/>
                </a:solidFill>
                <a:latin typeface="Times New Roman"/>
                <a:cs typeface="Times New Roman"/>
              </a:rPr>
              <a:t>of </a:t>
            </a:r>
            <a:r>
              <a:rPr sz="2000" spc="-5" dirty="0">
                <a:solidFill>
                  <a:schemeClr val="bg1"/>
                </a:solidFill>
                <a:latin typeface="Times New Roman"/>
                <a:cs typeface="Times New Roman"/>
              </a:rPr>
              <a:t>a</a:t>
            </a:r>
            <a:r>
              <a:rPr sz="2000" spc="180" dirty="0">
                <a:solidFill>
                  <a:schemeClr val="bg1"/>
                </a:solidFill>
                <a:latin typeface="Times New Roman"/>
                <a:cs typeface="Times New Roman"/>
              </a:rPr>
              <a:t> </a:t>
            </a:r>
            <a:r>
              <a:rPr sz="2000" spc="-25" dirty="0">
                <a:solidFill>
                  <a:schemeClr val="bg1"/>
                </a:solidFill>
                <a:latin typeface="Times New Roman"/>
                <a:cs typeface="Times New Roman"/>
              </a:rPr>
              <a:t>LAN</a:t>
            </a:r>
            <a:endParaRPr sz="2000" dirty="0">
              <a:solidFill>
                <a:schemeClr val="bg1"/>
              </a:solidFill>
              <a:latin typeface="Times New Roman"/>
              <a:cs typeface="Times New Roman"/>
            </a:endParaRPr>
          </a:p>
        </p:txBody>
      </p:sp>
      <p:sp>
        <p:nvSpPr>
          <p:cNvPr id="4" name="object 4"/>
          <p:cNvSpPr/>
          <p:nvPr/>
        </p:nvSpPr>
        <p:spPr>
          <a:xfrm>
            <a:off x="1219200" y="1597611"/>
            <a:ext cx="6781800" cy="243153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157022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2" y="9801"/>
            <a:ext cx="1552575" cy="752770"/>
          </a:xfrm>
          <a:prstGeom prst="rect">
            <a:avLst/>
          </a:prstGeom>
        </p:spPr>
        <p:txBody>
          <a:bodyPr vert="horz" wrap="square" lIns="0" tIns="13970" rIns="0" bIns="0" rtlCol="0">
            <a:spAutoFit/>
          </a:bodyPr>
          <a:lstStyle/>
          <a:p>
            <a:pPr marL="12700">
              <a:lnSpc>
                <a:spcPct val="100000"/>
              </a:lnSpc>
              <a:spcBef>
                <a:spcPts val="110"/>
              </a:spcBef>
            </a:pPr>
            <a:r>
              <a:rPr lang="en-US" sz="4800" dirty="0">
                <a:solidFill>
                  <a:srgbClr val="92D050"/>
                </a:solidFill>
                <a:latin typeface="Bahnschrift Condensed" pitchFamily="34" charset="0"/>
              </a:rPr>
              <a:t>HUB</a:t>
            </a:r>
            <a:endParaRPr sz="4800" dirty="0">
              <a:solidFill>
                <a:srgbClr val="92D050"/>
              </a:solidFill>
              <a:latin typeface="Bahnschrift Condensed" pitchFamily="34" charset="0"/>
            </a:endParaRPr>
          </a:p>
        </p:txBody>
      </p:sp>
      <p:sp>
        <p:nvSpPr>
          <p:cNvPr id="6" name="TextBox 5"/>
          <p:cNvSpPr txBox="1"/>
          <p:nvPr/>
        </p:nvSpPr>
        <p:spPr>
          <a:xfrm>
            <a:off x="533400" y="895350"/>
            <a:ext cx="8077200" cy="923330"/>
          </a:xfrm>
          <a:prstGeom prst="rect">
            <a:avLst/>
          </a:prstGeom>
          <a:noFill/>
        </p:spPr>
        <p:txBody>
          <a:bodyPr wrap="square" rtlCol="0">
            <a:spAutoFit/>
          </a:bodyPr>
          <a:lstStyle/>
          <a:p>
            <a:r>
              <a:rPr lang="en-US" dirty="0">
                <a:solidFill>
                  <a:schemeClr val="bg1"/>
                </a:solidFill>
                <a:latin typeface="Adobe Kaiti Std R" pitchFamily="18" charset="-128"/>
                <a:ea typeface="Adobe Kaiti Std R" pitchFamily="18" charset="-128"/>
              </a:rPr>
              <a:t>It is a Networking Device which simply receive data from one port and transfer on all the other ports. HUBs are commonly used to connect segments of LAN. Hub Works on Physical layer of OSI Moodel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4106" b="99120" l="0" r="100000"/>
                    </a14:imgEffect>
                  </a14:imgLayer>
                </a14:imgProps>
              </a:ext>
              <a:ext uri="{28A0092B-C50C-407E-A947-70E740481C1C}">
                <a14:useLocalDpi xmlns:a14="http://schemas.microsoft.com/office/drawing/2010/main" val="0"/>
              </a:ext>
            </a:extLst>
          </a:blip>
          <a:stretch>
            <a:fillRect/>
          </a:stretch>
        </p:blipFill>
        <p:spPr>
          <a:xfrm>
            <a:off x="4876800" y="2114551"/>
            <a:ext cx="3599228" cy="2105209"/>
          </a:xfrm>
          <a:prstGeom prst="rect">
            <a:avLst/>
          </a:prstGeom>
        </p:spPr>
      </p:pic>
      <p:sp>
        <p:nvSpPr>
          <p:cNvPr id="8" name="TextBox 7"/>
          <p:cNvSpPr txBox="1"/>
          <p:nvPr/>
        </p:nvSpPr>
        <p:spPr>
          <a:xfrm>
            <a:off x="614779" y="2571751"/>
            <a:ext cx="3962400" cy="1323439"/>
          </a:xfrm>
          <a:prstGeom prst="rect">
            <a:avLst/>
          </a:prstGeom>
          <a:noFill/>
        </p:spPr>
        <p:txBody>
          <a:bodyPr wrap="square" rtlCol="0">
            <a:spAutoFit/>
          </a:bodyPr>
          <a:lstStyle/>
          <a:p>
            <a:r>
              <a:rPr lang="en-US" sz="2000" dirty="0">
                <a:solidFill>
                  <a:schemeClr val="bg1"/>
                </a:solidFill>
                <a:latin typeface="Bahnschrift Condensed" pitchFamily="34" charset="0"/>
              </a:rPr>
              <a:t>It used in where you have to create multiple ethernet with the help of a nnetworking device. It comes with different port segment like 6,12 &amp; 24 </a:t>
            </a:r>
          </a:p>
        </p:txBody>
      </p:sp>
    </p:spTree>
    <p:extLst>
      <p:ext uri="{BB962C8B-B14F-4D97-AF65-F5344CB8AC3E}">
        <p14:creationId xmlns:p14="http://schemas.microsoft.com/office/powerpoint/2010/main" val="28551274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sz="4000" spc="-4" dirty="0">
                <a:solidFill>
                  <a:schemeClr val="bg1"/>
                </a:solidFill>
                <a:latin typeface="Hobo Std" pitchFamily="34" charset="0"/>
              </a:rPr>
              <a:t>LAN</a:t>
            </a:r>
          </a:p>
        </p:txBody>
      </p:sp>
      <p:sp>
        <p:nvSpPr>
          <p:cNvPr id="3" name="object 3"/>
          <p:cNvSpPr txBox="1"/>
          <p:nvPr/>
        </p:nvSpPr>
        <p:spPr>
          <a:xfrm>
            <a:off x="886592" y="1737487"/>
            <a:ext cx="1932808" cy="3336971"/>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r>
              <a:rPr lang="en-IN" dirty="0">
                <a:solidFill>
                  <a:srgbClr val="FFFFFF"/>
                </a:solidFill>
                <a:latin typeface="Times New Roman"/>
                <a:cs typeface="Times New Roman"/>
              </a:rPr>
              <a:t> ex – all computers are connected to single printer</a:t>
            </a:r>
          </a:p>
          <a:p>
            <a:pPr marL="9525">
              <a:spcBef>
                <a:spcPts val="746"/>
              </a:spcBef>
              <a:tabLst>
                <a:tab pos="266700" algn="l"/>
              </a:tabLst>
            </a:pPr>
            <a:r>
              <a:rPr lang="en-IN" dirty="0">
                <a:solidFill>
                  <a:srgbClr val="FFFFFF"/>
                </a:solidFill>
                <a:latin typeface="Times New Roman"/>
                <a:cs typeface="Times New Roman"/>
              </a:rPr>
              <a:t>This is client server model</a:t>
            </a:r>
          </a:p>
          <a:p>
            <a:pPr marL="9525">
              <a:spcBef>
                <a:spcPts val="746"/>
              </a:spcBef>
              <a:tabLst>
                <a:tab pos="266700" algn="l"/>
              </a:tabLst>
            </a:pPr>
            <a:endParaRPr dirty="0">
              <a:latin typeface="Times New Roman"/>
              <a:cs typeface="Times New Roman"/>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565799"/>
            <a:ext cx="4419600" cy="2209800"/>
          </a:xfrm>
          <a:prstGeom prst="rect">
            <a:avLst/>
          </a:prstGeom>
        </p:spPr>
      </p:pic>
    </p:spTree>
    <p:extLst>
      <p:ext uri="{BB962C8B-B14F-4D97-AF65-F5344CB8AC3E}">
        <p14:creationId xmlns:p14="http://schemas.microsoft.com/office/powerpoint/2010/main" val="3211086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47751"/>
            <a:ext cx="3848100" cy="2913561"/>
          </a:xfrm>
          <a:prstGeom prst="rect">
            <a:avLst/>
          </a:prstGeom>
        </p:spPr>
      </p:pic>
      <p:sp>
        <p:nvSpPr>
          <p:cNvPr id="5" name="object 3"/>
          <p:cNvSpPr txBox="1"/>
          <p:nvPr/>
        </p:nvSpPr>
        <p:spPr>
          <a:xfrm>
            <a:off x="3178810" y="398609"/>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HUB connecting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3257816975"/>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Bridge</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Bridge Devices inspect incoming network traffic and determine whether to forward or discard it according to its intended destination it operates on data link layer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6863" b="100000" l="0" r="100000">
                        <a14:foregroundMark x1="3644" y1="35294" x2="3644" y2="35294"/>
                        <a14:foregroundMark x1="2024" y1="38235" x2="2024" y2="38235"/>
                      </a14:backgroundRemoval>
                    </a14:imgEffect>
                  </a14:imgLayer>
                </a14:imgProps>
              </a:ext>
              <a:ext uri="{28A0092B-C50C-407E-A947-70E740481C1C}">
                <a14:useLocalDpi xmlns:a14="http://schemas.microsoft.com/office/drawing/2010/main" val="0"/>
              </a:ext>
            </a:extLst>
          </a:blip>
          <a:stretch>
            <a:fillRect/>
          </a:stretch>
        </p:blipFill>
        <p:spPr>
          <a:xfrm>
            <a:off x="2514602" y="4248151"/>
            <a:ext cx="3800475" cy="78471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3629" b="93145" l="0" r="100000">
                        <a14:backgroundMark x1="28065" y1="72581" x2="96129" y2="60887"/>
                      </a14:backgroundRemoval>
                    </a14:imgEffect>
                  </a14:imgLayer>
                </a14:imgProps>
              </a:ext>
              <a:ext uri="{28A0092B-C50C-407E-A947-70E740481C1C}">
                <a14:useLocalDpi xmlns:a14="http://schemas.microsoft.com/office/drawing/2010/main" val="0"/>
              </a:ext>
            </a:extLst>
          </a:blip>
          <a:stretch>
            <a:fillRect/>
          </a:stretch>
        </p:blipFill>
        <p:spPr>
          <a:xfrm flipH="1">
            <a:off x="5791200" y="1733550"/>
            <a:ext cx="2952750" cy="2362200"/>
          </a:xfrm>
          <a:prstGeom prst="rect">
            <a:avLst/>
          </a:prstGeom>
        </p:spPr>
      </p:pic>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is a type of computer network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provides interconnection with other </a:t>
            </a:r>
            <a:r>
              <a:rPr lang="en-US" sz="2000" b="1" dirty="0">
                <a:solidFill>
                  <a:schemeClr val="bg1"/>
                </a:solidFill>
                <a:latin typeface="Bahnschrift Condensed" pitchFamily="34" charset="0"/>
              </a:rPr>
              <a:t>bridge</a:t>
            </a:r>
            <a:r>
              <a:rPr lang="en-US" sz="2000" dirty="0">
                <a:solidFill>
                  <a:schemeClr val="bg1"/>
                </a:solidFill>
                <a:latin typeface="Bahnschrift Condensed" pitchFamily="34" charset="0"/>
              </a:rPr>
              <a:t> networks that use the same protocol.</a:t>
            </a:r>
            <a:r>
              <a:rPr lang="en-US" dirty="0">
                <a:solidFill>
                  <a:schemeClr val="bg1"/>
                </a:solidFill>
                <a:latin typeface="Bahnschrift Condensed" pitchFamily="34" charset="0"/>
              </a:rPr>
              <a:t>  </a:t>
            </a:r>
          </a:p>
        </p:txBody>
      </p:sp>
    </p:spTree>
    <p:extLst>
      <p:ext uri="{BB962C8B-B14F-4D97-AF65-F5344CB8AC3E}">
        <p14:creationId xmlns:p14="http://schemas.microsoft.com/office/powerpoint/2010/main" val="347392743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8273" y="628699"/>
            <a:ext cx="8089140" cy="377584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75229"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bridge connecting two</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LANs</a:t>
            </a:r>
            <a:endParaRPr sz="1800" dirty="0">
              <a:solidFill>
                <a:schemeClr val="bg1"/>
              </a:solidFill>
              <a:latin typeface="Times New Roman"/>
              <a:cs typeface="Times New Roman"/>
            </a:endParaRPr>
          </a:p>
        </p:txBody>
      </p:sp>
      <p:sp>
        <p:nvSpPr>
          <p:cNvPr id="4" name="object 4"/>
          <p:cNvSpPr txBox="1"/>
          <p:nvPr/>
        </p:nvSpPr>
        <p:spPr>
          <a:xfrm>
            <a:off x="1066800" y="4496522"/>
            <a:ext cx="731520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Carlito"/>
                <a:cs typeface="Carlito"/>
              </a:rPr>
              <a:t>A </a:t>
            </a:r>
            <a:r>
              <a:rPr sz="1800" spc="-15" dirty="0">
                <a:solidFill>
                  <a:schemeClr val="bg1"/>
                </a:solidFill>
                <a:latin typeface="Carlito"/>
                <a:cs typeface="Carlito"/>
              </a:rPr>
              <a:t>bridge </a:t>
            </a:r>
            <a:r>
              <a:rPr sz="1800" spc="-5" dirty="0">
                <a:solidFill>
                  <a:schemeClr val="bg1"/>
                </a:solidFill>
                <a:latin typeface="Carlito"/>
                <a:cs typeface="Carlito"/>
              </a:rPr>
              <a:t>does </a:t>
            </a:r>
            <a:r>
              <a:rPr sz="1800" dirty="0">
                <a:solidFill>
                  <a:schemeClr val="bg1"/>
                </a:solidFill>
                <a:latin typeface="Carlito"/>
                <a:cs typeface="Carlito"/>
              </a:rPr>
              <a:t>not </a:t>
            </a:r>
            <a:r>
              <a:rPr sz="1800" spc="-10" dirty="0">
                <a:solidFill>
                  <a:schemeClr val="bg1"/>
                </a:solidFill>
                <a:latin typeface="Carlito"/>
                <a:cs typeface="Carlito"/>
              </a:rPr>
              <a:t>change </a:t>
            </a:r>
            <a:r>
              <a:rPr sz="1800" spc="-5" dirty="0">
                <a:solidFill>
                  <a:schemeClr val="bg1"/>
                </a:solidFill>
                <a:latin typeface="Carlito"/>
                <a:cs typeface="Carlito"/>
              </a:rPr>
              <a:t>the </a:t>
            </a:r>
            <a:r>
              <a:rPr sz="1800" spc="-15" dirty="0">
                <a:solidFill>
                  <a:schemeClr val="bg1"/>
                </a:solidFill>
                <a:latin typeface="Carlito"/>
                <a:cs typeface="Carlito"/>
              </a:rPr>
              <a:t>physical </a:t>
            </a:r>
            <a:r>
              <a:rPr sz="1800" spc="-10" dirty="0">
                <a:solidFill>
                  <a:schemeClr val="bg1"/>
                </a:solidFill>
                <a:latin typeface="Carlito"/>
                <a:cs typeface="Carlito"/>
              </a:rPr>
              <a:t>(MAC) addresses </a:t>
            </a:r>
            <a:r>
              <a:rPr sz="1800" spc="-5" dirty="0">
                <a:solidFill>
                  <a:schemeClr val="bg1"/>
                </a:solidFill>
                <a:latin typeface="Carlito"/>
                <a:cs typeface="Carlito"/>
              </a:rPr>
              <a:t>in </a:t>
            </a:r>
            <a:r>
              <a:rPr sz="1800" dirty="0">
                <a:solidFill>
                  <a:schemeClr val="bg1"/>
                </a:solidFill>
                <a:latin typeface="Carlito"/>
                <a:cs typeface="Carlito"/>
              </a:rPr>
              <a:t>a</a:t>
            </a:r>
            <a:r>
              <a:rPr sz="1800" spc="335" dirty="0">
                <a:solidFill>
                  <a:schemeClr val="bg1"/>
                </a:solidFill>
                <a:latin typeface="Carlito"/>
                <a:cs typeface="Carlito"/>
              </a:rPr>
              <a:t> </a:t>
            </a:r>
            <a:r>
              <a:rPr sz="1800" spc="-10" dirty="0">
                <a:solidFill>
                  <a:schemeClr val="bg1"/>
                </a:solidFill>
                <a:latin typeface="Carlito"/>
                <a:cs typeface="Carlito"/>
              </a:rPr>
              <a:t>frame.</a:t>
            </a:r>
            <a:endParaRPr sz="1800" dirty="0">
              <a:solidFill>
                <a:schemeClr val="bg1"/>
              </a:solidFill>
              <a:latin typeface="Carlito"/>
              <a:cs typeface="Carlito"/>
            </a:endParaRPr>
          </a:p>
        </p:txBody>
      </p:sp>
    </p:spTree>
    <p:extLst>
      <p:ext uri="{BB962C8B-B14F-4D97-AF65-F5344CB8AC3E}">
        <p14:creationId xmlns:p14="http://schemas.microsoft.com/office/powerpoint/2010/main" val="28317498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067" y="137534"/>
            <a:ext cx="3804285" cy="568104"/>
          </a:xfrm>
          <a:prstGeom prst="rect">
            <a:avLst/>
          </a:prstGeom>
        </p:spPr>
        <p:txBody>
          <a:bodyPr vert="horz" wrap="square" lIns="0" tIns="13970" rIns="0" bIns="0" rtlCol="0">
            <a:spAutoFit/>
          </a:bodyPr>
          <a:lstStyle/>
          <a:p>
            <a:pPr marL="12700">
              <a:lnSpc>
                <a:spcPct val="100000"/>
              </a:lnSpc>
              <a:spcBef>
                <a:spcPts val="110"/>
              </a:spcBef>
            </a:pPr>
            <a:r>
              <a:rPr sz="3600" spc="5" dirty="0">
                <a:solidFill>
                  <a:srgbClr val="92D050"/>
                </a:solidFill>
                <a:latin typeface="Bahnschrift Condensed" pitchFamily="34" charset="0"/>
              </a:rPr>
              <a:t>Function </a:t>
            </a:r>
            <a:r>
              <a:rPr sz="3600" dirty="0">
                <a:solidFill>
                  <a:srgbClr val="92D050"/>
                </a:solidFill>
                <a:latin typeface="Bahnschrift Condensed" pitchFamily="34" charset="0"/>
              </a:rPr>
              <a:t>of</a:t>
            </a:r>
            <a:r>
              <a:rPr sz="3600" spc="-195" dirty="0">
                <a:solidFill>
                  <a:srgbClr val="92D050"/>
                </a:solidFill>
                <a:latin typeface="Bahnschrift Condensed" pitchFamily="34" charset="0"/>
              </a:rPr>
              <a:t> </a:t>
            </a:r>
            <a:r>
              <a:rPr sz="3600" spc="-5" dirty="0">
                <a:solidFill>
                  <a:srgbClr val="92D050"/>
                </a:solidFill>
                <a:latin typeface="Bahnschrift Condensed" pitchFamily="34" charset="0"/>
              </a:rPr>
              <a:t>Bridge</a:t>
            </a:r>
          </a:p>
        </p:txBody>
      </p:sp>
      <p:sp>
        <p:nvSpPr>
          <p:cNvPr id="3" name="object 3"/>
          <p:cNvSpPr/>
          <p:nvPr/>
        </p:nvSpPr>
        <p:spPr>
          <a:xfrm>
            <a:off x="547690" y="914400"/>
            <a:ext cx="8062849" cy="38361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0816488"/>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552575"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Switch</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A Switch can recieve input or signal from any of one port and transmit it on all the ports. Ethernet LAN is used to connect to a switch that correct system. It works on Data link layer of OSI Model </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It is a small </a:t>
            </a:r>
            <a:r>
              <a:rPr lang="en-US" sz="2000" b="1" dirty="0">
                <a:solidFill>
                  <a:schemeClr val="bg1"/>
                </a:solidFill>
                <a:latin typeface="Bahnschrift Condensed" pitchFamily="34" charset="0"/>
              </a:rPr>
              <a:t>device</a:t>
            </a:r>
            <a:r>
              <a:rPr lang="en-US" sz="2000" dirty="0">
                <a:solidFill>
                  <a:schemeClr val="bg1"/>
                </a:solidFill>
                <a:latin typeface="Bahnschrift Condensed" pitchFamily="34" charset="0"/>
              </a:rPr>
              <a:t> that transfers data packets between multiple network </a:t>
            </a:r>
            <a:r>
              <a:rPr lang="en-US" sz="2000" b="1" dirty="0">
                <a:solidFill>
                  <a:schemeClr val="bg1"/>
                </a:solidFill>
                <a:latin typeface="Bahnschrift Condensed" pitchFamily="34" charset="0"/>
              </a:rPr>
              <a:t>devices</a:t>
            </a:r>
            <a:r>
              <a:rPr lang="en-US" sz="2000" dirty="0">
                <a:solidFill>
                  <a:schemeClr val="bg1"/>
                </a:solidFill>
                <a:latin typeface="Bahnschrift Condensed" pitchFamily="34" charset="0"/>
              </a:rPr>
              <a:t> such as computers, routers, servers or other </a:t>
            </a:r>
            <a:r>
              <a:rPr lang="en-US" sz="2000" b="1" dirty="0">
                <a:solidFill>
                  <a:schemeClr val="bg1"/>
                </a:solidFill>
                <a:latin typeface="Bahnschrift Condensed" pitchFamily="34" charset="0"/>
              </a:rPr>
              <a:t>switches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99846"/>
                    </a14:imgEffect>
                  </a14:imgLayer>
                </a14:imgProps>
              </a:ext>
              <a:ext uri="{28A0092B-C50C-407E-A947-70E740481C1C}">
                <a14:useLocalDpi xmlns:a14="http://schemas.microsoft.com/office/drawing/2010/main" val="0"/>
              </a:ext>
            </a:extLst>
          </a:blip>
          <a:stretch>
            <a:fillRect/>
          </a:stretch>
        </p:blipFill>
        <p:spPr>
          <a:xfrm flipH="1">
            <a:off x="5465569" y="2038350"/>
            <a:ext cx="3393998" cy="173355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538" b="100000" l="0" r="100000">
                        <a14:backgroundMark x1="1042" y1="53763" x2="85565" y2="61022"/>
                      </a14:backgroundRemoval>
                    </a14:imgEffect>
                  </a14:imgLayer>
                </a14:imgProps>
              </a:ext>
              <a:ext uri="{28A0092B-C50C-407E-A947-70E740481C1C}">
                <a14:useLocalDpi xmlns:a14="http://schemas.microsoft.com/office/drawing/2010/main" val="0"/>
              </a:ext>
            </a:extLst>
          </a:blip>
          <a:stretch>
            <a:fillRect/>
          </a:stretch>
        </p:blipFill>
        <p:spPr>
          <a:xfrm>
            <a:off x="1951703" y="3409950"/>
            <a:ext cx="3716594" cy="2057400"/>
          </a:xfrm>
          <a:prstGeom prst="rect">
            <a:avLst/>
          </a:prstGeom>
        </p:spPr>
      </p:pic>
    </p:spTree>
    <p:extLst>
      <p:ext uri="{BB962C8B-B14F-4D97-AF65-F5344CB8AC3E}">
        <p14:creationId xmlns:p14="http://schemas.microsoft.com/office/powerpoint/2010/main" val="3059531120"/>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124200" y="246698"/>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switch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708" y="1200150"/>
            <a:ext cx="4581525" cy="2917588"/>
          </a:xfrm>
          <a:prstGeom prst="rect">
            <a:avLst/>
          </a:prstGeom>
        </p:spPr>
      </p:pic>
    </p:spTree>
    <p:extLst>
      <p:ext uri="{BB962C8B-B14F-4D97-AF65-F5344CB8AC3E}">
        <p14:creationId xmlns:p14="http://schemas.microsoft.com/office/powerpoint/2010/main" val="108088857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Gateway</a:t>
            </a:r>
          </a:p>
        </p:txBody>
      </p:sp>
      <p:sp>
        <p:nvSpPr>
          <p:cNvPr id="5" name="TextBox 4"/>
          <p:cNvSpPr txBox="1"/>
          <p:nvPr/>
        </p:nvSpPr>
        <p:spPr>
          <a:xfrm>
            <a:off x="533400" y="895350"/>
            <a:ext cx="8077200" cy="923330"/>
          </a:xfrm>
          <a:prstGeom prst="rect">
            <a:avLst/>
          </a:prstGeom>
          <a:noFill/>
        </p:spPr>
        <p:txBody>
          <a:bodyPr wrap="square" rtlCol="0">
            <a:spAutoFit/>
          </a:bodyPr>
          <a:lstStyle/>
          <a:p>
            <a:r>
              <a:rPr lang="en-US" dirty="0">
                <a:solidFill>
                  <a:schemeClr val="bg1"/>
                </a:solidFill>
                <a:ea typeface="Adobe Kaiti Std R" pitchFamily="18" charset="-128"/>
              </a:rPr>
              <a:t>Gateway Connects two networks together with the help of gateway devices like firewire &amp; router. It is a node between the public network and private network which makes some security with the help of identification</a:t>
            </a:r>
          </a:p>
        </p:txBody>
      </p:sp>
      <p:sp>
        <p:nvSpPr>
          <p:cNvPr id="8" name="TextBox 7"/>
          <p:cNvSpPr txBox="1"/>
          <p:nvPr/>
        </p:nvSpPr>
        <p:spPr>
          <a:xfrm>
            <a:off x="535619" y="2114551"/>
            <a:ext cx="4876800" cy="1015663"/>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gateway</a:t>
            </a:r>
            <a:r>
              <a:rPr lang="en-US" sz="2000" dirty="0">
                <a:solidFill>
                  <a:schemeClr val="bg1"/>
                </a:solidFill>
                <a:latin typeface="Bahnschrift Condensed" pitchFamily="34" charset="0"/>
              </a:rPr>
              <a:t> is a networking device that connects two networks using different protocols together. it also acts as a “gate” between two networks. </a:t>
            </a:r>
            <a:endParaRPr lang="en-US" dirty="0">
              <a:solidFill>
                <a:schemeClr val="bg1"/>
              </a:solidFill>
              <a:latin typeface="Bahnschrift Condensed" pitchFamily="34"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50" y1="71676" x2="25500" y2="84393"/>
                        <a14:foregroundMark x1="26750" y1="88728" x2="50250" y2="81792"/>
                        <a14:foregroundMark x1="70250" y1="84393" x2="78750" y2="83526"/>
                        <a14:foregroundMark x1="84250" y1="62139" x2="81500" y2="54913"/>
                        <a14:foregroundMark x1="58750" y1="64451" x2="55000" y2="58092"/>
                        <a14:foregroundMark x1="42000" y1="68497" x2="88500" y2="64162"/>
                        <a14:foregroundMark x1="8750" y1="9538" x2="8750" y2="9538"/>
                        <a14:foregroundMark x1="63750" y1="7803" x2="63750" y2="7803"/>
                      </a14:backgroundRemoval>
                    </a14:imgEffect>
                  </a14:imgLayer>
                </a14:imgProps>
              </a:ext>
              <a:ext uri="{28A0092B-C50C-407E-A947-70E740481C1C}">
                <a14:useLocalDpi xmlns:a14="http://schemas.microsoft.com/office/drawing/2010/main" val="0"/>
              </a:ext>
            </a:extLst>
          </a:blip>
          <a:stretch>
            <a:fillRect/>
          </a:stretch>
        </p:blipFill>
        <p:spPr>
          <a:xfrm flipH="1">
            <a:off x="5632049" y="1885950"/>
            <a:ext cx="2642775" cy="2286000"/>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5013" b="94327" l="6596" r="94195"/>
                    </a14:imgEffect>
                  </a14:imgLayer>
                </a14:imgProps>
              </a:ext>
              <a:ext uri="{28A0092B-C50C-407E-A947-70E740481C1C}">
                <a14:useLocalDpi xmlns:a14="http://schemas.microsoft.com/office/drawing/2010/main" val="0"/>
              </a:ext>
            </a:extLst>
          </a:blip>
          <a:stretch>
            <a:fillRect/>
          </a:stretch>
        </p:blipFill>
        <p:spPr>
          <a:xfrm rot="21406294">
            <a:off x="2816452" y="3192913"/>
            <a:ext cx="1987101" cy="1987101"/>
          </a:xfrm>
          <a:prstGeom prst="rect">
            <a:avLst/>
          </a:prstGeom>
        </p:spPr>
      </p:pic>
    </p:spTree>
    <p:extLst>
      <p:ext uri="{BB962C8B-B14F-4D97-AF65-F5344CB8AC3E}">
        <p14:creationId xmlns:p14="http://schemas.microsoft.com/office/powerpoint/2010/main" val="340195871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262576"/>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Gateway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07" y="819151"/>
            <a:ext cx="3765869" cy="4029075"/>
          </a:xfrm>
          <a:prstGeom prst="rect">
            <a:avLst/>
          </a:prstGeom>
        </p:spPr>
      </p:pic>
    </p:spTree>
    <p:extLst>
      <p:ext uri="{BB962C8B-B14F-4D97-AF65-F5344CB8AC3E}">
        <p14:creationId xmlns:p14="http://schemas.microsoft.com/office/powerpoint/2010/main" val="292819110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Router</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ea typeface="Adobe Kaiti Std R" pitchFamily="18" charset="-128"/>
              </a:rPr>
              <a:t>Router is a networking device which is used to provide interaction between two different networks. Router are also used for provide the routes to the data and devices that are connected in network. Router are used to establish internetwork communication  </a:t>
            </a:r>
          </a:p>
        </p:txBody>
      </p:sp>
      <p:sp>
        <p:nvSpPr>
          <p:cNvPr id="8" name="TextBox 7"/>
          <p:cNvSpPr txBox="1"/>
          <p:nvPr/>
        </p:nvSpPr>
        <p:spPr>
          <a:xfrm>
            <a:off x="535619" y="2114551"/>
            <a:ext cx="4876800" cy="1323439"/>
          </a:xfrm>
          <a:prstGeom prst="rect">
            <a:avLst/>
          </a:prstGeom>
          <a:noFill/>
        </p:spPr>
        <p:txBody>
          <a:bodyPr wrap="square" rtlCol="0">
            <a:spAutoFit/>
          </a:bodyPr>
          <a:lstStyle/>
          <a:p>
            <a:r>
              <a:rPr lang="en-US" sz="2000" dirty="0">
                <a:solidFill>
                  <a:schemeClr val="bg1"/>
                </a:solidFill>
                <a:latin typeface="Bahnschrift Condensed" pitchFamily="34" charset="0"/>
              </a:rPr>
              <a:t>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inspects a given data packet's destination Internet Protocol address (IP address), and provide connection to the nodes with the main network. It gives you wired and wireless both connectivities.</a:t>
            </a:r>
            <a:endParaRPr lang="en-US" dirty="0">
              <a:solidFill>
                <a:schemeClr val="bg1"/>
              </a:solidFill>
              <a:latin typeface="Bahnschrift Condensed"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483" y="3381727"/>
            <a:ext cx="3138948" cy="1765658"/>
          </a:xfrm>
          <a:prstGeom prst="rect">
            <a:avLst/>
          </a:prstGeom>
        </p:spPr>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backgroundMark x1="62727" y1="89091" x2="96136" y2="81818"/>
                        <a14:backgroundMark x1="80682" y1="80227" x2="88864" y2="80682"/>
                        <a14:backgroundMark x1="84091" y1="78864" x2="51364" y2="81818"/>
                        <a14:backgroundMark x1="9318" y1="77727" x2="21818" y2="87955"/>
                      </a14:backgroundRemoval>
                    </a14:imgEffect>
                  </a14:imgLayer>
                </a14:imgProps>
              </a:ext>
              <a:ext uri="{28A0092B-C50C-407E-A947-70E740481C1C}">
                <a14:useLocalDpi xmlns:a14="http://schemas.microsoft.com/office/drawing/2010/main" val="0"/>
              </a:ext>
            </a:extLst>
          </a:blip>
          <a:stretch>
            <a:fillRect/>
          </a:stretch>
        </p:blipFill>
        <p:spPr>
          <a:xfrm>
            <a:off x="6340212" y="1818681"/>
            <a:ext cx="2291105" cy="2291105"/>
          </a:xfrm>
          <a:prstGeom prst="rect">
            <a:avLst/>
          </a:prstGeom>
        </p:spPr>
      </p:pic>
    </p:spTree>
    <p:extLst>
      <p:ext uri="{BB962C8B-B14F-4D97-AF65-F5344CB8AC3E}">
        <p14:creationId xmlns:p14="http://schemas.microsoft.com/office/powerpoint/2010/main" val="157508761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3200400" y="122787"/>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Router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534442"/>
            <a:ext cx="4800600" cy="4409853"/>
          </a:xfrm>
          <a:prstGeom prst="rect">
            <a:avLst/>
          </a:prstGeom>
        </p:spPr>
      </p:pic>
    </p:spTree>
    <p:extLst>
      <p:ext uri="{BB962C8B-B14F-4D97-AF65-F5344CB8AC3E}">
        <p14:creationId xmlns:p14="http://schemas.microsoft.com/office/powerpoint/2010/main" val="2171144657"/>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691" y="353810"/>
            <a:ext cx="5039201" cy="502061"/>
          </a:xfrm>
          <a:prstGeom prst="rect">
            <a:avLst/>
          </a:prstGeom>
        </p:spPr>
        <p:txBody>
          <a:bodyPr vert="horz" wrap="square" lIns="0" tIns="9525" rIns="0" bIns="0" rtlCol="0">
            <a:spAutoFit/>
          </a:bodyPr>
          <a:lstStyle/>
          <a:p>
            <a:pPr marL="9525">
              <a:spcBef>
                <a:spcPts val="75"/>
              </a:spcBef>
            </a:pPr>
            <a:r>
              <a:rPr lang="en-IN" sz="3200" dirty="0">
                <a:solidFill>
                  <a:schemeClr val="bg1"/>
                </a:solidFill>
                <a:latin typeface="Hobo Std" pitchFamily="34" charset="0"/>
              </a:rPr>
              <a:t>Personal</a:t>
            </a:r>
            <a:r>
              <a:rPr sz="3200" dirty="0">
                <a:solidFill>
                  <a:schemeClr val="bg1"/>
                </a:solidFill>
                <a:latin typeface="Hobo Std" pitchFamily="34" charset="0"/>
              </a:rPr>
              <a:t> </a:t>
            </a:r>
            <a:r>
              <a:rPr sz="3200" spc="-8" dirty="0">
                <a:solidFill>
                  <a:schemeClr val="bg1"/>
                </a:solidFill>
                <a:latin typeface="Hobo Std" pitchFamily="34" charset="0"/>
              </a:rPr>
              <a:t>Area </a:t>
            </a:r>
            <a:r>
              <a:rPr sz="3200" spc="-4" dirty="0">
                <a:solidFill>
                  <a:schemeClr val="bg1"/>
                </a:solidFill>
                <a:latin typeface="Hobo Std" pitchFamily="34" charset="0"/>
              </a:rPr>
              <a:t>Network</a:t>
            </a:r>
            <a:r>
              <a:rPr sz="3200" spc="-19" dirty="0">
                <a:solidFill>
                  <a:schemeClr val="bg1"/>
                </a:solidFill>
                <a:latin typeface="Hobo Std" pitchFamily="34" charset="0"/>
              </a:rPr>
              <a:t> </a:t>
            </a:r>
            <a:r>
              <a:rPr sz="3200" spc="-8" dirty="0">
                <a:solidFill>
                  <a:srgbClr val="FFC000"/>
                </a:solidFill>
                <a:latin typeface="Hobo Std" pitchFamily="34" charset="0"/>
              </a:rPr>
              <a:t>(</a:t>
            </a:r>
            <a:r>
              <a:rPr lang="en-US" sz="3200" spc="-8" dirty="0">
                <a:solidFill>
                  <a:srgbClr val="FFC000"/>
                </a:solidFill>
                <a:latin typeface="Hobo Std" pitchFamily="34" charset="0"/>
              </a:rPr>
              <a:t>P</a:t>
            </a:r>
            <a:r>
              <a:rPr sz="3200" spc="-8" dirty="0">
                <a:solidFill>
                  <a:srgbClr val="FFC000"/>
                </a:solidFill>
                <a:latin typeface="Hobo Std" pitchFamily="34" charset="0"/>
              </a:rPr>
              <a:t>AN)</a:t>
            </a:r>
          </a:p>
        </p:txBody>
      </p:sp>
      <p:sp>
        <p:nvSpPr>
          <p:cNvPr id="3" name="object 3"/>
          <p:cNvSpPr txBox="1"/>
          <p:nvPr/>
        </p:nvSpPr>
        <p:spPr>
          <a:xfrm>
            <a:off x="384357" y="1092330"/>
            <a:ext cx="6242209" cy="3509294"/>
          </a:xfrm>
          <a:prstGeom prst="rect">
            <a:avLst/>
          </a:prstGeom>
        </p:spPr>
        <p:txBody>
          <a:bodyPr vert="horz" wrap="square" lIns="0" tIns="59055" rIns="0" bIns="0" rtlCol="0">
            <a:spAutoFit/>
          </a:bodyPr>
          <a:lstStyle/>
          <a:p>
            <a:pPr marL="266700" marR="160496" indent="-257175">
              <a:lnSpc>
                <a:spcPct val="80000"/>
              </a:lnSpc>
              <a:spcBef>
                <a:spcPts val="465"/>
              </a:spcBef>
              <a:tabLst>
                <a:tab pos="266224" algn="l"/>
              </a:tabLst>
            </a:pPr>
            <a:r>
              <a:rPr sz="1300" spc="236" dirty="0">
                <a:solidFill>
                  <a:srgbClr val="89D0D5"/>
                </a:solidFill>
                <a:latin typeface="Arial"/>
                <a:cs typeface="Arial"/>
              </a:rPr>
              <a:t>	</a:t>
            </a:r>
            <a:r>
              <a:rPr spc="-4" dirty="0">
                <a:solidFill>
                  <a:srgbClr val="FFFFFF"/>
                </a:solidFill>
                <a:latin typeface="Leelawadee UI Semilight" pitchFamily="34" charset="-34"/>
                <a:ea typeface="Adobe Fan Heiti Std B" pitchFamily="34" charset="-128"/>
                <a:cs typeface="Leelawadee UI Semilight" pitchFamily="34" charset="-34"/>
              </a:rPr>
              <a:t>A </a:t>
            </a:r>
            <a:r>
              <a:rPr lang="en-US" spc="-4" dirty="0">
                <a:solidFill>
                  <a:srgbClr val="FFFFFF"/>
                </a:solidFill>
                <a:latin typeface="Leelawadee UI Semilight" pitchFamily="34" charset="-34"/>
                <a:ea typeface="Adobe Fan Heiti Std B" pitchFamily="34" charset="-128"/>
                <a:cs typeface="Leelawadee UI Semilight" pitchFamily="34" charset="-34"/>
              </a:rPr>
              <a:t>P</a:t>
            </a:r>
            <a:r>
              <a:rPr spc="-4" dirty="0">
                <a:solidFill>
                  <a:srgbClr val="FFFFFF"/>
                </a:solidFill>
                <a:latin typeface="Leelawadee UI Semilight" pitchFamily="34" charset="-34"/>
                <a:ea typeface="Adobe Fan Heiti Std B" pitchFamily="34" charset="-128"/>
                <a:cs typeface="Leelawadee UI Semilight" pitchFamily="34" charset="-34"/>
              </a:rPr>
              <a:t>AN is a network that is used for communicating </a:t>
            </a:r>
            <a:r>
              <a:rPr spc="-8" dirty="0">
                <a:solidFill>
                  <a:srgbClr val="FFFFFF"/>
                </a:solidFill>
                <a:latin typeface="Leelawadee UI Semilight" pitchFamily="34" charset="-34"/>
                <a:ea typeface="Adobe Fan Heiti Std B" pitchFamily="34" charset="-128"/>
                <a:cs typeface="Leelawadee UI Semilight" pitchFamily="34" charset="-34"/>
              </a:rPr>
              <a:t>among </a:t>
            </a:r>
            <a:r>
              <a:rPr spc="-4" dirty="0">
                <a:solidFill>
                  <a:srgbClr val="FFFFFF"/>
                </a:solidFill>
                <a:latin typeface="Leelawadee UI Semilight" pitchFamily="34" charset="-34"/>
                <a:ea typeface="Adobe Fan Heiti Std B" pitchFamily="34" charset="-128"/>
                <a:cs typeface="Leelawadee UI Semilight" pitchFamily="34" charset="-34"/>
              </a:rPr>
              <a:t>computer  devices, usually home.</a:t>
            </a:r>
            <a:endParaRPr dirty="0">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lang="en-US" spc="-19" dirty="0">
                <a:solidFill>
                  <a:srgbClr val="FFFFFF"/>
                </a:solidFill>
                <a:latin typeface="Leelawadee UI Semilight" pitchFamily="34" charset="-34"/>
                <a:ea typeface="Adobe Fan Heiti Std B" pitchFamily="34" charset="-128"/>
                <a:cs typeface="Leelawadee UI Semilight" pitchFamily="34" charset="-34"/>
              </a:rPr>
              <a:t>P</a:t>
            </a:r>
            <a:r>
              <a:rPr spc="-19" dirty="0">
                <a:solidFill>
                  <a:srgbClr val="FFFFFF"/>
                </a:solidFill>
                <a:latin typeface="Leelawadee UI Semilight" pitchFamily="34" charset="-34"/>
                <a:ea typeface="Adobe Fan Heiti Std B" pitchFamily="34" charset="-128"/>
                <a:cs typeface="Leelawadee UI Semilight" pitchFamily="34" charset="-34"/>
              </a:rPr>
              <a:t>AN’s </a:t>
            </a:r>
            <a:r>
              <a:rPr spc="-4" dirty="0">
                <a:solidFill>
                  <a:srgbClr val="FFFFFF"/>
                </a:solidFill>
                <a:latin typeface="Leelawadee UI Semilight" pitchFamily="34" charset="-34"/>
                <a:ea typeface="Adobe Fan Heiti Std B" pitchFamily="34" charset="-128"/>
                <a:cs typeface="Leelawadee UI Semilight" pitchFamily="34" charset="-34"/>
              </a:rPr>
              <a:t>enable the sharing of resources such as files or hardware  devices that </a:t>
            </a:r>
            <a:r>
              <a:rPr spc="-8" dirty="0">
                <a:solidFill>
                  <a:srgbClr val="FFFFFF"/>
                </a:solidFill>
                <a:latin typeface="Leelawadee UI Semilight" pitchFamily="34" charset="-34"/>
                <a:ea typeface="Adobe Fan Heiti Std B" pitchFamily="34" charset="-128"/>
                <a:cs typeface="Leelawadee UI Semilight" pitchFamily="34" charset="-34"/>
              </a:rPr>
              <a:t>may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needed by multiple users • • Is limited in </a:t>
            </a:r>
            <a:r>
              <a:rPr spc="-8" dirty="0">
                <a:solidFill>
                  <a:srgbClr val="FFFFFF"/>
                </a:solidFill>
                <a:latin typeface="Leelawadee UI Semilight" pitchFamily="34" charset="-34"/>
                <a:ea typeface="Adobe Fan Heiti Std B" pitchFamily="34" charset="-128"/>
                <a:cs typeface="Leelawadee UI Semilight" pitchFamily="34" charset="-34"/>
              </a:rPr>
              <a:t>size,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spanning a few </a:t>
            </a:r>
            <a:r>
              <a:rPr dirty="0">
                <a:solidFill>
                  <a:srgbClr val="FFFFFF"/>
                </a:solidFill>
                <a:latin typeface="Leelawadee UI Semilight" pitchFamily="34" charset="-34"/>
                <a:ea typeface="Adobe Fan Heiti Std B" pitchFamily="34" charset="-128"/>
                <a:cs typeface="Leelawadee UI Semilight" pitchFamily="34" charset="-34"/>
              </a:rPr>
              <a:t>hundred </a:t>
            </a:r>
            <a:r>
              <a:rPr spc="-4" dirty="0">
                <a:solidFill>
                  <a:srgbClr val="FFFFFF"/>
                </a:solidFill>
                <a:latin typeface="Leelawadee UI Semilight" pitchFamily="34" charset="-34"/>
                <a:ea typeface="Adobe Fan Heiti Std B" pitchFamily="34" charset="-128"/>
                <a:cs typeface="Leelawadee UI Semilight" pitchFamily="34" charset="-34"/>
              </a:rPr>
              <a:t>meters</a:t>
            </a:r>
            <a:endParaRPr lang="en-US" spc="-4" dirty="0">
              <a:solidFill>
                <a:srgbClr val="FFFFFF"/>
              </a:solidFill>
              <a:latin typeface="Leelawadee UI Semilight" pitchFamily="34" charset="-34"/>
              <a:ea typeface="Adobe Fan Heiti Std B" pitchFamily="34" charset="-128"/>
              <a:cs typeface="Leelawadee UI Semilight" pitchFamily="34" charset="-34"/>
            </a:endParaRPr>
          </a:p>
          <a:p>
            <a:pPr marL="266700" marR="426244" indent="-257175">
              <a:lnSpc>
                <a:spcPct val="80000"/>
              </a:lnSpc>
              <a:spcBef>
                <a:spcPts val="750"/>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Is fast, with speeds from 10 Mbps to </a:t>
            </a:r>
            <a:r>
              <a:rPr dirty="0">
                <a:solidFill>
                  <a:srgbClr val="FFFFFF"/>
                </a:solidFill>
                <a:latin typeface="Leelawadee UI Semilight" pitchFamily="34" charset="-34"/>
                <a:ea typeface="Adobe Fan Heiti Std B" pitchFamily="34" charset="-128"/>
                <a:cs typeface="Leelawadee UI Semilight" pitchFamily="34" charset="-34"/>
              </a:rPr>
              <a:t>10</a:t>
            </a:r>
            <a:r>
              <a:rPr spc="8" dirty="0">
                <a:solidFill>
                  <a:srgbClr val="FFFFFF"/>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Gbps</a:t>
            </a:r>
            <a:endParaRPr dirty="0">
              <a:latin typeface="Leelawadee UI Semilight" pitchFamily="34" charset="-34"/>
              <a:ea typeface="Adobe Fan Heiti Std B" pitchFamily="34" charset="-128"/>
              <a:cs typeface="Leelawadee UI Semilight" pitchFamily="34" charset="-34"/>
            </a:endParaRPr>
          </a:p>
          <a:p>
            <a:pPr marL="266700" marR="538639" indent="-257175">
              <a:lnSpc>
                <a:spcPct val="80000"/>
              </a:lnSpc>
              <a:spcBef>
                <a:spcPts val="746"/>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Requires little wiring, </a:t>
            </a:r>
            <a:r>
              <a:rPr dirty="0">
                <a:solidFill>
                  <a:srgbClr val="FFFFFF"/>
                </a:solidFill>
                <a:latin typeface="Leelawadee UI Semilight" pitchFamily="34" charset="-34"/>
                <a:ea typeface="Adobe Fan Heiti Std B" pitchFamily="34" charset="-128"/>
                <a:cs typeface="Leelawadee UI Semilight" pitchFamily="34" charset="-34"/>
              </a:rPr>
              <a:t>typically </a:t>
            </a:r>
            <a:r>
              <a:rPr spc="-4" dirty="0">
                <a:solidFill>
                  <a:srgbClr val="FFFFFF"/>
                </a:solidFill>
                <a:latin typeface="Leelawadee UI Semilight" pitchFamily="34" charset="-34"/>
                <a:ea typeface="Adobe Fan Heiti Std B" pitchFamily="34" charset="-128"/>
                <a:cs typeface="Leelawadee UI Semilight" pitchFamily="34" charset="-34"/>
              </a:rPr>
              <a:t>a single cable connecting to each  device</a:t>
            </a:r>
            <a:endParaRPr dirty="0">
              <a:latin typeface="Leelawadee UI Semilight" pitchFamily="34" charset="-34"/>
              <a:ea typeface="Adobe Fan Heiti Std B" pitchFamily="34" charset="-128"/>
              <a:cs typeface="Leelawadee UI Semilight" pitchFamily="34" charset="-34"/>
            </a:endParaRPr>
          </a:p>
          <a:p>
            <a:pPr marL="9525">
              <a:spcBef>
                <a:spcPts val="353"/>
              </a:spcBef>
              <a:tabLst>
                <a:tab pos="266224" algn="l"/>
              </a:tabLst>
            </a:pPr>
            <a:r>
              <a:rPr sz="1400" spc="240" dirty="0">
                <a:solidFill>
                  <a:srgbClr val="89D0D5"/>
                </a:solidFill>
                <a:latin typeface="Leelawadee UI Semilight" pitchFamily="34" charset="-34"/>
                <a:ea typeface="Adobe Fan Heiti Std B" pitchFamily="34" charset="-128"/>
                <a:cs typeface="Leelawadee UI Semilight" pitchFamily="34" charset="-34"/>
              </a:rPr>
              <a:t>	</a:t>
            </a:r>
            <a:r>
              <a:rPr spc="-4" dirty="0">
                <a:solidFill>
                  <a:srgbClr val="FFFFFF"/>
                </a:solidFill>
                <a:latin typeface="Leelawadee UI Semilight" pitchFamily="34" charset="-34"/>
                <a:ea typeface="Adobe Fan Heiti Std B" pitchFamily="34" charset="-128"/>
                <a:cs typeface="Leelawadee UI Semilight" pitchFamily="34" charset="-34"/>
              </a:rPr>
              <a:t>Has lower cost compared to </a:t>
            </a:r>
            <a:r>
              <a:rPr spc="-23" dirty="0">
                <a:solidFill>
                  <a:srgbClr val="FFFFFF"/>
                </a:solidFill>
                <a:latin typeface="Leelawadee UI Semilight" pitchFamily="34" charset="-34"/>
                <a:ea typeface="Adobe Fan Heiti Std B" pitchFamily="34" charset="-128"/>
                <a:cs typeface="Leelawadee UI Semilight" pitchFamily="34" charset="-34"/>
              </a:rPr>
              <a:t>MAN’s </a:t>
            </a:r>
            <a:r>
              <a:rPr spc="-4" dirty="0">
                <a:solidFill>
                  <a:srgbClr val="FFFFFF"/>
                </a:solidFill>
                <a:latin typeface="Leelawadee UI Semilight" pitchFamily="34" charset="-34"/>
                <a:ea typeface="Adobe Fan Heiti Std B" pitchFamily="34" charset="-128"/>
                <a:cs typeface="Leelawadee UI Semilight" pitchFamily="34" charset="-34"/>
              </a:rPr>
              <a:t>or</a:t>
            </a:r>
            <a:r>
              <a:rPr spc="11" dirty="0">
                <a:solidFill>
                  <a:srgbClr val="FFFFFF"/>
                </a:solidFill>
                <a:latin typeface="Leelawadee UI Semilight" pitchFamily="34" charset="-34"/>
                <a:ea typeface="Adobe Fan Heiti Std B" pitchFamily="34" charset="-128"/>
                <a:cs typeface="Leelawadee UI Semilight" pitchFamily="34" charset="-34"/>
              </a:rPr>
              <a:t> </a:t>
            </a:r>
            <a:r>
              <a:rPr spc="-56" dirty="0">
                <a:solidFill>
                  <a:srgbClr val="FFFFFF"/>
                </a:solidFill>
                <a:latin typeface="Leelawadee UI Semilight" pitchFamily="34" charset="-34"/>
                <a:ea typeface="Adobe Fan Heiti Std B" pitchFamily="34" charset="-128"/>
                <a:cs typeface="Leelawadee UI Semilight" pitchFamily="34" charset="-34"/>
              </a:rPr>
              <a:t>WAN’s</a:t>
            </a:r>
            <a:endParaRPr dirty="0">
              <a:latin typeface="Leelawadee UI Semilight" pitchFamily="34" charset="-34"/>
              <a:ea typeface="Adobe Fan Heiti Std B" pitchFamily="34" charset="-128"/>
              <a:cs typeface="Leelawadee UI Semilight" pitchFamily="34" charset="-34"/>
            </a:endParaRPr>
          </a:p>
          <a:p>
            <a:pPr marL="266700" marR="3810" indent="-257175">
              <a:lnSpc>
                <a:spcPct val="80000"/>
              </a:lnSpc>
              <a:spcBef>
                <a:spcPts val="758"/>
              </a:spcBef>
              <a:tabLst>
                <a:tab pos="266224" algn="l"/>
              </a:tabLst>
            </a:pPr>
            <a:r>
              <a:rPr sz="1400" spc="236" dirty="0">
                <a:solidFill>
                  <a:srgbClr val="89D0D5"/>
                </a:solidFill>
                <a:latin typeface="Leelawadee UI Semilight" pitchFamily="34" charset="-34"/>
                <a:ea typeface="Adobe Fan Heiti Std B" pitchFamily="34" charset="-128"/>
                <a:cs typeface="Leelawadee UI Semilight" pitchFamily="34" charset="-34"/>
              </a:rPr>
              <a:t>	</a:t>
            </a:r>
            <a:r>
              <a:rPr spc="-19" dirty="0">
                <a:solidFill>
                  <a:srgbClr val="FFFFFF"/>
                </a:solidFill>
                <a:latin typeface="Leelawadee UI Semilight" pitchFamily="34" charset="-34"/>
                <a:ea typeface="Adobe Fan Heiti Std B" pitchFamily="34" charset="-128"/>
                <a:cs typeface="Leelawadee UI Semilight" pitchFamily="34" charset="-34"/>
              </a:rPr>
              <a:t>LAN’s </a:t>
            </a:r>
            <a:r>
              <a:rPr spc="-4" dirty="0">
                <a:solidFill>
                  <a:srgbClr val="FFFFFF"/>
                </a:solidFill>
                <a:latin typeface="Leelawadee UI Semilight" pitchFamily="34" charset="-34"/>
                <a:ea typeface="Adobe Fan Heiti Std B" pitchFamily="34" charset="-128"/>
                <a:cs typeface="Leelawadee UI Semilight" pitchFamily="34" charset="-34"/>
              </a:rPr>
              <a:t>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either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4" dirty="0">
                <a:solidFill>
                  <a:srgbClr val="FFFFFF"/>
                </a:solidFill>
                <a:latin typeface="Leelawadee UI Semilight" pitchFamily="34" charset="-34"/>
                <a:ea typeface="Adobe Fan Heiti Std B" pitchFamily="34" charset="-128"/>
                <a:cs typeface="Leelawadee UI Semilight" pitchFamily="34" charset="-34"/>
              </a:rPr>
              <a:t>or </a:t>
            </a:r>
            <a:r>
              <a:rPr spc="-8" dirty="0">
                <a:solidFill>
                  <a:srgbClr val="FFFFFF"/>
                </a:solidFill>
                <a:latin typeface="Leelawadee UI Semilight" pitchFamily="34" charset="-34"/>
                <a:ea typeface="Adobe Fan Heiti Std B" pitchFamily="34" charset="-128"/>
                <a:cs typeface="Leelawadee UI Semilight" pitchFamily="34" charset="-34"/>
              </a:rPr>
              <a:t>wireless. </a:t>
            </a:r>
            <a:r>
              <a:rPr spc="-23" dirty="0">
                <a:solidFill>
                  <a:srgbClr val="FFFFFF"/>
                </a:solidFill>
                <a:latin typeface="Leelawadee UI Semilight" pitchFamily="34" charset="-34"/>
                <a:ea typeface="Adobe Fan Heiti Std B" pitchFamily="34" charset="-128"/>
                <a:cs typeface="Leelawadee UI Semilight" pitchFamily="34" charset="-34"/>
              </a:rPr>
              <a:t>Twisted </a:t>
            </a:r>
            <a:r>
              <a:rPr spc="-15" dirty="0">
                <a:solidFill>
                  <a:srgbClr val="FFFFFF"/>
                </a:solidFill>
                <a:latin typeface="Leelawadee UI Semilight" pitchFamily="34" charset="-34"/>
                <a:ea typeface="Adobe Fan Heiti Std B" pitchFamily="34" charset="-128"/>
                <a:cs typeface="Leelawadee UI Semilight" pitchFamily="34" charset="-34"/>
              </a:rPr>
              <a:t>pair, </a:t>
            </a:r>
            <a:r>
              <a:rPr spc="-4" dirty="0">
                <a:solidFill>
                  <a:srgbClr val="FFFFFF"/>
                </a:solidFill>
                <a:latin typeface="Leelawadee UI Semilight" pitchFamily="34" charset="-34"/>
                <a:ea typeface="Adobe Fan Heiti Std B" pitchFamily="34" charset="-128"/>
                <a:cs typeface="Leelawadee UI Semilight" pitchFamily="34" charset="-34"/>
              </a:rPr>
              <a:t>coax or fibre optic  cable can </a:t>
            </a:r>
            <a:r>
              <a:rPr dirty="0">
                <a:solidFill>
                  <a:srgbClr val="FFFFFF"/>
                </a:solidFill>
                <a:latin typeface="Leelawadee UI Semilight" pitchFamily="34" charset="-34"/>
                <a:ea typeface="Adobe Fan Heiti Std B" pitchFamily="34" charset="-128"/>
                <a:cs typeface="Leelawadee UI Semilight" pitchFamily="34" charset="-34"/>
              </a:rPr>
              <a:t>be </a:t>
            </a:r>
            <a:r>
              <a:rPr spc="-4" dirty="0">
                <a:solidFill>
                  <a:srgbClr val="FFFFFF"/>
                </a:solidFill>
                <a:latin typeface="Leelawadee UI Semilight" pitchFamily="34" charset="-34"/>
                <a:ea typeface="Adobe Fan Heiti Std B" pitchFamily="34" charset="-128"/>
                <a:cs typeface="Leelawadee UI Semilight" pitchFamily="34" charset="-34"/>
              </a:rPr>
              <a:t>used in </a:t>
            </a:r>
            <a:r>
              <a:rPr spc="-8" dirty="0">
                <a:solidFill>
                  <a:srgbClr val="FFFFFF"/>
                </a:solidFill>
                <a:latin typeface="Leelawadee UI Semilight" pitchFamily="34" charset="-34"/>
                <a:ea typeface="Adobe Fan Heiti Std B" pitchFamily="34" charset="-128"/>
                <a:cs typeface="Leelawadee UI Semilight" pitchFamily="34" charset="-34"/>
              </a:rPr>
              <a:t>wired </a:t>
            </a:r>
            <a:r>
              <a:rPr spc="-19" dirty="0">
                <a:solidFill>
                  <a:srgbClr val="FFFFFF"/>
                </a:solidFill>
                <a:latin typeface="Leelawadee UI Semilight" pitchFamily="34" charset="-34"/>
                <a:ea typeface="Adobe Fan Heiti Std B" pitchFamily="34" charset="-128"/>
                <a:cs typeface="Leelawadee UI Semilight" pitchFamily="34" charset="-34"/>
              </a:rPr>
              <a:t>LAN’s.</a:t>
            </a:r>
            <a:endParaRPr dirty="0">
              <a:latin typeface="Leelawadee UI Semilight" pitchFamily="34" charset="-34"/>
              <a:ea typeface="Adobe Fan Heiti Std B" pitchFamily="34" charset="-128"/>
              <a:cs typeface="Leelawadee UI Semilight" pitchFamily="34" charset="-34"/>
            </a:endParaRPr>
          </a:p>
          <a:p>
            <a:pPr marL="9525">
              <a:lnSpc>
                <a:spcPts val="1781"/>
              </a:lnSpc>
              <a:spcBef>
                <a:spcPts val="353"/>
              </a:spcBef>
              <a:tabLst>
                <a:tab pos="266224" algn="l"/>
              </a:tabLst>
            </a:pPr>
            <a:endParaRPr dirty="0">
              <a:latin typeface="Leelawadee UI Semilight" pitchFamily="34" charset="-34"/>
              <a:ea typeface="Adobe Fan Heiti Std B" pitchFamily="34" charset="-128"/>
              <a:cs typeface="Leelawadee UI Semilight" pitchFamily="34" charset="-3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504950"/>
            <a:ext cx="2871927" cy="2057400"/>
          </a:xfrm>
          <a:prstGeom prst="rect">
            <a:avLst/>
          </a:prstGeom>
        </p:spPr>
      </p:pic>
    </p:spTree>
    <p:extLst>
      <p:ext uri="{BB962C8B-B14F-4D97-AF65-F5344CB8AC3E}">
        <p14:creationId xmlns:p14="http://schemas.microsoft.com/office/powerpoint/2010/main" val="3449264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bwMode="auto">
          <a:xfrm>
            <a:off x="3810002" y="9801"/>
            <a:ext cx="1858297" cy="75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97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10"/>
              </a:spcBef>
            </a:pPr>
            <a:r>
              <a:rPr lang="en-US" sz="4800" dirty="0">
                <a:solidFill>
                  <a:srgbClr val="92D050"/>
                </a:solidFill>
                <a:latin typeface="Bahnschrift Condensed" pitchFamily="34" charset="0"/>
              </a:rPr>
              <a:t>MODEM</a:t>
            </a:r>
          </a:p>
        </p:txBody>
      </p:sp>
      <p:sp>
        <p:nvSpPr>
          <p:cNvPr id="5" name="TextBox 4"/>
          <p:cNvSpPr txBox="1"/>
          <p:nvPr/>
        </p:nvSpPr>
        <p:spPr>
          <a:xfrm>
            <a:off x="533400" y="895350"/>
            <a:ext cx="8077200" cy="1200329"/>
          </a:xfrm>
          <a:prstGeom prst="rect">
            <a:avLst/>
          </a:prstGeom>
          <a:noFill/>
        </p:spPr>
        <p:txBody>
          <a:bodyPr wrap="square" rtlCol="0">
            <a:spAutoFit/>
          </a:bodyPr>
          <a:lstStyle/>
          <a:p>
            <a:r>
              <a:rPr lang="en-US" dirty="0">
                <a:solidFill>
                  <a:schemeClr val="bg1"/>
                </a:solidFill>
              </a:rPr>
              <a:t>”Modulator-Demodulator” </a:t>
            </a:r>
            <a:r>
              <a:rPr lang="en-US" dirty="0">
                <a:solidFill>
                  <a:schemeClr val="bg1"/>
                </a:solidFill>
                <a:ea typeface="Adobe Kaiti Std R" pitchFamily="18" charset="-128"/>
              </a:rPr>
              <a:t>A modem or broadband modem is a hardware device that connects a computer or router to a broadband network.</a:t>
            </a:r>
            <a:r>
              <a:rPr lang="en-US" dirty="0"/>
              <a:t> </a:t>
            </a:r>
            <a:r>
              <a:rPr lang="en-US" dirty="0">
                <a:solidFill>
                  <a:schemeClr val="bg1"/>
                </a:solidFill>
              </a:rPr>
              <a:t>It converts or "modulates" an </a:t>
            </a:r>
            <a:r>
              <a:rPr lang="en-US" dirty="0">
                <a:solidFill>
                  <a:schemeClr val="bg1"/>
                </a:solidFill>
                <a:hlinkClick r:id="rId3"/>
              </a:rPr>
              <a:t>analog</a:t>
            </a:r>
            <a:r>
              <a:rPr lang="en-US" dirty="0">
                <a:solidFill>
                  <a:schemeClr val="bg1"/>
                </a:solidFill>
              </a:rPr>
              <a:t> signal from a telephone or cable wire to </a:t>
            </a:r>
            <a:r>
              <a:rPr lang="en-US" dirty="0">
                <a:solidFill>
                  <a:schemeClr val="bg1"/>
                </a:solidFill>
                <a:hlinkClick r:id="rId4"/>
              </a:rPr>
              <a:t>digital</a:t>
            </a:r>
            <a:r>
              <a:rPr lang="en-US" dirty="0">
                <a:solidFill>
                  <a:schemeClr val="bg1"/>
                </a:solidFill>
              </a:rPr>
              <a:t> data (1s and 0s) that a computer can recognize.</a:t>
            </a:r>
            <a:endParaRPr lang="en-US" dirty="0">
              <a:solidFill>
                <a:schemeClr val="bg1"/>
              </a:solidFill>
              <a:ea typeface="Adobe Kaiti Std R" pitchFamily="18" charset="-128"/>
            </a:endParaRPr>
          </a:p>
        </p:txBody>
      </p:sp>
      <p:sp>
        <p:nvSpPr>
          <p:cNvPr id="8" name="TextBox 7"/>
          <p:cNvSpPr txBox="1"/>
          <p:nvPr/>
        </p:nvSpPr>
        <p:spPr>
          <a:xfrm>
            <a:off x="533400" y="2266950"/>
            <a:ext cx="4876800" cy="1631216"/>
          </a:xfrm>
          <a:prstGeom prst="rect">
            <a:avLst/>
          </a:prstGeom>
          <a:noFill/>
        </p:spPr>
        <p:txBody>
          <a:bodyPr wrap="square" rtlCol="0">
            <a:spAutoFit/>
          </a:bodyPr>
          <a:lstStyle/>
          <a:p>
            <a:r>
              <a:rPr lang="en-US" sz="2000" dirty="0">
                <a:solidFill>
                  <a:schemeClr val="bg1"/>
                </a:solidFill>
                <a:latin typeface="Bahnschrift Condensed" pitchFamily="34" charset="0"/>
              </a:rPr>
              <a:t>The main </a:t>
            </a:r>
            <a:r>
              <a:rPr lang="en-US" sz="2000" b="1" dirty="0">
                <a:solidFill>
                  <a:schemeClr val="bg1"/>
                </a:solidFill>
                <a:latin typeface="Bahnschrift Condensed" pitchFamily="34" charset="0"/>
              </a:rPr>
              <a:t>difference</a:t>
            </a:r>
            <a:r>
              <a:rPr lang="en-US" sz="2000" dirty="0">
                <a:solidFill>
                  <a:schemeClr val="bg1"/>
                </a:solidFill>
                <a:latin typeface="Bahnschrift Condensed" pitchFamily="34" charset="0"/>
              </a:rPr>
              <a:t> between the two devices is that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lets you connect to the internet,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distributes that connection to different devices. A </a:t>
            </a:r>
            <a:r>
              <a:rPr lang="en-US" sz="2000" b="1" dirty="0">
                <a:solidFill>
                  <a:schemeClr val="bg1"/>
                </a:solidFill>
                <a:latin typeface="Bahnschrift Condensed" pitchFamily="34" charset="0"/>
              </a:rPr>
              <a:t>modem</a:t>
            </a:r>
            <a:r>
              <a:rPr lang="en-US" sz="2000" dirty="0">
                <a:solidFill>
                  <a:schemeClr val="bg1"/>
                </a:solidFill>
                <a:latin typeface="Bahnschrift Condensed" pitchFamily="34" charset="0"/>
              </a:rPr>
              <a:t> is your gateway to the web, while a </a:t>
            </a:r>
            <a:r>
              <a:rPr lang="en-US" sz="2000" b="1" dirty="0">
                <a:solidFill>
                  <a:schemeClr val="bg1"/>
                </a:solidFill>
                <a:latin typeface="Bahnschrift Condensed" pitchFamily="34" charset="0"/>
              </a:rPr>
              <a:t>router</a:t>
            </a:r>
            <a:r>
              <a:rPr lang="en-US" sz="2000" dirty="0">
                <a:solidFill>
                  <a:schemeClr val="bg1"/>
                </a:solidFill>
                <a:latin typeface="Bahnschrift Condensed" pitchFamily="34" charset="0"/>
              </a:rPr>
              <a:t> is a central hub for your devices.</a:t>
            </a:r>
            <a:endParaRPr lang="en-US" dirty="0">
              <a:solidFill>
                <a:schemeClr val="bg1"/>
              </a:solidFill>
              <a:latin typeface="Bahnschrift Condensed" pitchFamily="34" charset="0"/>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3876" y="1784890"/>
            <a:ext cx="3190831" cy="2595118"/>
          </a:xfrm>
          <a:prstGeom prst="rect">
            <a:avLst/>
          </a:prstGeom>
        </p:spPr>
      </p:pic>
      <p:pic>
        <p:nvPicPr>
          <p:cNvPr id="6" name="Picture 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6100" b="81200" l="300" r="99800"/>
                    </a14:imgEffect>
                  </a14:imgLayer>
                </a14:imgProps>
              </a:ext>
              <a:ext uri="{28A0092B-C50C-407E-A947-70E740481C1C}">
                <a14:useLocalDpi xmlns:a14="http://schemas.microsoft.com/office/drawing/2010/main" val="0"/>
              </a:ext>
            </a:extLst>
          </a:blip>
          <a:srcRect t="15070" b="17788"/>
          <a:stretch/>
        </p:blipFill>
        <p:spPr>
          <a:xfrm rot="1440673">
            <a:off x="2743200" y="3570280"/>
            <a:ext cx="2343150" cy="1573221"/>
          </a:xfrm>
          <a:prstGeom prst="rect">
            <a:avLst/>
          </a:prstGeom>
        </p:spPr>
      </p:pic>
    </p:spTree>
    <p:extLst>
      <p:ext uri="{BB962C8B-B14F-4D97-AF65-F5344CB8AC3E}">
        <p14:creationId xmlns:p14="http://schemas.microsoft.com/office/powerpoint/2010/main" val="4016171231"/>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1504950"/>
            <a:ext cx="5093563" cy="2881884"/>
          </a:xfrm>
          <a:prstGeom prst="rect">
            <a:avLst/>
          </a:prstGeom>
        </p:spPr>
      </p:pic>
      <p:sp>
        <p:nvSpPr>
          <p:cNvPr id="5" name="object 3"/>
          <p:cNvSpPr txBox="1"/>
          <p:nvPr/>
        </p:nvSpPr>
        <p:spPr>
          <a:xfrm>
            <a:off x="3352800" y="742951"/>
            <a:ext cx="2824480" cy="289823"/>
          </a:xfrm>
          <a:prstGeom prst="rect">
            <a:avLst/>
          </a:prstGeom>
        </p:spPr>
        <p:txBody>
          <a:bodyPr vert="horz" wrap="square" lIns="0" tIns="12700" rIns="0" bIns="0" rtlCol="0">
            <a:spAutoFit/>
          </a:bodyPr>
          <a:lstStyle/>
          <a:p>
            <a:pPr marL="12700">
              <a:lnSpc>
                <a:spcPct val="100000"/>
              </a:lnSpc>
              <a:spcBef>
                <a:spcPts val="100"/>
              </a:spcBef>
            </a:pPr>
            <a:r>
              <a:rPr sz="1800" i="1" dirty="0">
                <a:solidFill>
                  <a:schemeClr val="bg1"/>
                </a:solidFill>
                <a:latin typeface="Times New Roman"/>
                <a:cs typeface="Times New Roman"/>
              </a:rPr>
              <a:t>A </a:t>
            </a:r>
            <a:r>
              <a:rPr lang="en-US" sz="1800" i="1" dirty="0">
                <a:solidFill>
                  <a:schemeClr val="bg1"/>
                </a:solidFill>
                <a:latin typeface="Times New Roman"/>
                <a:cs typeface="Times New Roman"/>
              </a:rPr>
              <a:t>Modem </a:t>
            </a:r>
            <a:r>
              <a:rPr sz="1800" i="1" dirty="0">
                <a:solidFill>
                  <a:schemeClr val="bg1"/>
                </a:solidFill>
                <a:latin typeface="Times New Roman"/>
                <a:cs typeface="Times New Roman"/>
              </a:rPr>
              <a:t>connecting </a:t>
            </a:r>
            <a:r>
              <a:rPr lang="en-US" sz="1800" i="1" dirty="0">
                <a:solidFill>
                  <a:schemeClr val="bg1"/>
                </a:solidFill>
                <a:latin typeface="Times New Roman"/>
                <a:cs typeface="Times New Roman"/>
              </a:rPr>
              <a:t>a</a:t>
            </a:r>
            <a:r>
              <a:rPr sz="1800" i="1" spc="-195" dirty="0">
                <a:solidFill>
                  <a:schemeClr val="bg1"/>
                </a:solidFill>
                <a:latin typeface="Times New Roman"/>
                <a:cs typeface="Times New Roman"/>
              </a:rPr>
              <a:t> </a:t>
            </a:r>
            <a:r>
              <a:rPr sz="1800" i="1" dirty="0">
                <a:solidFill>
                  <a:schemeClr val="bg1"/>
                </a:solidFill>
                <a:latin typeface="Times New Roman"/>
                <a:cs typeface="Times New Roman"/>
              </a:rPr>
              <a:t>LAN</a:t>
            </a:r>
            <a:endParaRPr sz="1800" dirty="0">
              <a:solidFill>
                <a:schemeClr val="bg1"/>
              </a:solidFill>
              <a:latin typeface="Times New Roman"/>
              <a:cs typeface="Times New Roman"/>
            </a:endParaRPr>
          </a:p>
        </p:txBody>
      </p:sp>
    </p:spTree>
    <p:extLst>
      <p:ext uri="{BB962C8B-B14F-4D97-AF65-F5344CB8AC3E}">
        <p14:creationId xmlns:p14="http://schemas.microsoft.com/office/powerpoint/2010/main" val="2803449752"/>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293103" y="4812792"/>
            <a:ext cx="10985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85858"/>
                </a:solidFill>
                <a:latin typeface="Century Gothic"/>
                <a:cs typeface="Century Gothic"/>
              </a:rPr>
              <a:t>1</a:t>
            </a:r>
            <a:endParaRPr sz="1200">
              <a:latin typeface="Century Gothic"/>
              <a:cs typeface="Century Gothic"/>
            </a:endParaRPr>
          </a:p>
        </p:txBody>
      </p:sp>
      <p:sp>
        <p:nvSpPr>
          <p:cNvPr id="7" name="Title 1"/>
          <p:cNvSpPr>
            <a:spLocks noGrp="1"/>
          </p:cNvSpPr>
          <p:nvPr>
            <p:ph type="title"/>
          </p:nvPr>
        </p:nvSpPr>
        <p:spPr>
          <a:xfrm>
            <a:off x="457200" y="2114550"/>
            <a:ext cx="8229600" cy="857250"/>
          </a:xfrm>
        </p:spPr>
        <p:txBody>
          <a:bodyPr/>
          <a:lstStyle/>
          <a:p>
            <a:r>
              <a:rPr lang="en-US" sz="4800" b="1" dirty="0">
                <a:solidFill>
                  <a:srgbClr val="00B050"/>
                </a:solidFill>
                <a:effectLst>
                  <a:outerShdw blurRad="38100" dist="38100" dir="2700000" algn="tl">
                    <a:srgbClr val="000000">
                      <a:alpha val="43137"/>
                    </a:srgbClr>
                  </a:outerShdw>
                </a:effectLst>
              </a:rPr>
              <a:t>NETWORK </a:t>
            </a:r>
            <a:br>
              <a:rPr lang="en-US" sz="4800" b="1" dirty="0">
                <a:solidFill>
                  <a:srgbClr val="00B050"/>
                </a:solidFill>
                <a:effectLst>
                  <a:outerShdw blurRad="38100" dist="38100" dir="2700000" algn="tl">
                    <a:srgbClr val="000000">
                      <a:alpha val="43137"/>
                    </a:srgbClr>
                  </a:outerShdw>
                </a:effectLst>
              </a:rPr>
            </a:br>
            <a:r>
              <a:rPr lang="en-US" sz="4800" b="1" dirty="0">
                <a:solidFill>
                  <a:srgbClr val="00B050"/>
                </a:solidFill>
                <a:effectLst>
                  <a:outerShdw blurRad="38100" dist="38100" dir="2700000" algn="tl">
                    <a:srgbClr val="000000">
                      <a:alpha val="43137"/>
                    </a:srgbClr>
                  </a:outerShdw>
                </a:effectLst>
              </a:rPr>
              <a:t>TOPOLOGIES</a:t>
            </a:r>
            <a:endParaRPr lang="en-IN"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76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2" y="133352"/>
            <a:ext cx="2689733" cy="689291"/>
          </a:xfrm>
          <a:prstGeom prst="rect">
            <a:avLst/>
          </a:prstGeom>
        </p:spPr>
        <p:txBody>
          <a:bodyPr vert="horz" wrap="square" lIns="0" tIns="12065" rIns="0" bIns="0" rtlCol="0">
            <a:spAutoFit/>
          </a:bodyPr>
          <a:lstStyle/>
          <a:p>
            <a:pPr marL="12700">
              <a:lnSpc>
                <a:spcPct val="100000"/>
              </a:lnSpc>
              <a:spcBef>
                <a:spcPts val="95"/>
              </a:spcBef>
            </a:pPr>
            <a:r>
              <a:rPr b="1" spc="-459" dirty="0">
                <a:solidFill>
                  <a:srgbClr val="00B0F0"/>
                </a:solidFill>
                <a:effectLst>
                  <a:outerShdw blurRad="38100" dist="38100" dir="2700000" algn="tl">
                    <a:srgbClr val="000000">
                      <a:alpha val="43137"/>
                    </a:srgbClr>
                  </a:outerShdw>
                </a:effectLst>
                <a:latin typeface="Bahnschrift" panose="020B0502040204020203" pitchFamily="34" charset="0"/>
              </a:rPr>
              <a:t>T</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opol</a:t>
            </a:r>
            <a:r>
              <a:rPr b="1" spc="-20" dirty="0">
                <a:solidFill>
                  <a:srgbClr val="00B0F0"/>
                </a:solidFill>
                <a:effectLst>
                  <a:outerShdw blurRad="38100" dist="38100" dir="2700000" algn="tl">
                    <a:srgbClr val="000000">
                      <a:alpha val="43137"/>
                    </a:srgbClr>
                  </a:outerShdw>
                </a:effectLst>
                <a:latin typeface="Bahnschrift" panose="020B0502040204020203" pitchFamily="34" charset="0"/>
              </a:rPr>
              <a:t>o</a:t>
            </a:r>
            <a:r>
              <a:rPr b="1" spc="-5" dirty="0">
                <a:solidFill>
                  <a:srgbClr val="00B0F0"/>
                </a:solidFill>
                <a:effectLst>
                  <a:outerShdw blurRad="38100" dist="38100" dir="2700000" algn="tl">
                    <a:srgbClr val="000000">
                      <a:alpha val="43137"/>
                    </a:srgbClr>
                  </a:outerShdw>
                </a:effectLst>
                <a:latin typeface="Bahnschrift" panose="020B0502040204020203" pitchFamily="34" charset="0"/>
              </a:rPr>
              <a:t>gy</a:t>
            </a:r>
            <a:endParaRPr b="1" dirty="0">
              <a:solidFill>
                <a:srgbClr val="00B0F0"/>
              </a:solidFill>
              <a:effectLst>
                <a:outerShdw blurRad="38100" dist="38100" dir="2700000" algn="tl">
                  <a:srgbClr val="000000">
                    <a:alpha val="43137"/>
                  </a:srgbClr>
                </a:outerShdw>
              </a:effectLst>
              <a:latin typeface="Bahnschrift" panose="020B0502040204020203" pitchFamily="34" charset="0"/>
            </a:endParaRPr>
          </a:p>
        </p:txBody>
      </p:sp>
      <p:sp>
        <p:nvSpPr>
          <p:cNvPr id="4" name="object 4"/>
          <p:cNvSpPr txBox="1"/>
          <p:nvPr/>
        </p:nvSpPr>
        <p:spPr>
          <a:xfrm>
            <a:off x="535943" y="1276351"/>
            <a:ext cx="7274559"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spc="-30" dirty="0">
                <a:solidFill>
                  <a:schemeClr val="bg1"/>
                </a:solidFill>
                <a:latin typeface="Times New Roman"/>
                <a:cs typeface="Times New Roman"/>
              </a:rPr>
              <a:t>Topology </a:t>
            </a:r>
            <a:r>
              <a:rPr sz="2000" dirty="0">
                <a:solidFill>
                  <a:schemeClr val="bg1"/>
                </a:solidFill>
                <a:latin typeface="Times New Roman"/>
                <a:cs typeface="Times New Roman"/>
              </a:rPr>
              <a:t>refers to </a:t>
            </a:r>
            <a:r>
              <a:rPr sz="2000" spc="-5" dirty="0">
                <a:solidFill>
                  <a:schemeClr val="bg1"/>
                </a:solidFill>
                <a:latin typeface="Times New Roman"/>
                <a:cs typeface="Times New Roman"/>
              </a:rPr>
              <a:t>the </a:t>
            </a:r>
            <a:r>
              <a:rPr sz="2000" dirty="0">
                <a:solidFill>
                  <a:schemeClr val="bg1"/>
                </a:solidFill>
                <a:latin typeface="Times New Roman"/>
                <a:cs typeface="Times New Roman"/>
              </a:rPr>
              <a:t>layout of connected  devices on a</a:t>
            </a:r>
            <a:r>
              <a:rPr sz="2000" spc="-55" dirty="0">
                <a:solidFill>
                  <a:schemeClr val="bg1"/>
                </a:solidFill>
                <a:latin typeface="Times New Roman"/>
                <a:cs typeface="Times New Roman"/>
              </a:rPr>
              <a:t> </a:t>
            </a:r>
            <a:r>
              <a:rPr sz="2000" dirty="0">
                <a:solidFill>
                  <a:schemeClr val="bg1"/>
                </a:solidFill>
                <a:latin typeface="Times New Roman"/>
                <a:cs typeface="Times New Roman"/>
              </a:rPr>
              <a:t>network.</a:t>
            </a:r>
          </a:p>
          <a:p>
            <a:pPr marL="355600" indent="-342900">
              <a:lnSpc>
                <a:spcPct val="100000"/>
              </a:lnSpc>
              <a:spcBef>
                <a:spcPts val="770"/>
              </a:spcBef>
              <a:buFont typeface="Arial"/>
              <a:buChar char="•"/>
              <a:tabLst>
                <a:tab pos="354965" algn="l"/>
                <a:tab pos="355600" algn="l"/>
              </a:tabLst>
            </a:pPr>
            <a:r>
              <a:rPr sz="2000" dirty="0">
                <a:solidFill>
                  <a:schemeClr val="bg1"/>
                </a:solidFill>
                <a:latin typeface="Times New Roman"/>
                <a:cs typeface="Times New Roman"/>
              </a:rPr>
              <a:t>Here, some logical layout of</a:t>
            </a:r>
            <a:r>
              <a:rPr sz="2000" spc="-95" dirty="0">
                <a:solidFill>
                  <a:schemeClr val="bg1"/>
                </a:solidFill>
                <a:latin typeface="Times New Roman"/>
                <a:cs typeface="Times New Roman"/>
              </a:rPr>
              <a:t> </a:t>
            </a:r>
            <a:r>
              <a:rPr sz="2000" spc="-25" dirty="0">
                <a:solidFill>
                  <a:schemeClr val="bg1"/>
                </a:solidFill>
                <a:latin typeface="Times New Roman"/>
                <a:cs typeface="Times New Roman"/>
              </a:rPr>
              <a:t>topology.</a:t>
            </a:r>
            <a:endParaRPr lang="en-IN" sz="2000" spc="-15" dirty="0">
              <a:solidFill>
                <a:schemeClr val="bg1"/>
              </a:solidFill>
              <a:latin typeface="Verdana"/>
              <a:cs typeface="Verdana"/>
            </a:endParaRPr>
          </a:p>
        </p:txBody>
      </p:sp>
      <p:sp>
        <p:nvSpPr>
          <p:cNvPr id="5" name="TextBox 4"/>
          <p:cNvSpPr txBox="1"/>
          <p:nvPr/>
        </p:nvSpPr>
        <p:spPr>
          <a:xfrm>
            <a:off x="2362200" y="2495550"/>
            <a:ext cx="3810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Mesh</a:t>
            </a:r>
          </a:p>
          <a:p>
            <a:pPr marL="285750" indent="-285750">
              <a:buFont typeface="Arial" panose="020B0604020202020204" pitchFamily="34" charset="0"/>
              <a:buChar char="•"/>
            </a:pPr>
            <a:r>
              <a:rPr lang="en-US" dirty="0">
                <a:solidFill>
                  <a:schemeClr val="bg1"/>
                </a:solidFill>
              </a:rPr>
              <a:t>Star</a:t>
            </a:r>
          </a:p>
          <a:p>
            <a:pPr marL="285750" indent="-285750">
              <a:buFont typeface="Arial" panose="020B0604020202020204" pitchFamily="34" charset="0"/>
              <a:buChar char="•"/>
            </a:pPr>
            <a:r>
              <a:rPr lang="en-US" dirty="0">
                <a:solidFill>
                  <a:schemeClr val="bg1"/>
                </a:solidFill>
              </a:rPr>
              <a:t>Ring</a:t>
            </a:r>
          </a:p>
          <a:p>
            <a:pPr marL="285750" indent="-285750">
              <a:buFont typeface="Arial" panose="020B0604020202020204" pitchFamily="34" charset="0"/>
              <a:buChar char="•"/>
            </a:pPr>
            <a:r>
              <a:rPr lang="en-US" dirty="0">
                <a:solidFill>
                  <a:schemeClr val="bg1"/>
                </a:solidFill>
              </a:rPr>
              <a:t>Line</a:t>
            </a:r>
          </a:p>
          <a:p>
            <a:pPr marL="285750" indent="-285750">
              <a:buFont typeface="Arial" panose="020B0604020202020204" pitchFamily="34" charset="0"/>
              <a:buChar char="•"/>
            </a:pPr>
            <a:r>
              <a:rPr lang="en-US" dirty="0">
                <a:solidFill>
                  <a:schemeClr val="bg1"/>
                </a:solidFill>
              </a:rPr>
              <a:t>Bus</a:t>
            </a:r>
          </a:p>
          <a:p>
            <a:pPr marL="285750" indent="-285750">
              <a:buFont typeface="Arial" panose="020B0604020202020204" pitchFamily="34" charset="0"/>
              <a:buChar char="•"/>
            </a:pPr>
            <a:r>
              <a:rPr lang="en-US" dirty="0">
                <a:solidFill>
                  <a:schemeClr val="bg1"/>
                </a:solidFill>
              </a:rPr>
              <a:t>Tree</a:t>
            </a:r>
          </a:p>
          <a:p>
            <a:pPr marL="285750" indent="-285750">
              <a:buFont typeface="Arial" panose="020B0604020202020204" pitchFamily="34" charset="0"/>
              <a:buChar char="•"/>
            </a:pPr>
            <a:r>
              <a:rPr lang="en-US" dirty="0">
                <a:solidFill>
                  <a:schemeClr val="bg1"/>
                </a:solidFill>
              </a:rPr>
              <a:t>Hybrid</a:t>
            </a:r>
            <a:endParaRPr lang="en-IN" dirty="0">
              <a:solidFill>
                <a:schemeClr val="bg1"/>
              </a:solidFill>
            </a:endParaRPr>
          </a:p>
        </p:txBody>
      </p:sp>
    </p:spTree>
    <p:extLst>
      <p:ext uri="{BB962C8B-B14F-4D97-AF65-F5344CB8AC3E}">
        <p14:creationId xmlns:p14="http://schemas.microsoft.com/office/powerpoint/2010/main" val="541591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54748" y="164127"/>
            <a:ext cx="5778500" cy="628377"/>
          </a:xfrm>
          <a:prstGeom prst="rect">
            <a:avLst/>
          </a:prstGeom>
        </p:spPr>
        <p:txBody>
          <a:bodyPr vert="horz" wrap="square" lIns="0" tIns="12700" rIns="0" bIns="0" rtlCol="0">
            <a:spAutoFit/>
          </a:bodyPr>
          <a:lstStyle/>
          <a:p>
            <a:pPr marL="12700">
              <a:lnSpc>
                <a:spcPct val="100000"/>
              </a:lnSpc>
              <a:spcBef>
                <a:spcPts val="100"/>
              </a:spcBef>
            </a:pPr>
            <a:r>
              <a:rPr sz="4000" b="1" spc="-15"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Network</a:t>
            </a:r>
            <a:r>
              <a:rPr sz="4000" b="1" spc="-8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 </a:t>
            </a:r>
            <a:r>
              <a:rPr sz="4000" b="1" spc="-50" dirty="0">
                <a:solidFill>
                  <a:srgbClr val="FFC000"/>
                </a:solidFill>
                <a:effectLst>
                  <a:outerShdw blurRad="38100" dist="38100" dir="2700000" algn="tl">
                    <a:srgbClr val="000000">
                      <a:alpha val="43137"/>
                    </a:srgbClr>
                  </a:outerShdw>
                </a:effectLst>
                <a:latin typeface="Bahnschrift SemiBold" panose="020B0502040204020203" pitchFamily="34" charset="0"/>
                <a:cs typeface="Palladio Uralic"/>
              </a:rPr>
              <a:t>Topology</a:t>
            </a:r>
          </a:p>
        </p:txBody>
      </p:sp>
      <p:sp>
        <p:nvSpPr>
          <p:cNvPr id="4" name="object 4"/>
          <p:cNvSpPr/>
          <p:nvPr/>
        </p:nvSpPr>
        <p:spPr>
          <a:xfrm>
            <a:off x="1676400" y="1352550"/>
            <a:ext cx="5789242" cy="31051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884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0495" y="17940"/>
            <a:ext cx="4624705" cy="689932"/>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latin typeface="Bahnschrift SemiBold" panose="020B0502040204020203" pitchFamily="34" charset="0"/>
              </a:rPr>
              <a:t>Mesh</a:t>
            </a:r>
            <a:r>
              <a:rPr spc="-150" dirty="0">
                <a:solidFill>
                  <a:srgbClr val="FF0000"/>
                </a:solidFill>
                <a:latin typeface="Bahnschrift SemiBold" panose="020B0502040204020203" pitchFamily="34" charset="0"/>
              </a:rPr>
              <a:t> </a:t>
            </a:r>
            <a:r>
              <a:rPr spc="-80" dirty="0">
                <a:solidFill>
                  <a:srgbClr val="FF0000"/>
                </a:solidFill>
                <a:latin typeface="Bahnschrift SemiBold" panose="020B0502040204020203" pitchFamily="34" charset="0"/>
              </a:rPr>
              <a:t>Topology</a:t>
            </a:r>
          </a:p>
        </p:txBody>
      </p:sp>
      <p:sp>
        <p:nvSpPr>
          <p:cNvPr id="4" name="object 4"/>
          <p:cNvSpPr txBox="1"/>
          <p:nvPr/>
        </p:nvSpPr>
        <p:spPr>
          <a:xfrm>
            <a:off x="535940" y="971550"/>
            <a:ext cx="7696200" cy="731611"/>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4965" algn="l"/>
                <a:tab pos="355600" algn="l"/>
              </a:tabLst>
            </a:pPr>
            <a:r>
              <a:rPr sz="2000" dirty="0">
                <a:solidFill>
                  <a:schemeClr val="bg1"/>
                </a:solidFill>
                <a:latin typeface="Bahnschrift SemiBold" panose="020B0502040204020203" pitchFamily="34" charset="0"/>
                <a:cs typeface="Times New Roman"/>
              </a:rPr>
              <a:t>Here every device has a point to point link</a:t>
            </a:r>
            <a:r>
              <a:rPr sz="2000" spc="-120"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to every other</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device.</a:t>
            </a:r>
          </a:p>
          <a:p>
            <a:pPr marL="355600" marR="657225" indent="-342900">
              <a:lnSpc>
                <a:spcPct val="100000"/>
              </a:lnSpc>
              <a:spcBef>
                <a:spcPts val="770"/>
              </a:spcBef>
              <a:buFont typeface="Arial"/>
              <a:buChar char="•"/>
              <a:tabLst>
                <a:tab pos="354965" algn="l"/>
                <a:tab pos="355600" algn="l"/>
              </a:tabLst>
            </a:pPr>
            <a:endParaRPr sz="2000" dirty="0">
              <a:solidFill>
                <a:schemeClr val="bg1"/>
              </a:solidFill>
              <a:latin typeface="Bahnschrift SemiBold" panose="020B0502040204020203" pitchFamily="34" charset="0"/>
              <a:cs typeface="Times New Roman"/>
            </a:endParaRPr>
          </a:p>
        </p:txBody>
      </p:sp>
      <p:sp>
        <p:nvSpPr>
          <p:cNvPr id="6" name="Rectangle 5"/>
          <p:cNvSpPr/>
          <p:nvPr/>
        </p:nvSpPr>
        <p:spPr>
          <a:xfrm>
            <a:off x="535940" y="1482941"/>
            <a:ext cx="8147901" cy="3382977"/>
          </a:xfrm>
          <a:prstGeom prst="rect">
            <a:avLst/>
          </a:prstGeom>
        </p:spPr>
        <p:txBody>
          <a:bodyPr wrap="square">
            <a:spAutoFit/>
          </a:bodyPr>
          <a:lstStyle/>
          <a:p>
            <a:pPr marL="12700">
              <a:lnSpc>
                <a:spcPct val="100000"/>
              </a:lnSpc>
              <a:spcBef>
                <a:spcPts val="1350"/>
              </a:spcBef>
            </a:pPr>
            <a:r>
              <a:rPr lang="en-IN" sz="2400" spc="565" dirty="0">
                <a:solidFill>
                  <a:schemeClr val="bg1"/>
                </a:solidFill>
                <a:latin typeface="Bahnschrift SemiBold" panose="020B0502040204020203" pitchFamily="34" charset="0"/>
                <a:cs typeface="Times New Roman"/>
              </a:rPr>
              <a:t>Advantages:</a:t>
            </a:r>
            <a:endParaRPr lang="en-IN" sz="2400" dirty="0">
              <a:solidFill>
                <a:schemeClr val="bg1"/>
              </a:solidFill>
              <a:latin typeface="Bahnschrift SemiBold" panose="020B0502040204020203" pitchFamily="34" charset="0"/>
              <a:cs typeface="Times New Roman"/>
            </a:endParaRPr>
          </a:p>
          <a:p>
            <a:pPr marL="297815" marR="5080" indent="-285750">
              <a:lnSpc>
                <a:spcPct val="100000"/>
              </a:lnSpc>
              <a:spcBef>
                <a:spcPts val="969"/>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They use dedicated </a:t>
            </a:r>
            <a:r>
              <a:rPr lang="en-IN" dirty="0">
                <a:solidFill>
                  <a:schemeClr val="bg1"/>
                </a:solidFill>
                <a:latin typeface="Bahnschrift SemiBold" panose="020B0502040204020203" pitchFamily="34" charset="0"/>
                <a:cs typeface="Times New Roman"/>
              </a:rPr>
              <a:t>links </a:t>
            </a:r>
            <a:r>
              <a:rPr lang="en-IN" spc="-5" dirty="0">
                <a:solidFill>
                  <a:schemeClr val="bg1"/>
                </a:solidFill>
                <a:latin typeface="Bahnschrift SemiBold" panose="020B0502040204020203" pitchFamily="34" charset="0"/>
                <a:cs typeface="Times New Roman"/>
              </a:rPr>
              <a:t>so each </a:t>
            </a:r>
            <a:r>
              <a:rPr lang="en-IN" dirty="0">
                <a:solidFill>
                  <a:schemeClr val="bg1"/>
                </a:solidFill>
                <a:latin typeface="Bahnschrift SemiBold" panose="020B0502040204020203" pitchFamily="34" charset="0"/>
                <a:cs typeface="Times New Roman"/>
              </a:rPr>
              <a:t>link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only  </a:t>
            </a:r>
            <a:r>
              <a:rPr lang="en-IN" spc="-5" dirty="0">
                <a:solidFill>
                  <a:schemeClr val="bg1"/>
                </a:solidFill>
                <a:latin typeface="Bahnschrift SemiBold" panose="020B0502040204020203" pitchFamily="34" charset="0"/>
                <a:cs typeface="Times New Roman"/>
              </a:rPr>
              <a:t>carry its own data load. So </a:t>
            </a:r>
            <a:r>
              <a:rPr lang="en-IN" spc="-10" dirty="0">
                <a:solidFill>
                  <a:schemeClr val="bg1"/>
                </a:solidFill>
                <a:latin typeface="Bahnschrift SemiBold" panose="020B0502040204020203" pitchFamily="34" charset="0"/>
                <a:cs typeface="Times New Roman"/>
              </a:rPr>
              <a:t>traffic </a:t>
            </a:r>
            <a:r>
              <a:rPr lang="en-IN" spc="-5" dirty="0">
                <a:solidFill>
                  <a:schemeClr val="bg1"/>
                </a:solidFill>
                <a:latin typeface="Bahnschrift SemiBold" panose="020B0502040204020203" pitchFamily="34" charset="0"/>
                <a:cs typeface="Times New Roman"/>
              </a:rPr>
              <a:t>problem </a:t>
            </a:r>
            <a:r>
              <a:rPr lang="en-IN" spc="-10" dirty="0">
                <a:solidFill>
                  <a:schemeClr val="bg1"/>
                </a:solidFill>
                <a:latin typeface="Bahnschrift SemiBold" panose="020B0502040204020203" pitchFamily="34" charset="0"/>
                <a:cs typeface="Times New Roman"/>
              </a:rPr>
              <a:t>can </a:t>
            </a:r>
            <a:r>
              <a:rPr lang="en-IN" dirty="0">
                <a:solidFill>
                  <a:schemeClr val="bg1"/>
                </a:solidFill>
                <a:latin typeface="Bahnschrift SemiBold" panose="020B0502040204020203" pitchFamily="34" charset="0"/>
                <a:cs typeface="Times New Roman"/>
              </a:rPr>
              <a:t>be  </a:t>
            </a:r>
            <a:r>
              <a:rPr lang="en-IN" spc="-5" dirty="0">
                <a:solidFill>
                  <a:schemeClr val="bg1"/>
                </a:solidFill>
                <a:latin typeface="Bahnschrift SemiBold" panose="020B0502040204020203" pitchFamily="34" charset="0"/>
                <a:cs typeface="Times New Roman"/>
              </a:rPr>
              <a:t>avoided.</a:t>
            </a:r>
          </a:p>
          <a:p>
            <a:pPr marL="12065" marR="5080">
              <a:lnSpc>
                <a:spcPct val="100000"/>
              </a:lnSpc>
              <a:spcBef>
                <a:spcPts val="969"/>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27940" indent="-285750">
              <a:lnSpc>
                <a:spcPct val="100000"/>
              </a:lnSpc>
              <a:spcBef>
                <a:spcPts val="675"/>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It is </a:t>
            </a:r>
            <a:r>
              <a:rPr lang="en-IN" dirty="0">
                <a:solidFill>
                  <a:schemeClr val="bg1"/>
                </a:solidFill>
                <a:latin typeface="Bahnschrift SemiBold" panose="020B0502040204020203" pitchFamily="34" charset="0"/>
                <a:cs typeface="Times New Roman"/>
              </a:rPr>
              <a:t>robust. </a:t>
            </a:r>
            <a:r>
              <a:rPr lang="en-IN" spc="-5" dirty="0">
                <a:solidFill>
                  <a:schemeClr val="bg1"/>
                </a:solidFill>
                <a:latin typeface="Bahnschrift SemiBold" panose="020B0502040204020203" pitchFamily="34" charset="0"/>
                <a:cs typeface="Times New Roman"/>
              </a:rPr>
              <a:t>If any </a:t>
            </a:r>
            <a:r>
              <a:rPr lang="en-IN" dirty="0">
                <a:solidFill>
                  <a:schemeClr val="bg1"/>
                </a:solidFill>
                <a:latin typeface="Bahnschrift SemiBold" panose="020B0502040204020203" pitchFamily="34" charset="0"/>
                <a:cs typeface="Times New Roman"/>
              </a:rPr>
              <a:t>one link </a:t>
            </a:r>
            <a:r>
              <a:rPr lang="en-IN" spc="-5" dirty="0">
                <a:solidFill>
                  <a:schemeClr val="bg1"/>
                </a:solidFill>
                <a:latin typeface="Bahnschrift SemiBold" panose="020B0502040204020203" pitchFamily="34" charset="0"/>
                <a:cs typeface="Times New Roman"/>
              </a:rPr>
              <a:t>get damaged it cannot  </a:t>
            </a:r>
            <a:r>
              <a:rPr lang="en-IN" spc="-10" dirty="0">
                <a:solidFill>
                  <a:schemeClr val="bg1"/>
                </a:solidFill>
                <a:latin typeface="Bahnschrift SemiBold" panose="020B0502040204020203" pitchFamily="34" charset="0"/>
                <a:cs typeface="Times New Roman"/>
              </a:rPr>
              <a:t>affect</a:t>
            </a:r>
            <a:r>
              <a:rPr lang="en-IN" spc="-30" dirty="0">
                <a:solidFill>
                  <a:schemeClr val="bg1"/>
                </a:solidFill>
                <a:latin typeface="Bahnschrift SemiBold" panose="020B0502040204020203" pitchFamily="34" charset="0"/>
                <a:cs typeface="Times New Roman"/>
              </a:rPr>
              <a:t> </a:t>
            </a:r>
            <a:r>
              <a:rPr lang="en-IN" spc="-5" dirty="0">
                <a:solidFill>
                  <a:schemeClr val="bg1"/>
                </a:solidFill>
                <a:latin typeface="Bahnschrift SemiBold" panose="020B0502040204020203" pitchFamily="34" charset="0"/>
                <a:cs typeface="Times New Roman"/>
              </a:rPr>
              <a:t>others.</a:t>
            </a:r>
          </a:p>
          <a:p>
            <a:pPr marL="12065" marR="27940">
              <a:lnSpc>
                <a:spcPct val="100000"/>
              </a:lnSpc>
              <a:spcBef>
                <a:spcPts val="675"/>
              </a:spcBef>
              <a:buClr>
                <a:srgbClr val="252525"/>
              </a:buClr>
              <a:tabLst>
                <a:tab pos="756285" algn="l"/>
                <a:tab pos="756920" algn="l"/>
              </a:tabLst>
            </a:pPr>
            <a:endParaRPr lang="en-IN"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Wingdings" panose="05000000000000000000" pitchFamily="2" charset="2"/>
              <a:buChar char="Ø"/>
              <a:tabLst>
                <a:tab pos="756285" algn="l"/>
                <a:tab pos="756920" algn="l"/>
              </a:tabLst>
            </a:pPr>
            <a:r>
              <a:rPr lang="en-IN" spc="-5" dirty="0">
                <a:solidFill>
                  <a:schemeClr val="bg1"/>
                </a:solidFill>
                <a:latin typeface="Bahnschrift SemiBold" panose="020B0502040204020203" pitchFamily="34" charset="0"/>
                <a:cs typeface="Times New Roman"/>
              </a:rPr>
              <a:t>It gives privacy and </a:t>
            </a:r>
            <a:r>
              <a:rPr lang="en-IN" spc="-15" dirty="0">
                <a:solidFill>
                  <a:schemeClr val="bg1"/>
                </a:solidFill>
                <a:latin typeface="Bahnschrift SemiBold" panose="020B0502040204020203" pitchFamily="34" charset="0"/>
                <a:cs typeface="Times New Roman"/>
              </a:rPr>
              <a:t>security.</a:t>
            </a:r>
          </a:p>
          <a:p>
            <a:pPr marL="12065" marR="539115">
              <a:lnSpc>
                <a:spcPct val="100000"/>
              </a:lnSpc>
              <a:spcBef>
                <a:spcPts val="670"/>
              </a:spcBef>
              <a:buClr>
                <a:srgbClr val="252525"/>
              </a:buClr>
              <a:tabLst>
                <a:tab pos="756285" algn="l"/>
                <a:tab pos="756920" algn="l"/>
              </a:tabLst>
            </a:pPr>
            <a:endParaRPr lang="en-IN" spc="-15" dirty="0">
              <a:solidFill>
                <a:schemeClr val="bg1"/>
              </a:solidFill>
              <a:latin typeface="Bahnschrift SemiBold" panose="020B0502040204020203" pitchFamily="34" charset="0"/>
              <a:cs typeface="Times New Roman"/>
            </a:endParaRPr>
          </a:p>
          <a:p>
            <a:pPr marL="297815" marR="539115" indent="-285750">
              <a:lnSpc>
                <a:spcPct val="100000"/>
              </a:lnSpc>
              <a:spcBef>
                <a:spcPts val="670"/>
              </a:spcBef>
              <a:buClr>
                <a:srgbClr val="252525"/>
              </a:buClr>
              <a:buFont typeface="Arial" panose="020B0604020202020204" pitchFamily="34" charset="0"/>
              <a:buChar char="•"/>
              <a:tabLst>
                <a:tab pos="756285" algn="l"/>
                <a:tab pos="756920" algn="l"/>
              </a:tabLst>
            </a:pPr>
            <a:r>
              <a:rPr lang="en-IN" spc="-5" dirty="0">
                <a:solidFill>
                  <a:schemeClr val="bg1"/>
                </a:solidFill>
                <a:latin typeface="Bahnschrift SemiBold" panose="020B0502040204020203" pitchFamily="34" charset="0"/>
                <a:cs typeface="Times New Roman"/>
              </a:rPr>
              <a:t>Fault identification and fault isolation are</a:t>
            </a:r>
            <a:r>
              <a:rPr lang="en-IN" spc="-35" dirty="0">
                <a:solidFill>
                  <a:schemeClr val="bg1"/>
                </a:solidFill>
                <a:latin typeface="Bahnschrift SemiBold" panose="020B0502040204020203" pitchFamily="34" charset="0"/>
                <a:cs typeface="Times New Roman"/>
              </a:rPr>
              <a:t> </a:t>
            </a:r>
            <a:r>
              <a:rPr lang="en-IN" spc="-40" dirty="0">
                <a:solidFill>
                  <a:schemeClr val="bg1"/>
                </a:solidFill>
                <a:latin typeface="Bahnschrift SemiBold" panose="020B0502040204020203" pitchFamily="34" charset="0"/>
                <a:cs typeface="Times New Roman"/>
              </a:rPr>
              <a:t>easy.</a:t>
            </a:r>
            <a:endParaRPr lang="en-IN"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62544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33400" y="1422450"/>
            <a:ext cx="4149204" cy="2962466"/>
          </a:xfrm>
          <a:prstGeom prst="rect">
            <a:avLst/>
          </a:prstGeom>
          <a:blipFill>
            <a:blip r:embed="rId2" cstate="print"/>
            <a:stretch>
              <a:fillRect/>
            </a:stretch>
          </a:blipFill>
        </p:spPr>
        <p:txBody>
          <a:bodyPr wrap="square" lIns="0" tIns="0" rIns="0" bIns="0" rtlCol="0"/>
          <a:lstStyle/>
          <a:p>
            <a:endParaRPr/>
          </a:p>
        </p:txBody>
      </p:sp>
      <p:sp>
        <p:nvSpPr>
          <p:cNvPr id="6" name="object 3"/>
          <p:cNvSpPr txBox="1">
            <a:spLocks/>
          </p:cNvSpPr>
          <p:nvPr/>
        </p:nvSpPr>
        <p:spPr bwMode="auto">
          <a:xfrm>
            <a:off x="2276821" y="209550"/>
            <a:ext cx="4624705"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kern="0" spc="-5" dirty="0">
                <a:solidFill>
                  <a:srgbClr val="FF0000"/>
                </a:solidFill>
                <a:latin typeface="Bahnschrift SemiBold" panose="020B0502040204020203" pitchFamily="34" charset="0"/>
              </a:rPr>
              <a:t>Mesh</a:t>
            </a:r>
            <a:r>
              <a:rPr lang="en-IN" kern="0" spc="-150" dirty="0">
                <a:solidFill>
                  <a:srgbClr val="FF0000"/>
                </a:solidFill>
                <a:latin typeface="Bahnschrift SemiBold" panose="020B0502040204020203" pitchFamily="34" charset="0"/>
              </a:rPr>
              <a:t> </a:t>
            </a:r>
            <a:r>
              <a:rPr lang="en-IN" kern="0" spc="-80" dirty="0">
                <a:solidFill>
                  <a:srgbClr val="FF0000"/>
                </a:solidFill>
                <a:latin typeface="Bahnschrift SemiBold" panose="020B0502040204020203" pitchFamily="34" charset="0"/>
              </a:rPr>
              <a:t>Topology</a:t>
            </a:r>
          </a:p>
        </p:txBody>
      </p:sp>
      <p:sp>
        <p:nvSpPr>
          <p:cNvPr id="7" name="object 4"/>
          <p:cNvSpPr/>
          <p:nvPr/>
        </p:nvSpPr>
        <p:spPr>
          <a:xfrm>
            <a:off x="5024760" y="1442610"/>
            <a:ext cx="3738239" cy="294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4663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209550"/>
            <a:ext cx="4204970"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b="1" spc="-170"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55175" y="1276350"/>
            <a:ext cx="7772400" cy="274370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Here </a:t>
            </a:r>
            <a:r>
              <a:rPr sz="2000" spc="-10" dirty="0">
                <a:solidFill>
                  <a:schemeClr val="bg1"/>
                </a:solidFill>
                <a:latin typeface="Bahnschrift SemiBold" panose="020B0502040204020203" pitchFamily="34" charset="0"/>
                <a:cs typeface="Times New Roman"/>
              </a:rPr>
              <a:t>each </a:t>
            </a:r>
            <a:r>
              <a:rPr sz="2000" spc="-5" dirty="0">
                <a:solidFill>
                  <a:schemeClr val="bg1"/>
                </a:solidFill>
                <a:latin typeface="Bahnschrift SemiBold" panose="020B0502040204020203" pitchFamily="34" charset="0"/>
                <a:cs typeface="Times New Roman"/>
              </a:rPr>
              <a:t>device has a dedicated </a:t>
            </a:r>
            <a:r>
              <a:rPr sz="2000" dirty="0">
                <a:solidFill>
                  <a:schemeClr val="bg1"/>
                </a:solidFill>
                <a:latin typeface="Bahnschrift SemiBold" panose="020B0502040204020203" pitchFamily="34" charset="0"/>
                <a:cs typeface="Times New Roman"/>
              </a:rPr>
              <a:t>point-to-point </a:t>
            </a:r>
            <a:r>
              <a:rPr sz="2000" spc="-5" dirty="0">
                <a:solidFill>
                  <a:schemeClr val="bg1"/>
                </a:solidFill>
                <a:latin typeface="Bahnschrift SemiBold" panose="020B0502040204020203" pitchFamily="34" charset="0"/>
                <a:cs typeface="Times New Roman"/>
              </a:rPr>
              <a:t>link  to the central controller called “Hub”(Act as a  Exchange).</a:t>
            </a:r>
            <a:endParaRPr sz="2000" dirty="0">
              <a:solidFill>
                <a:schemeClr val="bg1"/>
              </a:solidFill>
              <a:latin typeface="Bahnschrift SemiBold" panose="020B0502040204020203" pitchFamily="34" charset="0"/>
              <a:cs typeface="Times New Roman"/>
            </a:endParaRPr>
          </a:p>
          <a:p>
            <a:pPr marL="355600" indent="-342900">
              <a:lnSpc>
                <a:spcPct val="100000"/>
              </a:lnSpc>
              <a:spcBef>
                <a:spcPts val="675"/>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There is no direct </a:t>
            </a:r>
            <a:r>
              <a:rPr sz="2000" spc="-10" dirty="0">
                <a:solidFill>
                  <a:schemeClr val="bg1"/>
                </a:solidFill>
                <a:latin typeface="Bahnschrift SemiBold" panose="020B0502040204020203" pitchFamily="34" charset="0"/>
                <a:cs typeface="Times New Roman"/>
              </a:rPr>
              <a:t>traffic </a:t>
            </a:r>
            <a:r>
              <a:rPr sz="2000" spc="-5" dirty="0">
                <a:solidFill>
                  <a:schemeClr val="bg1"/>
                </a:solidFill>
                <a:latin typeface="Bahnschrift SemiBold" panose="020B0502040204020203" pitchFamily="34" charset="0"/>
                <a:cs typeface="Times New Roman"/>
              </a:rPr>
              <a:t>between devices.</a:t>
            </a:r>
            <a:endParaRPr sz="2000" dirty="0">
              <a:solidFill>
                <a:schemeClr val="bg1"/>
              </a:solidFill>
              <a:latin typeface="Bahnschrift SemiBold" panose="020B0502040204020203" pitchFamily="34" charset="0"/>
              <a:cs typeface="Times New Roman"/>
            </a:endParaRPr>
          </a:p>
          <a:p>
            <a:pPr marL="355600" marR="683895" indent="-342900">
              <a:lnSpc>
                <a:spcPct val="100000"/>
              </a:lnSpc>
              <a:spcBef>
                <a:spcPts val="670"/>
              </a:spcBef>
              <a:buFont typeface="Arial"/>
              <a:buChar char="•"/>
              <a:tabLst>
                <a:tab pos="354965" algn="l"/>
                <a:tab pos="355600" algn="l"/>
              </a:tabLst>
            </a:pPr>
            <a:r>
              <a:rPr sz="2000" spc="-5" dirty="0">
                <a:solidFill>
                  <a:schemeClr val="bg1"/>
                </a:solidFill>
                <a:latin typeface="Bahnschrift SemiBold" panose="020B0502040204020203" pitchFamily="34" charset="0"/>
                <a:cs typeface="Times New Roman"/>
              </a:rPr>
              <a:t>The transmission are occurred </a:t>
            </a:r>
            <a:r>
              <a:rPr sz="2000" dirty="0">
                <a:solidFill>
                  <a:schemeClr val="bg1"/>
                </a:solidFill>
                <a:latin typeface="Bahnschrift SemiBold" panose="020B0502040204020203" pitchFamily="34" charset="0"/>
                <a:cs typeface="Times New Roman"/>
              </a:rPr>
              <a:t>only through</a:t>
            </a:r>
            <a:r>
              <a:rPr sz="2000" spc="-75" dirty="0">
                <a:solidFill>
                  <a:schemeClr val="bg1"/>
                </a:solidFill>
                <a:latin typeface="Bahnschrift SemiBold" panose="020B0502040204020203" pitchFamily="34" charset="0"/>
                <a:cs typeface="Times New Roman"/>
              </a:rPr>
              <a:t>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central</a:t>
            </a:r>
            <a:r>
              <a:rPr sz="2000" spc="-2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“hub”.</a:t>
            </a:r>
            <a:endParaRPr sz="2000" dirty="0">
              <a:solidFill>
                <a:schemeClr val="bg1"/>
              </a:solidFill>
              <a:latin typeface="Bahnschrift SemiBold" panose="020B0502040204020203" pitchFamily="34" charset="0"/>
              <a:cs typeface="Times New Roman"/>
            </a:endParaRPr>
          </a:p>
          <a:p>
            <a:pPr marL="355600" marR="92075" indent="-342900" algn="just">
              <a:lnSpc>
                <a:spcPct val="100000"/>
              </a:lnSpc>
              <a:spcBef>
                <a:spcPts val="675"/>
              </a:spcBef>
              <a:buFont typeface="Arial"/>
              <a:buChar char="•"/>
              <a:tabLst>
                <a:tab pos="355600" algn="l"/>
              </a:tabLst>
            </a:pPr>
            <a:r>
              <a:rPr sz="2000" spc="-5" dirty="0">
                <a:solidFill>
                  <a:schemeClr val="bg1"/>
                </a:solidFill>
                <a:latin typeface="Bahnschrift SemiBold" panose="020B0502040204020203" pitchFamily="34" charset="0"/>
                <a:cs typeface="Times New Roman"/>
              </a:rPr>
              <a:t>When device 1 wants to send data to device </a:t>
            </a:r>
            <a:r>
              <a:rPr sz="2000" dirty="0">
                <a:solidFill>
                  <a:schemeClr val="bg1"/>
                </a:solidFill>
                <a:latin typeface="Bahnschrift SemiBold" panose="020B0502040204020203" pitchFamily="34" charset="0"/>
                <a:cs typeface="Times New Roman"/>
              </a:rPr>
              <a:t>2; First  </a:t>
            </a:r>
            <a:r>
              <a:rPr sz="2000" spc="-5" dirty="0">
                <a:solidFill>
                  <a:schemeClr val="bg1"/>
                </a:solidFill>
                <a:latin typeface="Bahnschrift SemiBold" panose="020B0502040204020203" pitchFamily="34" charset="0"/>
                <a:cs typeface="Times New Roman"/>
              </a:rPr>
              <a:t>sends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hub. Which then relays </a:t>
            </a:r>
            <a:r>
              <a:rPr sz="2000" dirty="0">
                <a:solidFill>
                  <a:schemeClr val="bg1"/>
                </a:solidFill>
                <a:latin typeface="Bahnschrift SemiBold" panose="020B0502040204020203" pitchFamily="34" charset="0"/>
                <a:cs typeface="Times New Roman"/>
              </a:rPr>
              <a:t>the </a:t>
            </a:r>
            <a:r>
              <a:rPr sz="2000" spc="-5" dirty="0">
                <a:solidFill>
                  <a:schemeClr val="bg1"/>
                </a:solidFill>
                <a:latin typeface="Bahnschrift SemiBold" panose="020B0502040204020203" pitchFamily="34" charset="0"/>
                <a:cs typeface="Times New Roman"/>
              </a:rPr>
              <a:t>data to  the </a:t>
            </a:r>
            <a:r>
              <a:rPr sz="2000" dirty="0">
                <a:solidFill>
                  <a:schemeClr val="bg1"/>
                </a:solidFill>
                <a:latin typeface="Bahnschrift SemiBold" panose="020B0502040204020203" pitchFamily="34" charset="0"/>
                <a:cs typeface="Times New Roman"/>
              </a:rPr>
              <a:t>other </a:t>
            </a:r>
            <a:r>
              <a:rPr sz="2000" spc="-5" dirty="0">
                <a:solidFill>
                  <a:schemeClr val="bg1"/>
                </a:solidFill>
                <a:latin typeface="Bahnschrift SemiBold" panose="020B0502040204020203" pitchFamily="34" charset="0"/>
                <a:cs typeface="Times New Roman"/>
              </a:rPr>
              <a:t>connected</a:t>
            </a:r>
            <a:r>
              <a:rPr sz="2000" spc="-50" dirty="0">
                <a:solidFill>
                  <a:schemeClr val="bg1"/>
                </a:solidFill>
                <a:latin typeface="Bahnschrift SemiBold" panose="020B0502040204020203" pitchFamily="34" charset="0"/>
                <a:cs typeface="Times New Roman"/>
              </a:rPr>
              <a:t> </a:t>
            </a:r>
            <a:r>
              <a:rPr sz="2000" spc="-5" dirty="0">
                <a:solidFill>
                  <a:schemeClr val="bg1"/>
                </a:solidFill>
                <a:latin typeface="Bahnschrift SemiBold" panose="020B0502040204020203" pitchFamily="34" charset="0"/>
                <a:cs typeface="Times New Roman"/>
              </a:rPr>
              <a:t>device.</a:t>
            </a:r>
            <a:endParaRPr sz="2000" dirty="0">
              <a:solidFill>
                <a:schemeClr val="bg1"/>
              </a:solidFill>
              <a:latin typeface="Bahnschrift SemiBold" panose="020B0502040204020203" pitchFamily="34" charset="0"/>
              <a:cs typeface="Times New Roman"/>
            </a:endParaRPr>
          </a:p>
        </p:txBody>
      </p:sp>
    </p:spTree>
    <p:extLst>
      <p:ext uri="{BB962C8B-B14F-4D97-AF65-F5344CB8AC3E}">
        <p14:creationId xmlns:p14="http://schemas.microsoft.com/office/powerpoint/2010/main" val="1041062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89751" y="1428750"/>
            <a:ext cx="3352800" cy="2984192"/>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p:cNvSpPr>
          <p:nvPr/>
        </p:nvSpPr>
        <p:spPr bwMode="auto">
          <a:xfrm>
            <a:off x="2438400" y="209550"/>
            <a:ext cx="4204970" cy="6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IN" b="1" kern="0">
                <a:solidFill>
                  <a:srgbClr val="FFFF00"/>
                </a:solidFill>
                <a:effectLst>
                  <a:outerShdw blurRad="38100" dist="38100" dir="2700000" algn="tl">
                    <a:srgbClr val="000000">
                      <a:alpha val="43137"/>
                    </a:srgbClr>
                  </a:outerShdw>
                </a:effectLst>
                <a:latin typeface="Bahnschrift SemiBold" panose="020B0502040204020203" pitchFamily="34" charset="0"/>
              </a:rPr>
              <a:t>Star</a:t>
            </a:r>
            <a:r>
              <a:rPr lang="en-IN" b="1" kern="0" spc="-17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IN" b="1" kern="0" spc="-80">
                <a:solidFill>
                  <a:srgbClr val="FFFF00"/>
                </a:solidFill>
                <a:effectLst>
                  <a:outerShdw blurRad="38100" dist="38100" dir="2700000" algn="tl">
                    <a:srgbClr val="000000">
                      <a:alpha val="43137"/>
                    </a:srgbClr>
                  </a:outerShdw>
                </a:effectLst>
                <a:latin typeface="Bahnschrift SemiBold" panose="020B0502040204020203" pitchFamily="34" charset="0"/>
              </a:rPr>
              <a:t>Topology</a:t>
            </a:r>
            <a:endParaRPr lang="en-IN" b="1" kern="0" spc="-80"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7" name="object 4"/>
          <p:cNvSpPr/>
          <p:nvPr/>
        </p:nvSpPr>
        <p:spPr>
          <a:xfrm>
            <a:off x="4038600" y="1402302"/>
            <a:ext cx="4792617" cy="29982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1446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276350"/>
            <a:ext cx="7769859" cy="2304477"/>
          </a:xfrm>
          <a:prstGeom prst="rect">
            <a:avLst/>
          </a:prstGeom>
        </p:spPr>
        <p:txBody>
          <a:bodyPr vert="horz" wrap="square" lIns="0" tIns="97790" rIns="0" bIns="0" rtlCol="0">
            <a:spAutoFit/>
          </a:bodyPr>
          <a:lstStyle/>
          <a:p>
            <a:pPr marL="355600" indent="-342900" algn="just">
              <a:lnSpc>
                <a:spcPct val="100000"/>
              </a:lnSpc>
              <a:spcBef>
                <a:spcPts val="770"/>
              </a:spcBef>
              <a:buFont typeface="Arial"/>
              <a:buChar char="•"/>
              <a:tabLst>
                <a:tab pos="355600" algn="l"/>
              </a:tabLst>
            </a:pPr>
            <a:r>
              <a:rPr sz="2000" spc="-5" dirty="0">
                <a:solidFill>
                  <a:schemeClr val="bg1"/>
                </a:solidFill>
                <a:latin typeface="Times New Roman"/>
                <a:cs typeface="Times New Roman"/>
              </a:rPr>
              <a:t>A bus </a:t>
            </a:r>
            <a:r>
              <a:rPr sz="2000" dirty="0">
                <a:solidFill>
                  <a:schemeClr val="bg1"/>
                </a:solidFill>
                <a:latin typeface="Times New Roman"/>
                <a:cs typeface="Times New Roman"/>
              </a:rPr>
              <a:t>topology </a:t>
            </a:r>
            <a:r>
              <a:rPr sz="2000" spc="-5" dirty="0">
                <a:solidFill>
                  <a:schemeClr val="bg1"/>
                </a:solidFill>
                <a:latin typeface="Times New Roman"/>
                <a:cs typeface="Times New Roman"/>
              </a:rPr>
              <a:t>is</a:t>
            </a:r>
            <a:r>
              <a:rPr sz="2000" spc="-204" dirty="0">
                <a:solidFill>
                  <a:schemeClr val="bg1"/>
                </a:solidFill>
                <a:latin typeface="Times New Roman"/>
                <a:cs typeface="Times New Roman"/>
              </a:rPr>
              <a:t> </a:t>
            </a:r>
            <a:r>
              <a:rPr sz="2000" spc="-5" dirty="0">
                <a:solidFill>
                  <a:schemeClr val="bg1"/>
                </a:solidFill>
                <a:latin typeface="Times New Roman"/>
                <a:cs typeface="Times New Roman"/>
              </a:rPr>
              <a:t>multipoint.</a:t>
            </a:r>
            <a:endParaRPr sz="2000" dirty="0">
              <a:solidFill>
                <a:schemeClr val="bg1"/>
              </a:solidFill>
              <a:latin typeface="Times New Roman"/>
              <a:cs typeface="Times New Roman"/>
            </a:endParaRPr>
          </a:p>
          <a:p>
            <a:pPr marL="355600" marR="5080" indent="-342900" algn="just">
              <a:lnSpc>
                <a:spcPct val="100000"/>
              </a:lnSpc>
              <a:spcBef>
                <a:spcPts val="675"/>
              </a:spcBef>
              <a:buFont typeface="Arial"/>
              <a:buChar char="•"/>
              <a:tabLst>
                <a:tab pos="355600" algn="l"/>
              </a:tabLst>
            </a:pPr>
            <a:r>
              <a:rPr sz="2000" spc="-5" dirty="0">
                <a:solidFill>
                  <a:schemeClr val="bg1"/>
                </a:solidFill>
                <a:latin typeface="Times New Roman"/>
                <a:cs typeface="Times New Roman"/>
              </a:rPr>
              <a:t>Here one long cable act </a:t>
            </a:r>
            <a:r>
              <a:rPr sz="2000" spc="-10" dirty="0">
                <a:solidFill>
                  <a:schemeClr val="bg1"/>
                </a:solidFill>
                <a:latin typeface="Times New Roman"/>
                <a:cs typeface="Times New Roman"/>
              </a:rPr>
              <a:t>as </a:t>
            </a:r>
            <a:r>
              <a:rPr sz="2000" spc="-5" dirty="0">
                <a:solidFill>
                  <a:schemeClr val="bg1"/>
                </a:solidFill>
                <a:latin typeface="Times New Roman"/>
                <a:cs typeface="Times New Roman"/>
              </a:rPr>
              <a:t>a </a:t>
            </a:r>
            <a:r>
              <a:rPr sz="2000" dirty="0">
                <a:solidFill>
                  <a:schemeClr val="bg1"/>
                </a:solidFill>
                <a:latin typeface="Times New Roman"/>
                <a:cs typeface="Times New Roman"/>
              </a:rPr>
              <a:t>backbone </a:t>
            </a:r>
            <a:r>
              <a:rPr sz="2000" spc="-5" dirty="0">
                <a:solidFill>
                  <a:schemeClr val="bg1"/>
                </a:solidFill>
                <a:latin typeface="Times New Roman"/>
                <a:cs typeface="Times New Roman"/>
              </a:rPr>
              <a:t>to </a:t>
            </a:r>
            <a:r>
              <a:rPr sz="2000" dirty="0">
                <a:solidFill>
                  <a:schemeClr val="bg1"/>
                </a:solidFill>
                <a:latin typeface="Times New Roman"/>
                <a:cs typeface="Times New Roman"/>
              </a:rPr>
              <a:t>link </a:t>
            </a:r>
            <a:r>
              <a:rPr sz="2000" spc="-5" dirty="0">
                <a:solidFill>
                  <a:schemeClr val="bg1"/>
                </a:solidFill>
                <a:latin typeface="Times New Roman"/>
                <a:cs typeface="Times New Roman"/>
              </a:rPr>
              <a:t>all the  devices are connected to the backbone by </a:t>
            </a:r>
            <a:r>
              <a:rPr sz="2000" dirty="0">
                <a:solidFill>
                  <a:schemeClr val="bg1"/>
                </a:solidFill>
                <a:latin typeface="Times New Roman"/>
                <a:cs typeface="Times New Roman"/>
              </a:rPr>
              <a:t>drop </a:t>
            </a:r>
            <a:r>
              <a:rPr sz="2000" spc="-5" dirty="0">
                <a:solidFill>
                  <a:schemeClr val="bg1"/>
                </a:solidFill>
                <a:latin typeface="Times New Roman"/>
                <a:cs typeface="Times New Roman"/>
              </a:rPr>
              <a:t>lines  and</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taps.</a:t>
            </a:r>
            <a:endParaRPr sz="2000" dirty="0">
              <a:solidFill>
                <a:schemeClr val="bg1"/>
              </a:solidFill>
              <a:latin typeface="Times New Roman"/>
              <a:cs typeface="Times New Roman"/>
            </a:endParaRPr>
          </a:p>
          <a:p>
            <a:pPr marL="355600" marR="21590" indent="-342900">
              <a:lnSpc>
                <a:spcPct val="100000"/>
              </a:lnSpc>
              <a:spcBef>
                <a:spcPts val="675"/>
              </a:spcBef>
              <a:buFont typeface="Arial"/>
              <a:buChar char="•"/>
              <a:tabLst>
                <a:tab pos="354965" algn="l"/>
                <a:tab pos="355600" algn="l"/>
              </a:tabLst>
            </a:pPr>
            <a:r>
              <a:rPr sz="2000" spc="-5" dirty="0">
                <a:solidFill>
                  <a:schemeClr val="bg1"/>
                </a:solidFill>
                <a:latin typeface="Times New Roman"/>
                <a:cs typeface="Times New Roman"/>
              </a:rPr>
              <a:t>Drop line- is </a:t>
            </a:r>
            <a:r>
              <a:rPr sz="2000" dirty="0">
                <a:solidFill>
                  <a:schemeClr val="bg1"/>
                </a:solidFill>
                <a:latin typeface="Times New Roman"/>
                <a:cs typeface="Times New Roman"/>
              </a:rPr>
              <a:t>the </a:t>
            </a:r>
            <a:r>
              <a:rPr sz="2000" spc="-5" dirty="0">
                <a:solidFill>
                  <a:schemeClr val="bg1"/>
                </a:solidFill>
                <a:latin typeface="Times New Roman"/>
                <a:cs typeface="Times New Roman"/>
              </a:rPr>
              <a:t>connection b/w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devices and </a:t>
            </a:r>
            <a:r>
              <a:rPr sz="2000" dirty="0">
                <a:solidFill>
                  <a:schemeClr val="bg1"/>
                </a:solidFill>
                <a:latin typeface="Times New Roman"/>
                <a:cs typeface="Times New Roman"/>
              </a:rPr>
              <a:t>the  </a:t>
            </a:r>
            <a:r>
              <a:rPr sz="2000" spc="-5" dirty="0">
                <a:solidFill>
                  <a:schemeClr val="bg1"/>
                </a:solidFill>
                <a:latin typeface="Times New Roman"/>
                <a:cs typeface="Times New Roman"/>
              </a:rPr>
              <a:t>cable.</a:t>
            </a:r>
            <a:endParaRPr sz="2000" dirty="0">
              <a:solidFill>
                <a:schemeClr val="bg1"/>
              </a:solidFill>
              <a:latin typeface="Times New Roman"/>
              <a:cs typeface="Times New Roman"/>
            </a:endParaRPr>
          </a:p>
          <a:p>
            <a:pPr marL="355600" indent="-342900">
              <a:lnSpc>
                <a:spcPct val="100000"/>
              </a:lnSpc>
              <a:spcBef>
                <a:spcPts val="670"/>
              </a:spcBef>
              <a:buFont typeface="Arial"/>
              <a:buChar char="•"/>
              <a:tabLst>
                <a:tab pos="354965" algn="l"/>
                <a:tab pos="355600" algn="l"/>
              </a:tabLst>
            </a:pPr>
            <a:r>
              <a:rPr sz="2000" spc="-55" dirty="0">
                <a:solidFill>
                  <a:schemeClr val="bg1"/>
                </a:solidFill>
                <a:latin typeface="Times New Roman"/>
                <a:cs typeface="Times New Roman"/>
              </a:rPr>
              <a:t>Tap- </a:t>
            </a:r>
            <a:r>
              <a:rPr sz="2000" spc="-5" dirty="0">
                <a:solidFill>
                  <a:schemeClr val="bg1"/>
                </a:solidFill>
                <a:latin typeface="Times New Roman"/>
                <a:cs typeface="Times New Roman"/>
              </a:rPr>
              <a:t>is the splitter that cut </a:t>
            </a:r>
            <a:r>
              <a:rPr sz="2000" dirty="0">
                <a:solidFill>
                  <a:schemeClr val="bg1"/>
                </a:solidFill>
                <a:latin typeface="Times New Roman"/>
                <a:cs typeface="Times New Roman"/>
              </a:rPr>
              <a:t>the </a:t>
            </a:r>
            <a:r>
              <a:rPr sz="2000" spc="-10" dirty="0">
                <a:solidFill>
                  <a:schemeClr val="bg1"/>
                </a:solidFill>
                <a:latin typeface="Times New Roman"/>
                <a:cs typeface="Times New Roman"/>
              </a:rPr>
              <a:t>main</a:t>
            </a:r>
            <a:r>
              <a:rPr sz="2000" spc="15" dirty="0">
                <a:solidFill>
                  <a:schemeClr val="bg1"/>
                </a:solidFill>
                <a:latin typeface="Times New Roman"/>
                <a:cs typeface="Times New Roman"/>
              </a:rPr>
              <a:t> </a:t>
            </a:r>
            <a:r>
              <a:rPr sz="2000" spc="-5" dirty="0">
                <a:solidFill>
                  <a:schemeClr val="bg1"/>
                </a:solidFill>
                <a:latin typeface="Times New Roman"/>
                <a:cs typeface="Times New Roman"/>
              </a:rPr>
              <a:t>link.</a:t>
            </a:r>
            <a:endParaRPr sz="2000" dirty="0">
              <a:solidFill>
                <a:schemeClr val="bg1"/>
              </a:solidFill>
              <a:latin typeface="Times New Roman"/>
              <a:cs typeface="Times New Roman"/>
            </a:endParaRPr>
          </a:p>
          <a:p>
            <a:pPr marL="436245" indent="-424180">
              <a:lnSpc>
                <a:spcPct val="100000"/>
              </a:lnSpc>
              <a:spcBef>
                <a:spcPts val="675"/>
              </a:spcBef>
              <a:buFont typeface="Arial"/>
              <a:buChar char="•"/>
              <a:tabLst>
                <a:tab pos="436245" algn="l"/>
                <a:tab pos="436880" algn="l"/>
              </a:tabLst>
            </a:pPr>
            <a:r>
              <a:rPr sz="2000" spc="-5" dirty="0">
                <a:solidFill>
                  <a:schemeClr val="bg1"/>
                </a:solidFill>
                <a:latin typeface="Times New Roman"/>
                <a:cs typeface="Times New Roman"/>
              </a:rPr>
              <a:t>This allows only one device to transmit at a time.</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85848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4" y="209554"/>
            <a:ext cx="5552313" cy="625171"/>
          </a:xfrm>
          <a:prstGeom prst="rect">
            <a:avLst/>
          </a:prstGeom>
        </p:spPr>
        <p:txBody>
          <a:bodyPr vert="horz" wrap="square" lIns="0" tIns="9525" rIns="0" bIns="0" rtlCol="0">
            <a:spAutoFit/>
          </a:bodyPr>
          <a:lstStyle/>
          <a:p>
            <a:pPr marL="9525">
              <a:spcBef>
                <a:spcPts val="75"/>
              </a:spcBef>
            </a:pPr>
            <a:r>
              <a:rPr sz="4000" spc="-4" dirty="0">
                <a:solidFill>
                  <a:schemeClr val="bg1"/>
                </a:solidFill>
                <a:latin typeface="Hobo Std" pitchFamily="34" charset="0"/>
              </a:rPr>
              <a:t>Advantages of</a:t>
            </a:r>
            <a:r>
              <a:rPr sz="4000" spc="-19" dirty="0">
                <a:solidFill>
                  <a:schemeClr val="bg1"/>
                </a:solidFill>
                <a:latin typeface="Hobo Std" pitchFamily="34" charset="0"/>
              </a:rPr>
              <a:t> </a:t>
            </a:r>
            <a:r>
              <a:rPr lang="en-US" sz="4000" spc="-4" dirty="0">
                <a:solidFill>
                  <a:schemeClr val="bg1"/>
                </a:solidFill>
                <a:latin typeface="Hobo Std" pitchFamily="34" charset="0"/>
              </a:rPr>
              <a:t>P</a:t>
            </a:r>
            <a:r>
              <a:rPr sz="4000" spc="-4" dirty="0">
                <a:solidFill>
                  <a:schemeClr val="bg1"/>
                </a:solidFill>
                <a:latin typeface="Hobo Std" pitchFamily="34" charset="0"/>
              </a:rPr>
              <a:t>AN</a:t>
            </a:r>
          </a:p>
        </p:txBody>
      </p:sp>
      <p:sp>
        <p:nvSpPr>
          <p:cNvPr id="3" name="object 3"/>
          <p:cNvSpPr txBox="1"/>
          <p:nvPr/>
        </p:nvSpPr>
        <p:spPr>
          <a:xfrm>
            <a:off x="886592" y="1737487"/>
            <a:ext cx="1895951" cy="1495442"/>
          </a:xfrm>
          <a:prstGeom prst="rect">
            <a:avLst/>
          </a:prstGeom>
        </p:spPr>
        <p:txBody>
          <a:bodyPr vert="horz" wrap="square" lIns="0" tIns="104299" rIns="0" bIns="0" rtlCol="0">
            <a:spAutoFit/>
          </a:bodyPr>
          <a:lstStyle/>
          <a:p>
            <a:pPr marL="9525">
              <a:spcBef>
                <a:spcPts val="821"/>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Speed</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Cost</a:t>
            </a:r>
            <a:endParaRPr dirty="0">
              <a:latin typeface="Times New Roman"/>
              <a:cs typeface="Times New Roman"/>
            </a:endParaRPr>
          </a:p>
          <a:p>
            <a:pPr marL="9525">
              <a:spcBef>
                <a:spcPts val="758"/>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Security</a:t>
            </a:r>
            <a:endParaRPr dirty="0">
              <a:latin typeface="Times New Roman"/>
              <a:cs typeface="Times New Roman"/>
            </a:endParaRPr>
          </a:p>
          <a:p>
            <a:pPr marL="9525">
              <a:spcBef>
                <a:spcPts val="746"/>
              </a:spcBef>
              <a:tabLst>
                <a:tab pos="266700" algn="l"/>
              </a:tabLst>
            </a:pPr>
            <a:r>
              <a:rPr sz="1400" spc="263" dirty="0">
                <a:solidFill>
                  <a:srgbClr val="89D0D5"/>
                </a:solidFill>
                <a:latin typeface="Arial"/>
                <a:cs typeface="Arial"/>
              </a:rPr>
              <a:t>	</a:t>
            </a:r>
            <a:r>
              <a:rPr dirty="0">
                <a:solidFill>
                  <a:srgbClr val="FFFFFF"/>
                </a:solidFill>
                <a:latin typeface="Times New Roman"/>
                <a:cs typeface="Times New Roman"/>
              </a:rPr>
              <a:t>Resource</a:t>
            </a:r>
            <a:r>
              <a:rPr spc="-68" dirty="0">
                <a:solidFill>
                  <a:srgbClr val="FFFFFF"/>
                </a:solidFill>
                <a:latin typeface="Times New Roman"/>
                <a:cs typeface="Times New Roman"/>
              </a:rPr>
              <a:t> </a:t>
            </a:r>
            <a:r>
              <a:rPr dirty="0">
                <a:solidFill>
                  <a:srgbClr val="FFFFFF"/>
                </a:solidFill>
                <a:latin typeface="Times New Roman"/>
                <a:cs typeface="Times New Roman"/>
              </a:rPr>
              <a:t>Sharing</a:t>
            </a:r>
            <a:endParaRPr dirty="0">
              <a:latin typeface="Times New Roman"/>
              <a:cs typeface="Times New Roma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022" y="1123950"/>
            <a:ext cx="4268561" cy="3064608"/>
          </a:xfrm>
          <a:prstGeom prst="rect">
            <a:avLst/>
          </a:prstGeom>
        </p:spPr>
      </p:pic>
    </p:spTree>
    <p:extLst>
      <p:ext uri="{BB962C8B-B14F-4D97-AF65-F5344CB8AC3E}">
        <p14:creationId xmlns:p14="http://schemas.microsoft.com/office/powerpoint/2010/main" val="55335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1768689"/>
            <a:ext cx="4267200" cy="1869124"/>
          </a:xfrm>
          <a:prstGeom prst="rect">
            <a:avLst/>
          </a:prstGeom>
          <a:blipFill>
            <a:blip r:embed="rId3"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4800600" y="1768689"/>
            <a:ext cx="4073525" cy="1869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45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3532" y="1275560"/>
            <a:ext cx="8568944" cy="3348419"/>
          </a:xfrm>
          <a:prstGeom prst="rect">
            <a:avLst/>
          </a:prstGeom>
          <a:blipFill>
            <a:blip r:embed="rId2" cstate="print"/>
            <a:stretch>
              <a:fillRect/>
            </a:stretch>
          </a:blipFill>
        </p:spPr>
        <p:txBody>
          <a:bodyPr wrap="square" lIns="0" tIns="0" rIns="0" bIns="0" rtlCol="0"/>
          <a:lstStyle/>
          <a:p>
            <a:endParaRPr/>
          </a:p>
        </p:txBody>
      </p:sp>
      <p:sp>
        <p:nvSpPr>
          <p:cNvPr id="7" name="object 5"/>
          <p:cNvSpPr txBox="1">
            <a:spLocks noGrp="1"/>
          </p:cNvSpPr>
          <p:nvPr>
            <p:ph type="title"/>
          </p:nvPr>
        </p:nvSpPr>
        <p:spPr>
          <a:xfrm>
            <a:off x="457200" y="133350"/>
            <a:ext cx="822960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F0"/>
                </a:solidFill>
                <a:effectLst>
                  <a:outerShdw blurRad="38100" dist="38100" dir="2700000" algn="tl">
                    <a:srgbClr val="000000">
                      <a:alpha val="43137"/>
                    </a:srgbClr>
                  </a:outerShdw>
                </a:effectLst>
                <a:latin typeface="Bahnschrift SemiBold" panose="020B0502040204020203" pitchFamily="34" charset="0"/>
              </a:rPr>
              <a:t>Bus</a:t>
            </a:r>
            <a:r>
              <a:rPr b="1" spc="-160" dirty="0">
                <a:solidFill>
                  <a:srgbClr val="00B0F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F0"/>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745469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0" y="1183958"/>
            <a:ext cx="8051800" cy="3022622"/>
          </a:xfrm>
          <a:prstGeom prst="rect">
            <a:avLst/>
          </a:prstGeom>
        </p:spPr>
        <p:txBody>
          <a:bodyPr vert="horz" wrap="square" lIns="0" tIns="59690" rIns="0" bIns="0" rtlCol="0">
            <a:spAutoFit/>
          </a:bodyPr>
          <a:lstStyle/>
          <a:p>
            <a:pPr marL="355600" marR="5080" indent="-342900">
              <a:lnSpc>
                <a:spcPts val="3030"/>
              </a:lnSpc>
              <a:spcBef>
                <a:spcPts val="470"/>
              </a:spcBef>
              <a:buFont typeface="Arial"/>
              <a:buChar char="•"/>
              <a:tabLst>
                <a:tab pos="354965" algn="l"/>
                <a:tab pos="355600" algn="l"/>
              </a:tabLst>
            </a:pPr>
            <a:r>
              <a:rPr sz="2000" spc="-5" dirty="0">
                <a:solidFill>
                  <a:schemeClr val="bg1"/>
                </a:solidFill>
                <a:latin typeface="Times New Roman"/>
                <a:cs typeface="Times New Roman"/>
              </a:rPr>
              <a:t>Here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has a dedicated connection with two devices on either</a:t>
            </a:r>
            <a:r>
              <a:rPr sz="2000" spc="-45" dirty="0">
                <a:solidFill>
                  <a:schemeClr val="bg1"/>
                </a:solidFill>
                <a:latin typeface="Times New Roman"/>
                <a:cs typeface="Times New Roman"/>
              </a:rPr>
              <a:t> </a:t>
            </a:r>
            <a:r>
              <a:rPr sz="2000" dirty="0">
                <a:solidFill>
                  <a:schemeClr val="bg1"/>
                </a:solidFill>
                <a:latin typeface="Times New Roman"/>
                <a:cs typeface="Times New Roman"/>
              </a:rPr>
              <a:t>side.</a:t>
            </a:r>
          </a:p>
          <a:p>
            <a:pPr marL="355600" marR="64135" indent="-342900">
              <a:lnSpc>
                <a:spcPts val="3020"/>
              </a:lnSpc>
              <a:spcBef>
                <a:spcPts val="670"/>
              </a:spcBef>
              <a:buFont typeface="Arial"/>
              <a:buChar char="•"/>
              <a:tabLst>
                <a:tab pos="354965" algn="l"/>
                <a:tab pos="355600" algn="l"/>
              </a:tabLst>
            </a:pPr>
            <a:r>
              <a:rPr sz="2000" spc="-5" dirty="0">
                <a:solidFill>
                  <a:schemeClr val="bg1"/>
                </a:solidFill>
                <a:latin typeface="Times New Roman"/>
                <a:cs typeface="Times New Roman"/>
              </a:rPr>
              <a:t>The signal is passed in one direction from device to  device until it reaches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destination and </a:t>
            </a:r>
            <a:r>
              <a:rPr sz="2000" spc="-10" dirty="0">
                <a:solidFill>
                  <a:schemeClr val="bg1"/>
                </a:solidFill>
                <a:latin typeface="Times New Roman"/>
                <a:cs typeface="Times New Roman"/>
              </a:rPr>
              <a:t>each </a:t>
            </a:r>
            <a:r>
              <a:rPr sz="2000" spc="-5" dirty="0">
                <a:solidFill>
                  <a:schemeClr val="bg1"/>
                </a:solidFill>
                <a:latin typeface="Times New Roman"/>
                <a:cs typeface="Times New Roman"/>
              </a:rPr>
              <a:t>device  have</a:t>
            </a:r>
            <a:r>
              <a:rPr sz="2000" spc="-20" dirty="0">
                <a:solidFill>
                  <a:schemeClr val="bg1"/>
                </a:solidFill>
                <a:latin typeface="Times New Roman"/>
                <a:cs typeface="Times New Roman"/>
              </a:rPr>
              <a:t> repeater.</a:t>
            </a:r>
            <a:endParaRPr sz="2000" dirty="0">
              <a:solidFill>
                <a:schemeClr val="bg1"/>
              </a:solidFill>
              <a:latin typeface="Times New Roman"/>
              <a:cs typeface="Times New Roman"/>
            </a:endParaRPr>
          </a:p>
          <a:p>
            <a:pPr marL="355600" marR="67945" indent="-342900">
              <a:lnSpc>
                <a:spcPts val="3020"/>
              </a:lnSpc>
              <a:spcBef>
                <a:spcPts val="685"/>
              </a:spcBef>
              <a:buFont typeface="Arial"/>
              <a:buChar char="•"/>
              <a:tabLst>
                <a:tab pos="354965" algn="l"/>
                <a:tab pos="355600" algn="l"/>
              </a:tabLst>
            </a:pPr>
            <a:r>
              <a:rPr sz="2000" spc="-5" dirty="0">
                <a:solidFill>
                  <a:schemeClr val="bg1"/>
                </a:solidFill>
                <a:latin typeface="Times New Roman"/>
                <a:cs typeface="Times New Roman"/>
              </a:rPr>
              <a:t>When </a:t>
            </a:r>
            <a:r>
              <a:rPr sz="2000" dirty="0">
                <a:solidFill>
                  <a:schemeClr val="bg1"/>
                </a:solidFill>
                <a:latin typeface="Times New Roman"/>
                <a:cs typeface="Times New Roman"/>
              </a:rPr>
              <a:t>one </a:t>
            </a:r>
            <a:r>
              <a:rPr sz="2000" spc="-5" dirty="0">
                <a:solidFill>
                  <a:schemeClr val="bg1"/>
                </a:solidFill>
                <a:latin typeface="Times New Roman"/>
                <a:cs typeface="Times New Roman"/>
              </a:rPr>
              <a:t>device received </a:t>
            </a:r>
            <a:r>
              <a:rPr sz="2000" dirty="0">
                <a:solidFill>
                  <a:schemeClr val="bg1"/>
                </a:solidFill>
                <a:latin typeface="Times New Roman"/>
                <a:cs typeface="Times New Roman"/>
              </a:rPr>
              <a:t>signals </a:t>
            </a:r>
            <a:r>
              <a:rPr sz="2000" spc="-5" dirty="0">
                <a:solidFill>
                  <a:schemeClr val="bg1"/>
                </a:solidFill>
                <a:latin typeface="Times New Roman"/>
                <a:cs typeface="Times New Roman"/>
              </a:rPr>
              <a:t>instead of intended  another device, its repeater then regenerates </a:t>
            </a:r>
            <a:r>
              <a:rPr sz="2000" dirty="0">
                <a:solidFill>
                  <a:schemeClr val="bg1"/>
                </a:solidFill>
                <a:latin typeface="Times New Roman"/>
                <a:cs typeface="Times New Roman"/>
              </a:rPr>
              <a:t>the </a:t>
            </a:r>
            <a:r>
              <a:rPr sz="2000" spc="-5" dirty="0">
                <a:solidFill>
                  <a:schemeClr val="bg1"/>
                </a:solidFill>
                <a:latin typeface="Times New Roman"/>
                <a:cs typeface="Times New Roman"/>
              </a:rPr>
              <a:t>data  and passes them</a:t>
            </a:r>
            <a:r>
              <a:rPr sz="2000" spc="-40" dirty="0">
                <a:solidFill>
                  <a:schemeClr val="bg1"/>
                </a:solidFill>
                <a:latin typeface="Times New Roman"/>
                <a:cs typeface="Times New Roman"/>
              </a:rPr>
              <a:t> </a:t>
            </a:r>
            <a:r>
              <a:rPr sz="2000" spc="-5" dirty="0">
                <a:solidFill>
                  <a:schemeClr val="bg1"/>
                </a:solidFill>
                <a:latin typeface="Times New Roman"/>
                <a:cs typeface="Times New Roman"/>
              </a:rPr>
              <a:t>along.</a:t>
            </a:r>
            <a:endParaRPr sz="2000" dirty="0">
              <a:solidFill>
                <a:schemeClr val="bg1"/>
              </a:solidFill>
              <a:latin typeface="Times New Roman"/>
              <a:cs typeface="Times New Roman"/>
            </a:endParaRPr>
          </a:p>
          <a:p>
            <a:pPr marL="355600" marR="172085" indent="-342900">
              <a:lnSpc>
                <a:spcPts val="3030"/>
              </a:lnSpc>
              <a:spcBef>
                <a:spcPts val="680"/>
              </a:spcBef>
              <a:buFont typeface="Arial"/>
              <a:buChar char="•"/>
              <a:tabLst>
                <a:tab pos="354965" algn="l"/>
                <a:tab pos="355600" algn="l"/>
              </a:tabLst>
            </a:pPr>
            <a:r>
              <a:rPr sz="2000" spc="-105" dirty="0">
                <a:solidFill>
                  <a:schemeClr val="bg1"/>
                </a:solidFill>
                <a:latin typeface="Times New Roman"/>
                <a:cs typeface="Times New Roman"/>
              </a:rPr>
              <a:t>To </a:t>
            </a:r>
            <a:r>
              <a:rPr sz="2000" spc="-5" dirty="0">
                <a:solidFill>
                  <a:schemeClr val="bg1"/>
                </a:solidFill>
                <a:latin typeface="Times New Roman"/>
                <a:cs typeface="Times New Roman"/>
              </a:rPr>
              <a:t>add </a:t>
            </a:r>
            <a:r>
              <a:rPr sz="2000" dirty="0">
                <a:solidFill>
                  <a:schemeClr val="bg1"/>
                </a:solidFill>
                <a:latin typeface="Times New Roman"/>
                <a:cs typeface="Times New Roman"/>
              </a:rPr>
              <a:t>or </a:t>
            </a:r>
            <a:r>
              <a:rPr sz="2000" spc="-5" dirty="0">
                <a:solidFill>
                  <a:schemeClr val="bg1"/>
                </a:solidFill>
                <a:latin typeface="Times New Roman"/>
                <a:cs typeface="Times New Roman"/>
              </a:rPr>
              <a:t>delete a device requires changing only two  connections.</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2176090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09601" y="1520306"/>
            <a:ext cx="3657600" cy="2800348"/>
          </a:xfrm>
          <a:prstGeom prst="rect">
            <a:avLst/>
          </a:prstGeom>
          <a:blipFill>
            <a:blip r:embed="rId2" cstate="print"/>
            <a:stretch>
              <a:fillRect/>
            </a:stretch>
          </a:blipFill>
        </p:spPr>
        <p:txBody>
          <a:bodyPr wrap="square" lIns="0" tIns="0" rIns="0" bIns="0" rtlCol="0"/>
          <a:lstStyle/>
          <a:p>
            <a:endParaRPr/>
          </a:p>
        </p:txBody>
      </p:sp>
      <p:sp>
        <p:nvSpPr>
          <p:cNvPr id="6" name="object 5"/>
          <p:cNvSpPr txBox="1">
            <a:spLocks noGrp="1"/>
          </p:cNvSpPr>
          <p:nvPr>
            <p:ph type="title"/>
          </p:nvPr>
        </p:nvSpPr>
        <p:spPr>
          <a:xfrm>
            <a:off x="2438400" y="133350"/>
            <a:ext cx="43573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Ring</a:t>
            </a:r>
            <a:r>
              <a:rPr b="1" spc="-15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7" name="object 4"/>
          <p:cNvSpPr/>
          <p:nvPr/>
        </p:nvSpPr>
        <p:spPr>
          <a:xfrm>
            <a:off x="5029200" y="1520306"/>
            <a:ext cx="3429000" cy="2800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3137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35943" y="1151495"/>
            <a:ext cx="7635875" cy="3425297"/>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400" spc="-5" dirty="0">
                <a:solidFill>
                  <a:schemeClr val="bg1"/>
                </a:solidFill>
                <a:latin typeface="Times New Roman"/>
                <a:cs typeface="Times New Roman"/>
              </a:rPr>
              <a:t>Alternatively referred to as a star bus</a:t>
            </a:r>
            <a:r>
              <a:rPr sz="2400" spc="10" dirty="0">
                <a:solidFill>
                  <a:schemeClr val="bg1"/>
                </a:solidFill>
                <a:latin typeface="Times New Roman"/>
                <a:cs typeface="Times New Roman"/>
              </a:rPr>
              <a:t>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indent="-342900">
              <a:lnSpc>
                <a:spcPct val="100000"/>
              </a:lnSpc>
              <a:spcBef>
                <a:spcPts val="770"/>
              </a:spcBef>
              <a:buFont typeface="Arial"/>
              <a:buChar char="•"/>
              <a:tabLst>
                <a:tab pos="354965" algn="l"/>
                <a:tab pos="355600" algn="l"/>
              </a:tabLst>
            </a:pPr>
            <a:endParaRPr sz="240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r>
              <a:rPr sz="2400" spc="-30" dirty="0">
                <a:solidFill>
                  <a:schemeClr val="bg1"/>
                </a:solidFill>
                <a:latin typeface="Times New Roman"/>
                <a:cs typeface="Times New Roman"/>
              </a:rPr>
              <a:t>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is </a:t>
            </a:r>
            <a:r>
              <a:rPr sz="2400" dirty="0">
                <a:solidFill>
                  <a:schemeClr val="bg1"/>
                </a:solidFill>
                <a:latin typeface="Times New Roman"/>
                <a:cs typeface="Times New Roman"/>
              </a:rPr>
              <a:t>one </a:t>
            </a:r>
            <a:r>
              <a:rPr sz="2400" spc="-5" dirty="0">
                <a:solidFill>
                  <a:schemeClr val="bg1"/>
                </a:solidFill>
                <a:latin typeface="Times New Roman"/>
                <a:cs typeface="Times New Roman"/>
              </a:rPr>
              <a:t>of the </a:t>
            </a:r>
            <a:r>
              <a:rPr sz="2400" spc="-10" dirty="0">
                <a:solidFill>
                  <a:schemeClr val="bg1"/>
                </a:solidFill>
                <a:latin typeface="Times New Roman"/>
                <a:cs typeface="Times New Roman"/>
              </a:rPr>
              <a:t>most common </a:t>
            </a:r>
            <a:r>
              <a:rPr sz="2400" spc="-5" dirty="0">
                <a:solidFill>
                  <a:schemeClr val="bg1"/>
                </a:solidFill>
                <a:latin typeface="Times New Roman"/>
                <a:cs typeface="Times New Roman"/>
              </a:rPr>
              <a:t>network  setups that is similar to a bus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and a star  </a:t>
            </a:r>
            <a:r>
              <a:rPr sz="2400" spc="-20" dirty="0">
                <a:solidFill>
                  <a:schemeClr val="bg1"/>
                </a:solidFill>
                <a:latin typeface="Times New Roman"/>
                <a:cs typeface="Times New Roman"/>
              </a:rPr>
              <a:t>topology.</a:t>
            </a:r>
            <a:endParaRPr lang="en-US" sz="2400" spc="-20" dirty="0">
              <a:solidFill>
                <a:schemeClr val="bg1"/>
              </a:solidFill>
              <a:latin typeface="Times New Roman"/>
              <a:cs typeface="Times New Roman"/>
            </a:endParaRPr>
          </a:p>
          <a:p>
            <a:pPr marL="355600" marR="5080" indent="-342900">
              <a:lnSpc>
                <a:spcPct val="100000"/>
              </a:lnSpc>
              <a:spcBef>
                <a:spcPts val="675"/>
              </a:spcBef>
              <a:buClr>
                <a:srgbClr val="7E7E7E"/>
              </a:buClr>
              <a:buFont typeface="Arial" panose="020B0604020202020204" pitchFamily="34" charset="0"/>
              <a:buChar char="•"/>
              <a:tabLst>
                <a:tab pos="436245" algn="l"/>
                <a:tab pos="436880" algn="l"/>
              </a:tabLst>
            </a:pPr>
            <a:endParaRPr sz="2400" dirty="0">
              <a:solidFill>
                <a:schemeClr val="bg1"/>
              </a:solidFill>
              <a:latin typeface="Times New Roman"/>
              <a:cs typeface="Times New Roman"/>
            </a:endParaRPr>
          </a:p>
          <a:p>
            <a:pPr marL="355600" marR="19050" indent="-342900">
              <a:lnSpc>
                <a:spcPct val="100000"/>
              </a:lnSpc>
              <a:spcBef>
                <a:spcPts val="675"/>
              </a:spcBef>
              <a:buFont typeface="Arial"/>
              <a:buChar char="•"/>
              <a:tabLst>
                <a:tab pos="354965" algn="l"/>
                <a:tab pos="355600" algn="l"/>
              </a:tabLst>
            </a:pPr>
            <a:r>
              <a:rPr sz="2400" spc="-5" dirty="0">
                <a:solidFill>
                  <a:schemeClr val="bg1"/>
                </a:solidFill>
                <a:latin typeface="Times New Roman"/>
                <a:cs typeface="Times New Roman"/>
              </a:rPr>
              <a:t>A tree </a:t>
            </a:r>
            <a:r>
              <a:rPr sz="2400" dirty="0">
                <a:solidFill>
                  <a:schemeClr val="bg1"/>
                </a:solidFill>
                <a:latin typeface="Times New Roman"/>
                <a:cs typeface="Times New Roman"/>
              </a:rPr>
              <a:t>topology </a:t>
            </a:r>
            <a:r>
              <a:rPr sz="2400" spc="-5" dirty="0">
                <a:solidFill>
                  <a:schemeClr val="bg1"/>
                </a:solidFill>
                <a:latin typeface="Times New Roman"/>
                <a:cs typeface="Times New Roman"/>
              </a:rPr>
              <a:t>connects multiple star networks to  other star networks. Below </a:t>
            </a:r>
            <a:r>
              <a:rPr sz="2400" dirty="0">
                <a:solidFill>
                  <a:schemeClr val="bg1"/>
                </a:solidFill>
                <a:latin typeface="Times New Roman"/>
                <a:cs typeface="Times New Roman"/>
              </a:rPr>
              <a:t>is </a:t>
            </a:r>
            <a:r>
              <a:rPr sz="2400" spc="-5" dirty="0">
                <a:solidFill>
                  <a:schemeClr val="bg1"/>
                </a:solidFill>
                <a:latin typeface="Times New Roman"/>
                <a:cs typeface="Times New Roman"/>
              </a:rPr>
              <a:t>a </a:t>
            </a:r>
            <a:r>
              <a:rPr sz="2400" dirty="0">
                <a:solidFill>
                  <a:schemeClr val="bg1"/>
                </a:solidFill>
                <a:latin typeface="Times New Roman"/>
                <a:cs typeface="Times New Roman"/>
              </a:rPr>
              <a:t>visual </a:t>
            </a:r>
            <a:r>
              <a:rPr sz="2400" spc="-5" dirty="0">
                <a:solidFill>
                  <a:schemeClr val="bg1"/>
                </a:solidFill>
                <a:latin typeface="Times New Roman"/>
                <a:cs typeface="Times New Roman"/>
              </a:rPr>
              <a:t>example </a:t>
            </a:r>
            <a:r>
              <a:rPr sz="2400" dirty="0">
                <a:solidFill>
                  <a:schemeClr val="bg1"/>
                </a:solidFill>
                <a:latin typeface="Times New Roman"/>
                <a:cs typeface="Times New Roman"/>
              </a:rPr>
              <a:t>of</a:t>
            </a:r>
            <a:r>
              <a:rPr sz="2400" spc="-80" dirty="0">
                <a:solidFill>
                  <a:schemeClr val="bg1"/>
                </a:solidFill>
                <a:latin typeface="Times New Roman"/>
                <a:cs typeface="Times New Roman"/>
              </a:rPr>
              <a:t> </a:t>
            </a:r>
            <a:r>
              <a:rPr sz="2400" spc="-5" dirty="0">
                <a:solidFill>
                  <a:schemeClr val="bg1"/>
                </a:solidFill>
                <a:latin typeface="Times New Roman"/>
                <a:cs typeface="Times New Roman"/>
              </a:rPr>
              <a:t>a  simple computer setup on a network using </a:t>
            </a:r>
            <a:r>
              <a:rPr sz="2400" dirty="0">
                <a:solidFill>
                  <a:schemeClr val="bg1"/>
                </a:solidFill>
                <a:latin typeface="Times New Roman"/>
                <a:cs typeface="Times New Roman"/>
              </a:rPr>
              <a:t>the </a:t>
            </a:r>
            <a:r>
              <a:rPr sz="2400" spc="-5" dirty="0">
                <a:solidFill>
                  <a:schemeClr val="bg1"/>
                </a:solidFill>
                <a:latin typeface="Times New Roman"/>
                <a:cs typeface="Times New Roman"/>
              </a:rPr>
              <a:t>star  </a:t>
            </a:r>
            <a:r>
              <a:rPr sz="2400" spc="-20" dirty="0">
                <a:solidFill>
                  <a:schemeClr val="bg1"/>
                </a:solidFill>
                <a:latin typeface="Times New Roman"/>
                <a:cs typeface="Times New Roman"/>
              </a:rPr>
              <a:t>topology.</a:t>
            </a:r>
            <a:endParaRPr sz="2400" dirty="0">
              <a:solidFill>
                <a:schemeClr val="bg1"/>
              </a:solidFill>
              <a:latin typeface="Times New Roman"/>
              <a:cs typeface="Times New Roman"/>
            </a:endParaRPr>
          </a:p>
        </p:txBody>
      </p:sp>
    </p:spTree>
    <p:extLst>
      <p:ext uri="{BB962C8B-B14F-4D97-AF65-F5344CB8AC3E}">
        <p14:creationId xmlns:p14="http://schemas.microsoft.com/office/powerpoint/2010/main" val="3355396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90800" y="1581150"/>
            <a:ext cx="4038600" cy="2209800"/>
          </a:xfrm>
          <a:prstGeom prst="rect">
            <a:avLst/>
          </a:prstGeom>
          <a:blipFill>
            <a:blip r:embed="rId2" cstate="print"/>
            <a:stretch>
              <a:fillRect/>
            </a:stretch>
          </a:blipFill>
        </p:spPr>
        <p:txBody>
          <a:bodyPr wrap="square" lIns="0" tIns="0" rIns="0" bIns="0" rtlCol="0"/>
          <a:lstStyle/>
          <a:p>
            <a:endParaRPr/>
          </a:p>
        </p:txBody>
      </p:sp>
      <p:sp>
        <p:nvSpPr>
          <p:cNvPr id="8" name="object 5"/>
          <p:cNvSpPr txBox="1">
            <a:spLocks noGrp="1"/>
          </p:cNvSpPr>
          <p:nvPr>
            <p:ph type="title"/>
          </p:nvPr>
        </p:nvSpPr>
        <p:spPr>
          <a:xfrm>
            <a:off x="2438400" y="133350"/>
            <a:ext cx="4331335" cy="689932"/>
          </a:xfrm>
          <a:prstGeom prst="rect">
            <a:avLst/>
          </a:prstGeom>
        </p:spPr>
        <p:txBody>
          <a:bodyPr vert="horz" wrap="square" lIns="0" tIns="12700" rIns="0" bIns="0" rtlCol="0">
            <a:spAutoFit/>
          </a:bodyPr>
          <a:lstStyle/>
          <a:p>
            <a:pPr marL="12700">
              <a:lnSpc>
                <a:spcPct val="100000"/>
              </a:lnSpc>
              <a:spcBef>
                <a:spcPts val="100"/>
              </a:spcBef>
            </a:pPr>
            <a:r>
              <a:rPr b="1" spc="-55"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Tree</a:t>
            </a:r>
            <a:r>
              <a:rPr b="1" spc="-16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 </a:t>
            </a:r>
            <a:r>
              <a:rPr b="1" spc="-80" dirty="0">
                <a:solidFill>
                  <a:schemeClr val="accent1">
                    <a:lumMod val="90000"/>
                  </a:schemeClr>
                </a:solidFill>
                <a:effectLst>
                  <a:outerShdw blurRad="38100" dist="38100" dir="2700000" algn="tl">
                    <a:srgbClr val="000000">
                      <a:alpha val="43137"/>
                    </a:srgbClr>
                  </a:outerShdw>
                </a:effectLst>
                <a:latin typeface="Bahnschrift SemiBold" panose="020B0502040204020203" pitchFamily="34" charset="0"/>
              </a:rPr>
              <a:t>Topology</a:t>
            </a:r>
          </a:p>
        </p:txBody>
      </p:sp>
    </p:spTree>
    <p:extLst>
      <p:ext uri="{BB962C8B-B14F-4D97-AF65-F5344CB8AC3E}">
        <p14:creationId xmlns:p14="http://schemas.microsoft.com/office/powerpoint/2010/main" val="311453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133600" y="133350"/>
            <a:ext cx="492887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B050"/>
                </a:solidFill>
                <a:effectLst>
                  <a:outerShdw blurRad="38100" dist="38100" dir="2700000" algn="tl">
                    <a:srgbClr val="000000">
                      <a:alpha val="43137"/>
                    </a:srgbClr>
                  </a:outerShdw>
                </a:effectLst>
                <a:latin typeface="Bahnschrift SemiBold" panose="020B0502040204020203" pitchFamily="34" charset="0"/>
              </a:rPr>
              <a:t>Hybrid</a:t>
            </a:r>
            <a:r>
              <a:rPr b="1" spc="-145" dirty="0">
                <a:solidFill>
                  <a:srgbClr val="00B050"/>
                </a:solidFill>
                <a:effectLst>
                  <a:outerShdw blurRad="38100" dist="38100" dir="2700000" algn="tl">
                    <a:srgbClr val="000000">
                      <a:alpha val="43137"/>
                    </a:srgbClr>
                  </a:outerShdw>
                </a:effectLst>
                <a:latin typeface="Bahnschrift SemiBold" panose="020B0502040204020203" pitchFamily="34" charset="0"/>
              </a:rPr>
              <a:t> </a:t>
            </a:r>
            <a:r>
              <a:rPr b="1" spc="-80" dirty="0">
                <a:solidFill>
                  <a:srgbClr val="00B050"/>
                </a:solidFill>
                <a:effectLst>
                  <a:outerShdw blurRad="38100" dist="38100" dir="2700000" algn="tl">
                    <a:srgbClr val="000000">
                      <a:alpha val="43137"/>
                    </a:srgbClr>
                  </a:outerShdw>
                </a:effectLst>
                <a:latin typeface="Bahnschrift SemiBold" panose="020B0502040204020203" pitchFamily="34" charset="0"/>
              </a:rPr>
              <a:t>Topology</a:t>
            </a:r>
          </a:p>
        </p:txBody>
      </p:sp>
      <p:sp>
        <p:nvSpPr>
          <p:cNvPr id="6" name="object 6"/>
          <p:cNvSpPr txBox="1"/>
          <p:nvPr/>
        </p:nvSpPr>
        <p:spPr>
          <a:xfrm>
            <a:off x="529285" y="971550"/>
            <a:ext cx="8150857" cy="750847"/>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400" spc="-5" dirty="0">
                <a:solidFill>
                  <a:schemeClr val="bg1"/>
                </a:solidFill>
                <a:latin typeface="Times New Roman"/>
                <a:cs typeface="Times New Roman"/>
              </a:rPr>
              <a:t>A network which contain all type of physical  </a:t>
            </a:r>
            <a:r>
              <a:rPr sz="2400" dirty="0">
                <a:solidFill>
                  <a:schemeClr val="bg1"/>
                </a:solidFill>
                <a:latin typeface="Times New Roman"/>
                <a:cs typeface="Times New Roman"/>
              </a:rPr>
              <a:t>structure </a:t>
            </a:r>
            <a:r>
              <a:rPr sz="2400" spc="-5" dirty="0">
                <a:solidFill>
                  <a:schemeClr val="bg1"/>
                </a:solidFill>
                <a:latin typeface="Times New Roman"/>
                <a:cs typeface="Times New Roman"/>
              </a:rPr>
              <a:t>and connected </a:t>
            </a:r>
            <a:r>
              <a:rPr sz="2400" dirty="0">
                <a:solidFill>
                  <a:schemeClr val="bg1"/>
                </a:solidFill>
                <a:latin typeface="Times New Roman"/>
                <a:cs typeface="Times New Roman"/>
              </a:rPr>
              <a:t>under </a:t>
            </a:r>
            <a:r>
              <a:rPr sz="2400" spc="-5" dirty="0">
                <a:solidFill>
                  <a:schemeClr val="bg1"/>
                </a:solidFill>
                <a:latin typeface="Times New Roman"/>
                <a:cs typeface="Times New Roman"/>
              </a:rPr>
              <a:t>a </a:t>
            </a:r>
            <a:r>
              <a:rPr sz="2400" dirty="0">
                <a:solidFill>
                  <a:schemeClr val="bg1"/>
                </a:solidFill>
                <a:latin typeface="Times New Roman"/>
                <a:cs typeface="Times New Roman"/>
              </a:rPr>
              <a:t>single</a:t>
            </a:r>
            <a:r>
              <a:rPr sz="2400" spc="-95" dirty="0">
                <a:solidFill>
                  <a:schemeClr val="bg1"/>
                </a:solidFill>
                <a:latin typeface="Times New Roman"/>
                <a:cs typeface="Times New Roman"/>
              </a:rPr>
              <a:t> </a:t>
            </a:r>
            <a:r>
              <a:rPr sz="2400" spc="-5" dirty="0">
                <a:solidFill>
                  <a:schemeClr val="bg1"/>
                </a:solidFill>
                <a:latin typeface="Times New Roman"/>
                <a:cs typeface="Times New Roman"/>
              </a:rPr>
              <a:t>backbone  channel.</a:t>
            </a:r>
            <a:endParaRPr sz="2400" dirty="0">
              <a:solidFill>
                <a:schemeClr val="bg1"/>
              </a:solidFill>
              <a:latin typeface="Times New Roman"/>
              <a:cs typeface="Times New Roman"/>
            </a:endParaRPr>
          </a:p>
        </p:txBody>
      </p:sp>
      <p:sp>
        <p:nvSpPr>
          <p:cNvPr id="7" name="object 5"/>
          <p:cNvSpPr/>
          <p:nvPr/>
        </p:nvSpPr>
        <p:spPr>
          <a:xfrm>
            <a:off x="1447800" y="1885950"/>
            <a:ext cx="6019800" cy="30263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273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85800" y="0"/>
            <a:ext cx="7773670" cy="749501"/>
          </a:xfrm>
          <a:prstGeom prst="rect">
            <a:avLst/>
          </a:prstGeom>
        </p:spPr>
        <p:txBody>
          <a:bodyPr vert="horz" wrap="square" lIns="0" tIns="125095" rIns="0" bIns="0" rtlCol="0">
            <a:spAutoFit/>
          </a:bodyPr>
          <a:lstStyle/>
          <a:p>
            <a:pPr marL="30480" marR="5080" indent="-18415">
              <a:lnSpc>
                <a:spcPts val="5640"/>
              </a:lnSpc>
              <a:spcBef>
                <a:spcPts val="985"/>
              </a:spcBef>
            </a:pPr>
            <a:r>
              <a:rPr sz="3200" spc="-5" dirty="0">
                <a:solidFill>
                  <a:srgbClr val="FFFF00"/>
                </a:solidFill>
                <a:latin typeface="Bahnschrift SemiBold" panose="020B0502040204020203" pitchFamily="34" charset="0"/>
              </a:rPr>
              <a:t>Considerations</a:t>
            </a:r>
            <a:r>
              <a:rPr sz="3200" spc="-4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for choosing</a:t>
            </a:r>
            <a:r>
              <a:rPr sz="3200" spc="-100" dirty="0">
                <a:solidFill>
                  <a:srgbClr val="FFFF00"/>
                </a:solidFill>
                <a:latin typeface="Bahnschrift SemiBold" panose="020B0502040204020203" pitchFamily="34" charset="0"/>
              </a:rPr>
              <a:t> </a:t>
            </a:r>
            <a:r>
              <a:rPr sz="3200" dirty="0">
                <a:solidFill>
                  <a:srgbClr val="FFFF00"/>
                </a:solidFill>
                <a:latin typeface="Bahnschrift SemiBold" panose="020B0502040204020203" pitchFamily="34" charset="0"/>
              </a:rPr>
              <a:t>topology</a:t>
            </a:r>
          </a:p>
        </p:txBody>
      </p:sp>
      <p:sp>
        <p:nvSpPr>
          <p:cNvPr id="6" name="object 6"/>
          <p:cNvSpPr txBox="1"/>
          <p:nvPr/>
        </p:nvSpPr>
        <p:spPr>
          <a:xfrm>
            <a:off x="535940" y="1151468"/>
            <a:ext cx="8531860" cy="3020699"/>
          </a:xfrm>
          <a:prstGeom prst="rect">
            <a:avLst/>
          </a:prstGeom>
        </p:spPr>
        <p:txBody>
          <a:bodyPr vert="horz" wrap="square" lIns="0" tIns="12065" rIns="0" bIns="0" rtlCol="0">
            <a:spAutoFit/>
          </a:bodyPr>
          <a:lstStyle/>
          <a:p>
            <a:pPr marL="354965" marR="323850" indent="-354965">
              <a:lnSpc>
                <a:spcPct val="110100"/>
              </a:lnSpc>
              <a:spcBef>
                <a:spcPts val="95"/>
              </a:spcBef>
              <a:buFont typeface="Arial"/>
              <a:buChar char="•"/>
              <a:tabLst>
                <a:tab pos="354965" algn="l"/>
                <a:tab pos="355600" algn="l"/>
              </a:tabLst>
            </a:pPr>
            <a:r>
              <a:rPr sz="2000" spc="-5" dirty="0">
                <a:solidFill>
                  <a:srgbClr val="FF0000"/>
                </a:solidFill>
                <a:latin typeface="Times New Roman"/>
                <a:cs typeface="Times New Roman"/>
              </a:rPr>
              <a:t>Money</a:t>
            </a:r>
            <a:r>
              <a:rPr sz="2000" spc="-5" dirty="0">
                <a:solidFill>
                  <a:srgbClr val="7E7E7E"/>
                </a:solidFill>
                <a:latin typeface="Times New Roman"/>
                <a:cs typeface="Times New Roman"/>
              </a:rPr>
              <a:t>-Bus n/w </a:t>
            </a:r>
            <a:r>
              <a:rPr sz="2000" spc="-10" dirty="0">
                <a:solidFill>
                  <a:srgbClr val="7E7E7E"/>
                </a:solidFill>
                <a:latin typeface="Times New Roman"/>
                <a:cs typeface="Times New Roman"/>
              </a:rPr>
              <a:t>may </a:t>
            </a:r>
            <a:r>
              <a:rPr sz="2000" spc="-5" dirty="0">
                <a:solidFill>
                  <a:srgbClr val="7E7E7E"/>
                </a:solidFill>
                <a:latin typeface="Times New Roman"/>
                <a:cs typeface="Times New Roman"/>
              </a:rPr>
              <a:t>be the least expensive way </a:t>
            </a:r>
            <a:r>
              <a:rPr sz="2000" dirty="0">
                <a:solidFill>
                  <a:srgbClr val="7E7E7E"/>
                </a:solidFill>
                <a:latin typeface="Times New Roman"/>
                <a:cs typeface="Times New Roman"/>
              </a:rPr>
              <a:t>to  install </a:t>
            </a:r>
            <a:r>
              <a:rPr sz="2000" spc="-5" dirty="0">
                <a:solidFill>
                  <a:srgbClr val="7E7E7E"/>
                </a:solidFill>
                <a:latin typeface="Times New Roman"/>
                <a:cs typeface="Times New Roman"/>
              </a:rPr>
              <a:t>a</a:t>
            </a:r>
            <a:r>
              <a:rPr sz="2000" spc="-35" dirty="0">
                <a:solidFill>
                  <a:srgbClr val="7E7E7E"/>
                </a:solidFill>
                <a:latin typeface="Times New Roman"/>
                <a:cs typeface="Times New Roman"/>
              </a:rPr>
              <a:t> </a:t>
            </a:r>
            <a:r>
              <a:rPr sz="2000" spc="-50" dirty="0">
                <a:solidFill>
                  <a:srgbClr val="7E7E7E"/>
                </a:solidFill>
                <a:latin typeface="Times New Roman"/>
                <a:cs typeface="Times New Roman"/>
              </a:rPr>
              <a:t>n/w.</a:t>
            </a:r>
            <a:endParaRPr lang="en-US" sz="2000" spc="-50" dirty="0">
              <a:solidFill>
                <a:srgbClr val="7E7E7E"/>
              </a:solidFill>
              <a:latin typeface="Times New Roman"/>
              <a:cs typeface="Times New Roman"/>
            </a:endParaRPr>
          </a:p>
          <a:p>
            <a:pPr marL="354965" marR="323850" indent="-354965">
              <a:lnSpc>
                <a:spcPct val="110100"/>
              </a:lnSpc>
              <a:spcBef>
                <a:spcPts val="95"/>
              </a:spcBef>
              <a:buFont typeface="Arial"/>
              <a:buChar char="•"/>
              <a:tabLst>
                <a:tab pos="354965" algn="l"/>
                <a:tab pos="355600" algn="l"/>
              </a:tabLst>
            </a:pPr>
            <a:endParaRPr sz="2000" dirty="0">
              <a:latin typeface="Times New Roman"/>
              <a:cs typeface="Times New Roman"/>
            </a:endParaRPr>
          </a:p>
          <a:p>
            <a:pPr marL="354965" marR="765810" indent="-354965">
              <a:lnSpc>
                <a:spcPct val="110000"/>
              </a:lnSpc>
              <a:buFont typeface="Arial"/>
              <a:buChar char="•"/>
              <a:tabLst>
                <a:tab pos="354965" algn="l"/>
                <a:tab pos="355600" algn="l"/>
              </a:tabLst>
            </a:pPr>
            <a:r>
              <a:rPr sz="2000" spc="-5" dirty="0">
                <a:solidFill>
                  <a:srgbClr val="FF0000"/>
                </a:solidFill>
                <a:latin typeface="Times New Roman"/>
                <a:cs typeface="Times New Roman"/>
              </a:rPr>
              <a:t>Length</a:t>
            </a:r>
            <a:r>
              <a:rPr sz="2000" spc="-5" dirty="0">
                <a:solidFill>
                  <a:srgbClr val="7E7E7E"/>
                </a:solidFill>
                <a:latin typeface="Times New Roman"/>
                <a:cs typeface="Times New Roman"/>
              </a:rPr>
              <a:t>-of cable needed- </a:t>
            </a:r>
            <a:r>
              <a:rPr sz="2000" dirty="0">
                <a:solidFill>
                  <a:srgbClr val="7E7E7E"/>
                </a:solidFill>
                <a:latin typeface="Times New Roman"/>
                <a:cs typeface="Times New Roman"/>
              </a:rPr>
              <a:t>the </a:t>
            </a:r>
            <a:r>
              <a:rPr sz="2000" spc="-5" dirty="0">
                <a:solidFill>
                  <a:srgbClr val="7E7E7E"/>
                </a:solidFill>
                <a:latin typeface="Times New Roman"/>
                <a:cs typeface="Times New Roman"/>
              </a:rPr>
              <a:t>linear </a:t>
            </a:r>
            <a:r>
              <a:rPr sz="2000" dirty="0">
                <a:solidFill>
                  <a:srgbClr val="7E7E7E"/>
                </a:solidFill>
                <a:latin typeface="Times New Roman"/>
                <a:cs typeface="Times New Roman"/>
              </a:rPr>
              <a:t>bus </a:t>
            </a:r>
            <a:r>
              <a:rPr sz="2000" spc="-5" dirty="0">
                <a:solidFill>
                  <a:srgbClr val="7E7E7E"/>
                </a:solidFill>
                <a:latin typeface="Times New Roman"/>
                <a:cs typeface="Times New Roman"/>
              </a:rPr>
              <a:t>n/w uses  shorter lengths of</a:t>
            </a:r>
            <a:r>
              <a:rPr sz="2000" spc="-20" dirty="0">
                <a:solidFill>
                  <a:srgbClr val="7E7E7E"/>
                </a:solidFill>
                <a:latin typeface="Times New Roman"/>
                <a:cs typeface="Times New Roman"/>
              </a:rPr>
              <a:t> </a:t>
            </a:r>
            <a:r>
              <a:rPr sz="2000" spc="-5" dirty="0">
                <a:solidFill>
                  <a:srgbClr val="7E7E7E"/>
                </a:solidFill>
                <a:latin typeface="Times New Roman"/>
                <a:cs typeface="Times New Roman"/>
              </a:rPr>
              <a:t>cable.</a:t>
            </a:r>
            <a:endParaRPr lang="en-US" sz="2000" spc="-5" dirty="0">
              <a:solidFill>
                <a:srgbClr val="7E7E7E"/>
              </a:solidFill>
              <a:latin typeface="Times New Roman"/>
              <a:cs typeface="Times New Roman"/>
            </a:endParaRPr>
          </a:p>
          <a:p>
            <a:pPr marL="354965" marR="765810" indent="-354965">
              <a:lnSpc>
                <a:spcPct val="110000"/>
              </a:lnSpc>
              <a:buFont typeface="Arial"/>
              <a:buChar char="•"/>
              <a:tabLst>
                <a:tab pos="354965" algn="l"/>
                <a:tab pos="355600" algn="l"/>
              </a:tabLst>
            </a:pPr>
            <a:endParaRPr sz="2000" dirty="0">
              <a:latin typeface="Times New Roman"/>
              <a:cs typeface="Times New Roman"/>
            </a:endParaRPr>
          </a:p>
          <a:p>
            <a:pPr marL="354965" marR="5080" indent="-354965">
              <a:lnSpc>
                <a:spcPts val="3700"/>
              </a:lnSpc>
              <a:spcBef>
                <a:spcPts val="175"/>
              </a:spcBef>
              <a:buFont typeface="Arial"/>
              <a:buChar char="•"/>
              <a:tabLst>
                <a:tab pos="354965" algn="l"/>
                <a:tab pos="355600" algn="l"/>
              </a:tabLst>
            </a:pPr>
            <a:r>
              <a:rPr sz="2000" spc="-5" dirty="0">
                <a:solidFill>
                  <a:srgbClr val="FF0000"/>
                </a:solidFill>
                <a:latin typeface="Times New Roman"/>
                <a:cs typeface="Times New Roman"/>
              </a:rPr>
              <a:t>Future </a:t>
            </a:r>
            <a:r>
              <a:rPr sz="2000" dirty="0">
                <a:solidFill>
                  <a:srgbClr val="FF0000"/>
                </a:solidFill>
                <a:latin typeface="Times New Roman"/>
                <a:cs typeface="Times New Roman"/>
              </a:rPr>
              <a:t>growth</a:t>
            </a:r>
            <a:r>
              <a:rPr sz="2000" dirty="0">
                <a:solidFill>
                  <a:srgbClr val="7E7E7E"/>
                </a:solidFill>
                <a:latin typeface="Times New Roman"/>
                <a:cs typeface="Times New Roman"/>
              </a:rPr>
              <a:t>-with </a:t>
            </a:r>
            <a:r>
              <a:rPr sz="2000" spc="-5" dirty="0">
                <a:solidFill>
                  <a:srgbClr val="7E7E7E"/>
                </a:solidFill>
                <a:latin typeface="Times New Roman"/>
                <a:cs typeface="Times New Roman"/>
              </a:rPr>
              <a:t>star </a:t>
            </a:r>
            <a:r>
              <a:rPr sz="2000" spc="-20" dirty="0">
                <a:solidFill>
                  <a:srgbClr val="7E7E7E"/>
                </a:solidFill>
                <a:latin typeface="Times New Roman"/>
                <a:cs typeface="Times New Roman"/>
              </a:rPr>
              <a:t>topology, </a:t>
            </a:r>
            <a:r>
              <a:rPr sz="2000" spc="-5" dirty="0">
                <a:solidFill>
                  <a:srgbClr val="7E7E7E"/>
                </a:solidFill>
                <a:latin typeface="Times New Roman"/>
                <a:cs typeface="Times New Roman"/>
              </a:rPr>
              <a:t>expending </a:t>
            </a:r>
            <a:r>
              <a:rPr sz="2000" dirty="0">
                <a:solidFill>
                  <a:srgbClr val="7E7E7E"/>
                </a:solidFill>
                <a:latin typeface="Times New Roman"/>
                <a:cs typeface="Times New Roman"/>
              </a:rPr>
              <a:t>is  </a:t>
            </a:r>
            <a:r>
              <a:rPr sz="2000" spc="-5" dirty="0">
                <a:solidFill>
                  <a:srgbClr val="7E7E7E"/>
                </a:solidFill>
                <a:latin typeface="Times New Roman"/>
                <a:cs typeface="Times New Roman"/>
              </a:rPr>
              <a:t>easily done b</a:t>
            </a:r>
            <a:r>
              <a:rPr lang="en-US" sz="2000" spc="-5" dirty="0">
                <a:solidFill>
                  <a:srgbClr val="7E7E7E"/>
                </a:solidFill>
                <a:latin typeface="Times New Roman"/>
                <a:cs typeface="Times New Roman"/>
              </a:rPr>
              <a:t>y </a:t>
            </a:r>
            <a:r>
              <a:rPr sz="2000" spc="-5" dirty="0">
                <a:solidFill>
                  <a:srgbClr val="7E7E7E"/>
                </a:solidFill>
                <a:latin typeface="Times New Roman"/>
                <a:cs typeface="Times New Roman"/>
              </a:rPr>
              <a:t>adding another</a:t>
            </a:r>
            <a:endParaRPr lang="en-US" sz="2000" spc="-5" dirty="0">
              <a:solidFill>
                <a:srgbClr val="7E7E7E"/>
              </a:solidFill>
              <a:latin typeface="Times New Roman"/>
              <a:cs typeface="Times New Roman"/>
            </a:endParaRPr>
          </a:p>
          <a:p>
            <a:pPr marL="354965" marR="5080" indent="-354965">
              <a:lnSpc>
                <a:spcPts val="3700"/>
              </a:lnSpc>
              <a:spcBef>
                <a:spcPts val="175"/>
              </a:spcBef>
              <a:buFont typeface="Arial"/>
              <a:buChar char="•"/>
              <a:tabLst>
                <a:tab pos="354965" algn="l"/>
                <a:tab pos="355600" algn="l"/>
              </a:tabLst>
            </a:pPr>
            <a:endParaRPr sz="2000" dirty="0">
              <a:latin typeface="Times New Roman"/>
              <a:cs typeface="Times New Roman"/>
            </a:endParaRPr>
          </a:p>
          <a:p>
            <a:pPr marL="355600" indent="-342900">
              <a:lnSpc>
                <a:spcPct val="100000"/>
              </a:lnSpc>
              <a:spcBef>
                <a:spcPts val="155"/>
              </a:spcBef>
              <a:buFont typeface="Arial"/>
              <a:buChar char="•"/>
              <a:tabLst>
                <a:tab pos="354965" algn="l"/>
                <a:tab pos="355600" algn="l"/>
              </a:tabLst>
            </a:pPr>
            <a:r>
              <a:rPr sz="2000" spc="-5" dirty="0">
                <a:solidFill>
                  <a:srgbClr val="FF0000"/>
                </a:solidFill>
                <a:latin typeface="Times New Roman"/>
                <a:cs typeface="Times New Roman"/>
              </a:rPr>
              <a:t>Cable type</a:t>
            </a:r>
            <a:r>
              <a:rPr sz="2000" spc="-5" dirty="0">
                <a:solidFill>
                  <a:srgbClr val="7E7E7E"/>
                </a:solidFill>
                <a:latin typeface="Times New Roman"/>
                <a:cs typeface="Times New Roman"/>
              </a:rPr>
              <a:t>-most </a:t>
            </a:r>
            <a:r>
              <a:rPr sz="2000" spc="-10" dirty="0">
                <a:solidFill>
                  <a:srgbClr val="7E7E7E"/>
                </a:solidFill>
                <a:latin typeface="Times New Roman"/>
                <a:cs typeface="Times New Roman"/>
              </a:rPr>
              <a:t>common </a:t>
            </a:r>
            <a:r>
              <a:rPr sz="2000" spc="-5" dirty="0">
                <a:solidFill>
                  <a:srgbClr val="7E7E7E"/>
                </a:solidFill>
                <a:latin typeface="Times New Roman"/>
                <a:cs typeface="Times New Roman"/>
              </a:rPr>
              <a:t>used cable in</a:t>
            </a:r>
            <a:r>
              <a:rPr sz="2000" spc="15" dirty="0">
                <a:solidFill>
                  <a:srgbClr val="7E7E7E"/>
                </a:solidFill>
                <a:latin typeface="Times New Roman"/>
                <a:cs typeface="Times New Roman"/>
              </a:rPr>
              <a:t> </a:t>
            </a:r>
            <a:r>
              <a:rPr sz="2000" spc="-10" dirty="0">
                <a:solidFill>
                  <a:srgbClr val="7E7E7E"/>
                </a:solidFill>
                <a:latin typeface="Times New Roman"/>
                <a:cs typeface="Times New Roman"/>
              </a:rPr>
              <a:t>commercial</a:t>
            </a:r>
            <a:r>
              <a:rPr lang="en-US" sz="2000" spc="-10" dirty="0">
                <a:solidFill>
                  <a:srgbClr val="7E7E7E"/>
                </a:solidFill>
                <a:latin typeface="Times New Roman"/>
                <a:cs typeface="Times New Roman"/>
              </a:rPr>
              <a:t> </a:t>
            </a:r>
            <a:r>
              <a:rPr sz="2000" spc="-10" dirty="0">
                <a:solidFill>
                  <a:srgbClr val="7E7E7E"/>
                </a:solidFill>
                <a:latin typeface="Times New Roman"/>
                <a:cs typeface="Times New Roman"/>
              </a:rPr>
              <a:t>organization</a:t>
            </a:r>
            <a:r>
              <a:rPr lang="en-US" sz="2000" spc="-10" dirty="0">
                <a:solidFill>
                  <a:srgbClr val="7E7E7E"/>
                </a:solidFill>
                <a:latin typeface="Times New Roman"/>
                <a:cs typeface="Times New Roman"/>
              </a:rPr>
              <a:t> </a:t>
            </a:r>
            <a:r>
              <a:rPr sz="2000" spc="-5" dirty="0">
                <a:solidFill>
                  <a:srgbClr val="7E7E7E"/>
                </a:solidFill>
                <a:latin typeface="Times New Roman"/>
                <a:cs typeface="Times New Roman"/>
              </a:rPr>
              <a:t>is twisted </a:t>
            </a:r>
            <a:r>
              <a:rPr sz="2000" spc="-35" dirty="0">
                <a:solidFill>
                  <a:srgbClr val="7E7E7E"/>
                </a:solidFill>
                <a:latin typeface="Times New Roman"/>
                <a:cs typeface="Times New Roman"/>
              </a:rPr>
              <a:t>pair. </a:t>
            </a:r>
            <a:r>
              <a:rPr sz="2000" spc="-5" dirty="0">
                <a:solidFill>
                  <a:srgbClr val="7E7E7E"/>
                </a:solidFill>
                <a:latin typeface="Times New Roman"/>
                <a:cs typeface="Times New Roman"/>
              </a:rPr>
              <a:t>Which</a:t>
            </a:r>
            <a:r>
              <a:rPr sz="2000" spc="-55" dirty="0">
                <a:solidFill>
                  <a:srgbClr val="7E7E7E"/>
                </a:solidFill>
                <a:latin typeface="Times New Roman"/>
                <a:cs typeface="Times New Roman"/>
              </a:rPr>
              <a:t> </a:t>
            </a:r>
            <a:r>
              <a:rPr sz="2000" spc="-5" dirty="0">
                <a:solidFill>
                  <a:srgbClr val="7E7E7E"/>
                </a:solidFill>
                <a:latin typeface="Times New Roman"/>
                <a:cs typeface="Times New Roman"/>
              </a:rPr>
              <a:t>often  used with star</a:t>
            </a:r>
            <a:r>
              <a:rPr sz="2000" spc="-20" dirty="0">
                <a:solidFill>
                  <a:srgbClr val="7E7E7E"/>
                </a:solidFill>
                <a:latin typeface="Times New Roman"/>
                <a:cs typeface="Times New Roman"/>
              </a:rPr>
              <a:t> </a:t>
            </a:r>
            <a:r>
              <a:rPr sz="2000" dirty="0">
                <a:solidFill>
                  <a:srgbClr val="7E7E7E"/>
                </a:solidFill>
                <a:latin typeface="Times New Roman"/>
                <a:cs typeface="Times New Roman"/>
              </a:rPr>
              <a:t>topologies.</a:t>
            </a:r>
            <a:endParaRPr sz="2000" dirty="0">
              <a:latin typeface="Times New Roman"/>
              <a:cs typeface="Times New Roman"/>
            </a:endParaRPr>
          </a:p>
        </p:txBody>
      </p:sp>
    </p:spTree>
    <p:extLst>
      <p:ext uri="{BB962C8B-B14F-4D97-AF65-F5344CB8AC3E}">
        <p14:creationId xmlns:p14="http://schemas.microsoft.com/office/powerpoint/2010/main" val="412362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85750"/>
            <a:ext cx="5699760" cy="568745"/>
          </a:xfrm>
          <a:prstGeom prst="rect">
            <a:avLst/>
          </a:prstGeom>
        </p:spPr>
        <p:txBody>
          <a:bodyPr vert="horz" wrap="square" lIns="0" tIns="93345" rIns="0" bIns="0" rtlCol="0">
            <a:spAutoFit/>
          </a:bodyPr>
          <a:lstStyle/>
          <a:p>
            <a:pPr marL="1754029" marR="3810" indent="-1744504">
              <a:lnSpc>
                <a:spcPts val="3675"/>
              </a:lnSpc>
              <a:spcBef>
                <a:spcPts val="735"/>
              </a:spcBef>
            </a:pPr>
            <a:r>
              <a:rPr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IP</a:t>
            </a:r>
            <a:r>
              <a:rPr lang="en-US" sz="4000" b="1" spc="-23" dirty="0">
                <a:solidFill>
                  <a:srgbClr val="FFFF00"/>
                </a:solidFill>
                <a:effectLst>
                  <a:outerShdw blurRad="38100" dist="38100" dir="2700000" algn="tl">
                    <a:srgbClr val="000000">
                      <a:alpha val="43137"/>
                    </a:srgbClr>
                  </a:outerShdw>
                </a:effectLst>
                <a:latin typeface="Bahnschrift SemiBold" panose="020B0502040204020203" pitchFamily="34" charset="0"/>
              </a:rPr>
              <a:t> </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A</a:t>
            </a:r>
            <a:r>
              <a:rPr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ddressing</a:t>
            </a:r>
            <a:r>
              <a:rPr lang="en-US" sz="4000" b="1" spc="-38" dirty="0">
                <a:solidFill>
                  <a:srgbClr val="FFFF00"/>
                </a:solidFill>
                <a:effectLst>
                  <a:outerShdw blurRad="38100" dist="38100" dir="2700000" algn="tl">
                    <a:srgbClr val="000000">
                      <a:alpha val="43137"/>
                    </a:srgbClr>
                  </a:outerShdw>
                </a:effectLst>
                <a:latin typeface="Bahnschrift SemiBold" panose="020B0502040204020203" pitchFamily="34" charset="0"/>
              </a:rPr>
              <a:t> IPv4</a:t>
            </a:r>
            <a:endParaRPr sz="40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609600" y="1383126"/>
            <a:ext cx="8153400" cy="2654349"/>
          </a:xfrm>
          <a:prstGeom prst="rect">
            <a:avLst/>
          </a:prstGeom>
        </p:spPr>
        <p:txBody>
          <a:bodyPr vert="horz" wrap="square" lIns="0" tIns="35719" rIns="0" bIns="0" rtlCol="0">
            <a:spAutoFit/>
          </a:bodyPr>
          <a:lstStyle/>
          <a:p>
            <a:pPr marL="314325" marR="822960" indent="-285750">
              <a:lnSpc>
                <a:spcPts val="1620"/>
              </a:lnSpc>
              <a:spcBef>
                <a:spcPts val="281"/>
              </a:spcBef>
              <a:buFont typeface="Arial" panose="020B0604020202020204" pitchFamily="34" charset="0"/>
              <a:buChar char="•"/>
            </a:pPr>
            <a:r>
              <a:rPr dirty="0">
                <a:solidFill>
                  <a:schemeClr val="bg1"/>
                </a:solidFill>
                <a:latin typeface="Century"/>
                <a:cs typeface="Century"/>
              </a:rPr>
              <a:t>An </a:t>
            </a:r>
            <a:r>
              <a:rPr spc="-4" dirty="0">
                <a:solidFill>
                  <a:schemeClr val="bg1"/>
                </a:solidFill>
                <a:latin typeface="Century"/>
                <a:cs typeface="Century"/>
              </a:rPr>
              <a:t>IP address basically </a:t>
            </a:r>
            <a:r>
              <a:rPr dirty="0">
                <a:solidFill>
                  <a:schemeClr val="bg1"/>
                </a:solidFill>
                <a:latin typeface="Century"/>
                <a:cs typeface="Century"/>
              </a:rPr>
              <a:t>a 32-bit </a:t>
            </a:r>
            <a:r>
              <a:rPr spc="-4" dirty="0">
                <a:solidFill>
                  <a:schemeClr val="bg1"/>
                </a:solidFill>
                <a:latin typeface="Century"/>
                <a:cs typeface="Century"/>
              </a:rPr>
              <a:t>address that </a:t>
            </a:r>
            <a:r>
              <a:rPr dirty="0">
                <a:solidFill>
                  <a:schemeClr val="bg1"/>
                </a:solidFill>
                <a:latin typeface="Century"/>
                <a:cs typeface="Century"/>
              </a:rPr>
              <a:t>uniquely universally</a:t>
            </a:r>
            <a:r>
              <a:rPr spc="-150" dirty="0">
                <a:solidFill>
                  <a:schemeClr val="bg1"/>
                </a:solidFill>
                <a:latin typeface="Century"/>
                <a:cs typeface="Century"/>
              </a:rPr>
              <a:t> </a:t>
            </a:r>
            <a:r>
              <a:rPr dirty="0">
                <a:solidFill>
                  <a:schemeClr val="bg1"/>
                </a:solidFill>
                <a:latin typeface="Century"/>
                <a:cs typeface="Century"/>
              </a:rPr>
              <a:t>defines  connection of host or a router </a:t>
            </a:r>
            <a:r>
              <a:rPr spc="-4" dirty="0">
                <a:solidFill>
                  <a:schemeClr val="bg1"/>
                </a:solidFill>
                <a:latin typeface="Century"/>
                <a:cs typeface="Century"/>
              </a:rPr>
              <a:t>to the </a:t>
            </a:r>
            <a:r>
              <a:rPr dirty="0">
                <a:solidFill>
                  <a:schemeClr val="bg1"/>
                </a:solidFill>
                <a:latin typeface="Century"/>
                <a:cs typeface="Century"/>
              </a:rPr>
              <a:t>Internet. </a:t>
            </a:r>
            <a:r>
              <a:rPr spc="-4" dirty="0">
                <a:solidFill>
                  <a:schemeClr val="bg1"/>
                </a:solidFill>
                <a:latin typeface="Century"/>
                <a:cs typeface="Century"/>
              </a:rPr>
              <a:t>IP address </a:t>
            </a:r>
            <a:r>
              <a:rPr dirty="0">
                <a:solidFill>
                  <a:schemeClr val="bg1"/>
                </a:solidFill>
                <a:latin typeface="Century"/>
                <a:cs typeface="Century"/>
              </a:rPr>
              <a:t>is</a:t>
            </a:r>
            <a:r>
              <a:rPr spc="-188" dirty="0">
                <a:solidFill>
                  <a:schemeClr val="bg1"/>
                </a:solidFill>
                <a:latin typeface="Century"/>
                <a:cs typeface="Century"/>
              </a:rPr>
              <a:t> </a:t>
            </a:r>
            <a:r>
              <a:rPr dirty="0">
                <a:solidFill>
                  <a:schemeClr val="bg1"/>
                </a:solidFill>
                <a:latin typeface="Century"/>
                <a:cs typeface="Century"/>
              </a:rPr>
              <a:t>unique.</a:t>
            </a:r>
            <a:endParaRPr dirty="0">
              <a:solidFill>
                <a:schemeClr val="bg1"/>
              </a:solidFill>
              <a:latin typeface="Cambria Math"/>
              <a:cs typeface="Cambria Math"/>
            </a:endParaRPr>
          </a:p>
          <a:p>
            <a:pPr marL="314325" indent="-285750">
              <a:spcBef>
                <a:spcPts val="874"/>
              </a:spcBef>
              <a:buFont typeface="Arial" panose="020B0604020202020204" pitchFamily="34" charset="0"/>
              <a:buChar char="•"/>
            </a:pPr>
            <a:r>
              <a:rPr spc="-4" dirty="0">
                <a:solidFill>
                  <a:schemeClr val="bg1"/>
                </a:solidFill>
                <a:latin typeface="Century"/>
                <a:cs typeface="Century"/>
              </a:rPr>
              <a:t>Introduced</a:t>
            </a:r>
            <a:r>
              <a:rPr spc="-19" dirty="0">
                <a:solidFill>
                  <a:schemeClr val="bg1"/>
                </a:solidFill>
                <a:latin typeface="Century"/>
                <a:cs typeface="Century"/>
              </a:rPr>
              <a:t> </a:t>
            </a:r>
            <a:r>
              <a:rPr spc="-4" dirty="0">
                <a:solidFill>
                  <a:schemeClr val="bg1"/>
                </a:solidFill>
                <a:latin typeface="Century"/>
                <a:cs typeface="Century"/>
              </a:rPr>
              <a:t>by</a:t>
            </a:r>
            <a:r>
              <a:rPr spc="-11" dirty="0">
                <a:solidFill>
                  <a:schemeClr val="bg1"/>
                </a:solidFill>
                <a:latin typeface="Century"/>
                <a:cs typeface="Century"/>
              </a:rPr>
              <a:t> </a:t>
            </a:r>
            <a:r>
              <a:rPr spc="-4" dirty="0">
                <a:solidFill>
                  <a:schemeClr val="bg1"/>
                </a:solidFill>
                <a:latin typeface="Century"/>
                <a:cs typeface="Century"/>
              </a:rPr>
              <a:t>IANA</a:t>
            </a:r>
            <a:r>
              <a:rPr spc="-98" dirty="0">
                <a:solidFill>
                  <a:schemeClr val="bg1"/>
                </a:solidFill>
                <a:latin typeface="Century"/>
                <a:cs typeface="Century"/>
              </a:rPr>
              <a:t> </a:t>
            </a:r>
            <a:r>
              <a:rPr dirty="0">
                <a:solidFill>
                  <a:schemeClr val="bg1"/>
                </a:solidFill>
                <a:latin typeface="Century"/>
                <a:cs typeface="Century"/>
              </a:rPr>
              <a:t>(Internet</a:t>
            </a:r>
            <a:r>
              <a:rPr spc="-109" dirty="0">
                <a:solidFill>
                  <a:schemeClr val="bg1"/>
                </a:solidFill>
                <a:latin typeface="Century"/>
                <a:cs typeface="Century"/>
              </a:rPr>
              <a:t> </a:t>
            </a:r>
            <a:r>
              <a:rPr spc="-4" dirty="0">
                <a:solidFill>
                  <a:schemeClr val="bg1"/>
                </a:solidFill>
                <a:latin typeface="Century"/>
                <a:cs typeface="Century"/>
              </a:rPr>
              <a:t>Assigned</a:t>
            </a:r>
            <a:r>
              <a:rPr spc="-30" dirty="0">
                <a:solidFill>
                  <a:schemeClr val="bg1"/>
                </a:solidFill>
                <a:latin typeface="Century"/>
                <a:cs typeface="Century"/>
              </a:rPr>
              <a:t> </a:t>
            </a:r>
            <a:r>
              <a:rPr dirty="0">
                <a:solidFill>
                  <a:schemeClr val="bg1"/>
                </a:solidFill>
                <a:latin typeface="Century"/>
                <a:cs typeface="Century"/>
              </a:rPr>
              <a:t>Numbers</a:t>
            </a:r>
            <a:r>
              <a:rPr spc="-105" dirty="0">
                <a:solidFill>
                  <a:schemeClr val="bg1"/>
                </a:solidFill>
                <a:latin typeface="Century"/>
                <a:cs typeface="Century"/>
              </a:rPr>
              <a:t> </a:t>
            </a:r>
            <a:r>
              <a:rPr dirty="0">
                <a:solidFill>
                  <a:schemeClr val="bg1"/>
                </a:solidFill>
                <a:latin typeface="Century"/>
                <a:cs typeface="Century"/>
              </a:rPr>
              <a:t>Authority).</a:t>
            </a:r>
            <a:endParaRPr lang="en-US" dirty="0">
              <a:solidFill>
                <a:schemeClr val="bg1"/>
              </a:solidFill>
              <a:latin typeface="Century"/>
              <a:cs typeface="Century"/>
            </a:endParaRPr>
          </a:p>
          <a:p>
            <a:pPr marL="314325" indent="-285750">
              <a:spcBef>
                <a:spcPts val="874"/>
              </a:spcBef>
              <a:buFont typeface="Arial" panose="020B0604020202020204" pitchFamily="34" charset="0"/>
              <a:buChar char="•"/>
            </a:pPr>
            <a:endParaRPr dirty="0">
              <a:solidFill>
                <a:schemeClr val="bg1"/>
              </a:solidFill>
              <a:latin typeface="Century"/>
              <a:cs typeface="Century"/>
            </a:endParaRPr>
          </a:p>
          <a:p>
            <a:pPr marL="314325" marR="22860" indent="-285750">
              <a:lnSpc>
                <a:spcPct val="148500"/>
              </a:lnSpc>
              <a:buFont typeface="Arial" panose="020B0604020202020204" pitchFamily="34" charset="0"/>
              <a:buChar char="•"/>
            </a:pPr>
            <a:r>
              <a:rPr spc="-4" dirty="0">
                <a:solidFill>
                  <a:schemeClr val="bg1"/>
                </a:solidFill>
                <a:latin typeface="Century"/>
                <a:cs typeface="Century"/>
              </a:rPr>
              <a:t>32 </a:t>
            </a:r>
            <a:r>
              <a:rPr dirty="0">
                <a:solidFill>
                  <a:schemeClr val="bg1"/>
                </a:solidFill>
                <a:latin typeface="Century"/>
                <a:cs typeface="Century"/>
              </a:rPr>
              <a:t>bit is divided into 4 equal </a:t>
            </a:r>
            <a:r>
              <a:rPr spc="-4" dirty="0">
                <a:solidFill>
                  <a:schemeClr val="bg1"/>
                </a:solidFill>
                <a:latin typeface="Century"/>
                <a:cs typeface="Century"/>
              </a:rPr>
              <a:t>parts </a:t>
            </a:r>
            <a:r>
              <a:rPr dirty="0">
                <a:solidFill>
                  <a:schemeClr val="bg1"/>
                </a:solidFill>
                <a:latin typeface="Century"/>
                <a:cs typeface="Century"/>
              </a:rPr>
              <a:t>of </a:t>
            </a:r>
            <a:r>
              <a:rPr spc="8" dirty="0">
                <a:solidFill>
                  <a:schemeClr val="bg1"/>
                </a:solidFill>
                <a:latin typeface="Century"/>
                <a:cs typeface="Century"/>
              </a:rPr>
              <a:t>8-8 </a:t>
            </a:r>
            <a:r>
              <a:rPr spc="-4" dirty="0">
                <a:solidFill>
                  <a:schemeClr val="bg1"/>
                </a:solidFill>
                <a:latin typeface="Century"/>
                <a:cs typeface="Century"/>
              </a:rPr>
              <a:t>bits </a:t>
            </a:r>
            <a:r>
              <a:rPr dirty="0">
                <a:solidFill>
                  <a:schemeClr val="bg1"/>
                </a:solidFill>
                <a:latin typeface="Century"/>
                <a:cs typeface="Century"/>
              </a:rPr>
              <a:t>separated </a:t>
            </a:r>
            <a:r>
              <a:rPr spc="-4" dirty="0">
                <a:solidFill>
                  <a:schemeClr val="bg1"/>
                </a:solidFill>
                <a:latin typeface="Century"/>
                <a:cs typeface="Century"/>
              </a:rPr>
              <a:t>by </a:t>
            </a:r>
            <a:r>
              <a:rPr dirty="0">
                <a:solidFill>
                  <a:schemeClr val="bg1"/>
                </a:solidFill>
                <a:latin typeface="Century"/>
                <a:cs typeface="Century"/>
              </a:rPr>
              <a:t>dotted decimal</a:t>
            </a:r>
            <a:r>
              <a:rPr spc="-251" dirty="0">
                <a:solidFill>
                  <a:schemeClr val="bg1"/>
                </a:solidFill>
                <a:latin typeface="Century"/>
                <a:cs typeface="Century"/>
              </a:rPr>
              <a:t> </a:t>
            </a:r>
            <a:r>
              <a:rPr dirty="0">
                <a:solidFill>
                  <a:schemeClr val="bg1"/>
                </a:solidFill>
                <a:latin typeface="Century"/>
                <a:cs typeface="Century"/>
              </a:rPr>
              <a:t>notation.  </a:t>
            </a:r>
            <a:r>
              <a:rPr spc="-4" dirty="0">
                <a:solidFill>
                  <a:schemeClr val="bg1"/>
                </a:solidFill>
                <a:latin typeface="Century"/>
                <a:cs typeface="Century"/>
              </a:rPr>
              <a:t>It </a:t>
            </a:r>
            <a:r>
              <a:rPr dirty="0">
                <a:solidFill>
                  <a:schemeClr val="bg1"/>
                </a:solidFill>
                <a:latin typeface="Century"/>
                <a:cs typeface="Century"/>
              </a:rPr>
              <a:t>is in </a:t>
            </a:r>
            <a:r>
              <a:rPr spc="-4" dirty="0">
                <a:solidFill>
                  <a:schemeClr val="bg1"/>
                </a:solidFill>
                <a:latin typeface="Century"/>
                <a:cs typeface="Century"/>
              </a:rPr>
              <a:t>the </a:t>
            </a:r>
            <a:r>
              <a:rPr dirty="0">
                <a:solidFill>
                  <a:schemeClr val="bg1"/>
                </a:solidFill>
                <a:latin typeface="Century"/>
                <a:cs typeface="Century"/>
              </a:rPr>
              <a:t>range of </a:t>
            </a:r>
            <a:r>
              <a:rPr spc="-4" dirty="0">
                <a:solidFill>
                  <a:schemeClr val="bg1"/>
                </a:solidFill>
                <a:latin typeface="Century"/>
                <a:cs typeface="Century"/>
              </a:rPr>
              <a:t>minimum 0.0.0.0 to</a:t>
            </a:r>
            <a:r>
              <a:rPr spc="-124" dirty="0">
                <a:solidFill>
                  <a:schemeClr val="bg1"/>
                </a:solidFill>
                <a:latin typeface="Century"/>
                <a:cs typeface="Century"/>
              </a:rPr>
              <a:t> </a:t>
            </a:r>
            <a:r>
              <a:rPr spc="-4" dirty="0">
                <a:solidFill>
                  <a:schemeClr val="bg1"/>
                </a:solidFill>
                <a:latin typeface="Century"/>
                <a:cs typeface="Century"/>
              </a:rPr>
              <a:t>255.255.255.255.</a:t>
            </a:r>
            <a:endParaRPr dirty="0">
              <a:solidFill>
                <a:schemeClr val="bg1"/>
              </a:solidFill>
              <a:latin typeface="Century"/>
              <a:cs typeface="Century"/>
            </a:endParaRPr>
          </a:p>
          <a:p>
            <a:pPr marL="314325" indent="-285750">
              <a:spcBef>
                <a:spcPts val="866"/>
              </a:spcBef>
              <a:buFont typeface="Arial" panose="020B0604020202020204" pitchFamily="34" charset="0"/>
              <a:buChar char="•"/>
            </a:pPr>
            <a:r>
              <a:rPr dirty="0">
                <a:solidFill>
                  <a:schemeClr val="bg1"/>
                </a:solidFill>
                <a:latin typeface="Century"/>
                <a:cs typeface="Century"/>
              </a:rPr>
              <a:t>Each 8 </a:t>
            </a:r>
            <a:r>
              <a:rPr spc="-4" dirty="0">
                <a:solidFill>
                  <a:schemeClr val="bg1"/>
                </a:solidFill>
                <a:latin typeface="Century"/>
                <a:cs typeface="Century"/>
              </a:rPr>
              <a:t>bit </a:t>
            </a:r>
            <a:r>
              <a:rPr dirty="0">
                <a:solidFill>
                  <a:schemeClr val="bg1"/>
                </a:solidFill>
                <a:latin typeface="Century"/>
                <a:cs typeface="Century"/>
              </a:rPr>
              <a:t>group is known </a:t>
            </a:r>
            <a:r>
              <a:rPr spc="-4" dirty="0">
                <a:solidFill>
                  <a:schemeClr val="bg1"/>
                </a:solidFill>
                <a:latin typeface="Century"/>
                <a:cs typeface="Century"/>
              </a:rPr>
              <a:t>by</a:t>
            </a:r>
            <a:r>
              <a:rPr spc="-94" dirty="0">
                <a:solidFill>
                  <a:schemeClr val="bg1"/>
                </a:solidFill>
                <a:latin typeface="Century"/>
                <a:cs typeface="Century"/>
              </a:rPr>
              <a:t> </a:t>
            </a:r>
            <a:r>
              <a:rPr spc="-23" dirty="0">
                <a:solidFill>
                  <a:schemeClr val="bg1"/>
                </a:solidFill>
                <a:latin typeface="Century"/>
                <a:cs typeface="Century"/>
              </a:rPr>
              <a:t>OCTET.</a:t>
            </a:r>
            <a:endParaRPr dirty="0">
              <a:solidFill>
                <a:schemeClr val="bg1"/>
              </a:solidFill>
              <a:latin typeface="Century"/>
              <a:cs typeface="Century"/>
            </a:endParaRPr>
          </a:p>
        </p:txBody>
      </p:sp>
    </p:spTree>
    <p:extLst>
      <p:ext uri="{BB962C8B-B14F-4D97-AF65-F5344CB8AC3E}">
        <p14:creationId xmlns:p14="http://schemas.microsoft.com/office/powerpoint/2010/main" val="3655299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9550"/>
            <a:ext cx="4419600" cy="625171"/>
          </a:xfrm>
          <a:prstGeom prst="rect">
            <a:avLst/>
          </a:prstGeom>
        </p:spPr>
        <p:txBody>
          <a:bodyPr vert="horz" wrap="square" lIns="0" tIns="9525" rIns="0" bIns="0" rtlCol="0">
            <a:spAutoFit/>
          </a:bodyPr>
          <a:lstStyle/>
          <a:p>
            <a:pPr marL="9525">
              <a:spcBef>
                <a:spcPts val="75"/>
              </a:spcBef>
            </a:pPr>
            <a:r>
              <a:rPr sz="4000" b="1" spc="-75" dirty="0">
                <a:solidFill>
                  <a:srgbClr val="FF0000"/>
                </a:solidFill>
                <a:effectLst>
                  <a:outerShdw blurRad="38100" dist="38100" dir="2700000" algn="tl">
                    <a:srgbClr val="000000">
                      <a:alpha val="43137"/>
                    </a:srgbClr>
                  </a:outerShdw>
                </a:effectLst>
                <a:latin typeface="Bahnschrift SemiBold" panose="020B0502040204020203" pitchFamily="34" charset="0"/>
              </a:rPr>
              <a:t>Various </a:t>
            </a:r>
            <a:r>
              <a:rPr sz="4000" b="1" spc="-23" dirty="0">
                <a:solidFill>
                  <a:srgbClr val="FF0000"/>
                </a:solidFill>
                <a:effectLst>
                  <a:outerShdw blurRad="38100" dist="38100" dir="2700000" algn="tl">
                    <a:srgbClr val="000000">
                      <a:alpha val="43137"/>
                    </a:srgbClr>
                  </a:outerShdw>
                </a:effectLst>
                <a:latin typeface="Bahnschrift SemiBold" panose="020B0502040204020203" pitchFamily="34" charset="0"/>
              </a:rPr>
              <a:t>IP</a:t>
            </a:r>
            <a:r>
              <a:rPr sz="4000" b="1" spc="-172" dirty="0">
                <a:solidFill>
                  <a:srgbClr val="FF0000"/>
                </a:solidFill>
                <a:effectLst>
                  <a:outerShdw blurRad="38100" dist="38100" dir="2700000" algn="tl">
                    <a:srgbClr val="000000">
                      <a:alpha val="43137"/>
                    </a:srgbClr>
                  </a:outerShdw>
                </a:effectLst>
                <a:latin typeface="Bahnschrift SemiBold" panose="020B0502040204020203" pitchFamily="34" charset="0"/>
              </a:rPr>
              <a:t> </a:t>
            </a:r>
            <a:r>
              <a:rPr sz="4000" b="1" spc="-34" dirty="0">
                <a:solidFill>
                  <a:srgbClr val="FF0000"/>
                </a:solidFill>
                <a:effectLst>
                  <a:outerShdw blurRad="38100" dist="38100" dir="2700000" algn="tl">
                    <a:srgbClr val="000000">
                      <a:alpha val="43137"/>
                    </a:srgbClr>
                  </a:outerShdw>
                </a:effectLst>
                <a:latin typeface="Bahnschrift SemiBold" panose="020B0502040204020203" pitchFamily="34" charset="0"/>
              </a:rPr>
              <a:t>classes</a:t>
            </a:r>
            <a:endParaRPr sz="4000" b="1" dirty="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3" name="object 3"/>
          <p:cNvSpPr txBox="1"/>
          <p:nvPr/>
        </p:nvSpPr>
        <p:spPr>
          <a:xfrm>
            <a:off x="882245" y="1363273"/>
            <a:ext cx="7728355" cy="3043462"/>
          </a:xfrm>
          <a:prstGeom prst="rect">
            <a:avLst/>
          </a:prstGeom>
        </p:spPr>
        <p:txBody>
          <a:bodyPr vert="horz" wrap="square" lIns="0" tIns="29528" rIns="0" bIns="0" rtlCol="0">
            <a:spAutoFit/>
          </a:bodyPr>
          <a:lstStyle/>
          <a:p>
            <a:pPr marL="9525">
              <a:spcBef>
                <a:spcPts val="233"/>
              </a:spcBef>
            </a:pPr>
            <a:r>
              <a:rPr sz="2000" spc="-4" dirty="0">
                <a:solidFill>
                  <a:schemeClr val="bg1"/>
                </a:solidFill>
                <a:latin typeface="Century"/>
                <a:cs typeface="Century"/>
              </a:rPr>
              <a:t>IP </a:t>
            </a:r>
            <a:r>
              <a:rPr sz="2000" dirty="0">
                <a:solidFill>
                  <a:schemeClr val="bg1"/>
                </a:solidFill>
                <a:latin typeface="Century"/>
                <a:cs typeface="Century"/>
              </a:rPr>
              <a:t>has five different classes </a:t>
            </a:r>
            <a:r>
              <a:rPr sz="2000" spc="-4" dirty="0">
                <a:solidFill>
                  <a:schemeClr val="bg1"/>
                </a:solidFill>
                <a:latin typeface="Century"/>
                <a:cs typeface="Century"/>
              </a:rPr>
              <a:t>differentiated by</a:t>
            </a:r>
            <a:r>
              <a:rPr sz="2000" spc="-150" dirty="0">
                <a:solidFill>
                  <a:schemeClr val="bg1"/>
                </a:solidFill>
                <a:latin typeface="Century"/>
                <a:cs typeface="Century"/>
              </a:rPr>
              <a:t> </a:t>
            </a:r>
            <a:r>
              <a:rPr sz="2000" dirty="0">
                <a:solidFill>
                  <a:schemeClr val="bg1"/>
                </a:solidFill>
                <a:latin typeface="Century"/>
                <a:cs typeface="Century"/>
              </a:rPr>
              <a:t>characteristics.</a:t>
            </a:r>
          </a:p>
          <a:p>
            <a:pPr marL="228600" indent="-137636">
              <a:spcBef>
                <a:spcPts val="143"/>
              </a:spcBef>
              <a:buClr>
                <a:srgbClr val="E38312"/>
              </a:buClr>
              <a:buFont typeface="Calibri"/>
              <a:buChar char="◦"/>
              <a:tabLst>
                <a:tab pos="229076" algn="l"/>
              </a:tabLst>
            </a:pPr>
            <a:r>
              <a:rPr sz="2000" spc="-8" dirty="0">
                <a:solidFill>
                  <a:schemeClr val="bg1"/>
                </a:solidFill>
                <a:latin typeface="Century"/>
                <a:cs typeface="Century"/>
              </a:rPr>
              <a:t>Class-A </a:t>
            </a:r>
            <a:r>
              <a:rPr sz="2000" dirty="0">
                <a:solidFill>
                  <a:schemeClr val="bg1"/>
                </a:solidFill>
                <a:latin typeface="Century"/>
                <a:cs typeface="Century"/>
              </a:rPr>
              <a:t>ranges from 0 </a:t>
            </a:r>
            <a:r>
              <a:rPr sz="2000" spc="-4" dirty="0">
                <a:solidFill>
                  <a:schemeClr val="bg1"/>
                </a:solidFill>
                <a:latin typeface="Century"/>
                <a:cs typeface="Century"/>
              </a:rPr>
              <a:t>to</a:t>
            </a:r>
            <a:r>
              <a:rPr sz="2000" spc="-79" dirty="0">
                <a:solidFill>
                  <a:schemeClr val="bg1"/>
                </a:solidFill>
                <a:latin typeface="Century"/>
                <a:cs typeface="Century"/>
              </a:rPr>
              <a:t> </a:t>
            </a:r>
            <a:r>
              <a:rPr sz="2000" spc="-4" dirty="0">
                <a:solidFill>
                  <a:schemeClr val="bg1"/>
                </a:solidFill>
                <a:latin typeface="Century"/>
                <a:cs typeface="Century"/>
              </a:rPr>
              <a:t>127</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Class-B </a:t>
            </a:r>
            <a:r>
              <a:rPr sz="2000" dirty="0">
                <a:solidFill>
                  <a:schemeClr val="bg1"/>
                </a:solidFill>
                <a:latin typeface="Century"/>
                <a:cs typeface="Century"/>
              </a:rPr>
              <a:t>ranges from </a:t>
            </a:r>
            <a:r>
              <a:rPr sz="2000" spc="-4" dirty="0">
                <a:solidFill>
                  <a:schemeClr val="bg1"/>
                </a:solidFill>
                <a:latin typeface="Century"/>
                <a:cs typeface="Century"/>
              </a:rPr>
              <a:t>128 to</a:t>
            </a:r>
            <a:r>
              <a:rPr sz="2000" spc="-26" dirty="0">
                <a:solidFill>
                  <a:schemeClr val="bg1"/>
                </a:solidFill>
                <a:latin typeface="Century"/>
                <a:cs typeface="Century"/>
              </a:rPr>
              <a:t> </a:t>
            </a:r>
            <a:r>
              <a:rPr sz="2000" spc="-8" dirty="0">
                <a:solidFill>
                  <a:schemeClr val="bg1"/>
                </a:solidFill>
                <a:latin typeface="Century"/>
                <a:cs typeface="Century"/>
              </a:rPr>
              <a:t>191</a:t>
            </a:r>
            <a:endParaRPr sz="2000" dirty="0">
              <a:solidFill>
                <a:schemeClr val="bg1"/>
              </a:solidFill>
              <a:latin typeface="Century"/>
              <a:cs typeface="Century"/>
            </a:endParaRPr>
          </a:p>
          <a:p>
            <a:pPr marL="228600" indent="-137636">
              <a:spcBef>
                <a:spcPts val="289"/>
              </a:spcBef>
              <a:buClr>
                <a:srgbClr val="E38312"/>
              </a:buClr>
              <a:buFont typeface="Calibri"/>
              <a:buChar char="◦"/>
              <a:tabLst>
                <a:tab pos="229076" algn="l"/>
              </a:tabLst>
            </a:pPr>
            <a:r>
              <a:rPr sz="2000" spc="-8" dirty="0">
                <a:solidFill>
                  <a:schemeClr val="bg1"/>
                </a:solidFill>
                <a:latin typeface="Century"/>
                <a:cs typeface="Century"/>
              </a:rPr>
              <a:t>Class-C </a:t>
            </a:r>
            <a:r>
              <a:rPr sz="2000" dirty="0">
                <a:solidFill>
                  <a:schemeClr val="bg1"/>
                </a:solidFill>
                <a:latin typeface="Century"/>
                <a:cs typeface="Century"/>
              </a:rPr>
              <a:t>ranges from </a:t>
            </a:r>
            <a:r>
              <a:rPr sz="2000" spc="-4" dirty="0">
                <a:solidFill>
                  <a:schemeClr val="bg1"/>
                </a:solidFill>
                <a:latin typeface="Century"/>
                <a:cs typeface="Century"/>
              </a:rPr>
              <a:t>192 to</a:t>
            </a:r>
            <a:r>
              <a:rPr sz="2000" spc="-26" dirty="0">
                <a:solidFill>
                  <a:schemeClr val="bg1"/>
                </a:solidFill>
                <a:latin typeface="Century"/>
                <a:cs typeface="Century"/>
              </a:rPr>
              <a:t> </a:t>
            </a:r>
            <a:r>
              <a:rPr sz="2000" spc="-8" dirty="0">
                <a:solidFill>
                  <a:schemeClr val="bg1"/>
                </a:solidFill>
                <a:latin typeface="Century"/>
                <a:cs typeface="Century"/>
              </a:rPr>
              <a:t>223</a:t>
            </a:r>
            <a:endParaRPr sz="2000" dirty="0">
              <a:solidFill>
                <a:schemeClr val="bg1"/>
              </a:solidFill>
              <a:latin typeface="Century"/>
              <a:cs typeface="Century"/>
            </a:endParaRPr>
          </a:p>
          <a:p>
            <a:pPr marL="228600" indent="-137636">
              <a:spcBef>
                <a:spcPts val="288"/>
              </a:spcBef>
              <a:buClr>
                <a:srgbClr val="E38312"/>
              </a:buClr>
              <a:buFont typeface="Calibri"/>
              <a:buChar char="◦"/>
              <a:tabLst>
                <a:tab pos="229076" algn="l"/>
              </a:tabLst>
            </a:pPr>
            <a:r>
              <a:rPr sz="2000" spc="-8" dirty="0">
                <a:solidFill>
                  <a:schemeClr val="bg1"/>
                </a:solidFill>
                <a:latin typeface="Century"/>
                <a:cs typeface="Century"/>
              </a:rPr>
              <a:t>Class-D </a:t>
            </a:r>
            <a:r>
              <a:rPr sz="2000" dirty="0">
                <a:solidFill>
                  <a:schemeClr val="bg1"/>
                </a:solidFill>
                <a:latin typeface="Century"/>
                <a:cs typeface="Century"/>
              </a:rPr>
              <a:t>ranges from </a:t>
            </a:r>
            <a:r>
              <a:rPr sz="2000" spc="-4" dirty="0">
                <a:solidFill>
                  <a:schemeClr val="bg1"/>
                </a:solidFill>
                <a:latin typeface="Century"/>
                <a:cs typeface="Century"/>
              </a:rPr>
              <a:t>224 to</a:t>
            </a:r>
            <a:r>
              <a:rPr sz="2000" spc="-30" dirty="0">
                <a:solidFill>
                  <a:schemeClr val="bg1"/>
                </a:solidFill>
                <a:latin typeface="Century"/>
                <a:cs typeface="Century"/>
              </a:rPr>
              <a:t> </a:t>
            </a:r>
            <a:r>
              <a:rPr sz="2000" spc="-8" dirty="0">
                <a:solidFill>
                  <a:schemeClr val="bg1"/>
                </a:solidFill>
                <a:latin typeface="Century"/>
                <a:cs typeface="Century"/>
              </a:rPr>
              <a:t>239</a:t>
            </a:r>
            <a:endParaRPr sz="2000" dirty="0">
              <a:solidFill>
                <a:schemeClr val="bg1"/>
              </a:solidFill>
              <a:latin typeface="Century"/>
              <a:cs typeface="Century"/>
            </a:endParaRPr>
          </a:p>
          <a:p>
            <a:pPr marL="228600" indent="-137636">
              <a:spcBef>
                <a:spcPts val="285"/>
              </a:spcBef>
              <a:buClr>
                <a:srgbClr val="E38312"/>
              </a:buClr>
              <a:buFont typeface="Calibri"/>
              <a:buChar char="◦"/>
              <a:tabLst>
                <a:tab pos="229076" algn="l"/>
              </a:tabLst>
            </a:pPr>
            <a:r>
              <a:rPr sz="2000" spc="-8" dirty="0">
                <a:solidFill>
                  <a:schemeClr val="bg1"/>
                </a:solidFill>
                <a:latin typeface="Century"/>
                <a:cs typeface="Century"/>
              </a:rPr>
              <a:t>Class-E </a:t>
            </a:r>
            <a:r>
              <a:rPr sz="2000" dirty="0">
                <a:solidFill>
                  <a:schemeClr val="bg1"/>
                </a:solidFill>
                <a:latin typeface="Century"/>
                <a:cs typeface="Century"/>
              </a:rPr>
              <a:t>ranges from </a:t>
            </a:r>
            <a:r>
              <a:rPr sz="2000" spc="-4" dirty="0">
                <a:solidFill>
                  <a:schemeClr val="bg1"/>
                </a:solidFill>
                <a:latin typeface="Century"/>
                <a:cs typeface="Century"/>
              </a:rPr>
              <a:t>240 to</a:t>
            </a:r>
            <a:r>
              <a:rPr sz="2000" spc="-26" dirty="0">
                <a:solidFill>
                  <a:schemeClr val="bg1"/>
                </a:solidFill>
                <a:latin typeface="Century"/>
                <a:cs typeface="Century"/>
              </a:rPr>
              <a:t> </a:t>
            </a:r>
            <a:r>
              <a:rPr sz="2000" spc="-8" dirty="0">
                <a:solidFill>
                  <a:schemeClr val="bg1"/>
                </a:solidFill>
                <a:latin typeface="Century"/>
                <a:cs typeface="Century"/>
              </a:rPr>
              <a:t>255</a:t>
            </a:r>
            <a:endParaRPr sz="2000" dirty="0">
              <a:solidFill>
                <a:schemeClr val="bg1"/>
              </a:solidFill>
              <a:latin typeface="Century"/>
              <a:cs typeface="Century"/>
            </a:endParaRPr>
          </a:p>
          <a:p>
            <a:pPr marL="283369">
              <a:spcBef>
                <a:spcPts val="289"/>
              </a:spcBef>
              <a:tabLst>
                <a:tab pos="4561046" algn="l"/>
              </a:tabLst>
            </a:pPr>
            <a:r>
              <a:rPr sz="2000" dirty="0">
                <a:solidFill>
                  <a:schemeClr val="bg1"/>
                </a:solidFill>
                <a:latin typeface="Century"/>
                <a:cs typeface="Century"/>
              </a:rPr>
              <a:t>First Octet is </a:t>
            </a:r>
            <a:r>
              <a:rPr sz="2000" spc="-4" dirty="0">
                <a:solidFill>
                  <a:schemeClr val="bg1"/>
                </a:solidFill>
                <a:latin typeface="Century"/>
                <a:cs typeface="Century"/>
              </a:rPr>
              <a:t>defines the class </a:t>
            </a:r>
            <a:r>
              <a:rPr sz="2000" dirty="0">
                <a:solidFill>
                  <a:schemeClr val="bg1"/>
                </a:solidFill>
                <a:latin typeface="Century"/>
                <a:cs typeface="Century"/>
              </a:rPr>
              <a:t>of </a:t>
            </a:r>
            <a:r>
              <a:rPr sz="2000" spc="-4" dirty="0">
                <a:solidFill>
                  <a:schemeClr val="bg1"/>
                </a:solidFill>
                <a:latin typeface="Century"/>
                <a:cs typeface="Century"/>
              </a:rPr>
              <a:t>particular IP</a:t>
            </a:r>
            <a:r>
              <a:rPr sz="2000" spc="34" dirty="0">
                <a:solidFill>
                  <a:schemeClr val="bg1"/>
                </a:solidFill>
                <a:latin typeface="Century"/>
                <a:cs typeface="Century"/>
              </a:rPr>
              <a:t> </a:t>
            </a:r>
            <a:r>
              <a:rPr sz="2000" u="sng" dirty="0">
                <a:solidFill>
                  <a:schemeClr val="bg1"/>
                </a:solidFill>
                <a:uFill>
                  <a:solidFill>
                    <a:srgbClr val="404040"/>
                  </a:solidFill>
                </a:uFill>
                <a:latin typeface="Century"/>
                <a:cs typeface="Century"/>
              </a:rPr>
              <a:t>e.g.</a:t>
            </a:r>
            <a:r>
              <a:rPr sz="2000" spc="-8" dirty="0">
                <a:solidFill>
                  <a:schemeClr val="bg1"/>
                </a:solidFill>
                <a:latin typeface="Century"/>
                <a:cs typeface="Century"/>
              </a:rPr>
              <a:t> </a:t>
            </a:r>
            <a:r>
              <a:rPr sz="2000" dirty="0">
                <a:solidFill>
                  <a:schemeClr val="bg1"/>
                </a:solidFill>
                <a:latin typeface="Century"/>
                <a:cs typeface="Century"/>
              </a:rPr>
              <a:t>-	</a:t>
            </a:r>
            <a:r>
              <a:rPr sz="2000" spc="-11" dirty="0">
                <a:solidFill>
                  <a:schemeClr val="bg1"/>
                </a:solidFill>
                <a:latin typeface="Century"/>
                <a:cs typeface="Century"/>
              </a:rPr>
              <a:t>128.11.3.31 </a:t>
            </a:r>
            <a:r>
              <a:rPr sz="2000" dirty="0">
                <a:solidFill>
                  <a:schemeClr val="bg1"/>
                </a:solidFill>
                <a:latin typeface="Century"/>
                <a:cs typeface="Century"/>
              </a:rPr>
              <a:t>is follow in </a:t>
            </a:r>
            <a:r>
              <a:rPr sz="2000" spc="-4" dirty="0">
                <a:solidFill>
                  <a:schemeClr val="bg1"/>
                </a:solidFill>
                <a:latin typeface="Century"/>
                <a:cs typeface="Century"/>
              </a:rPr>
              <a:t>class</a:t>
            </a:r>
            <a:r>
              <a:rPr sz="2000" spc="-38" dirty="0">
                <a:solidFill>
                  <a:schemeClr val="bg1"/>
                </a:solidFill>
                <a:latin typeface="Century"/>
                <a:cs typeface="Century"/>
              </a:rPr>
              <a:t> </a:t>
            </a:r>
            <a:r>
              <a:rPr sz="2000" spc="-4" dirty="0">
                <a:solidFill>
                  <a:schemeClr val="bg1"/>
                </a:solidFill>
                <a:latin typeface="Century"/>
                <a:cs typeface="Century"/>
              </a:rPr>
              <a:t>–B</a:t>
            </a:r>
            <a:endParaRPr sz="2000" dirty="0">
              <a:solidFill>
                <a:schemeClr val="bg1"/>
              </a:solidFill>
              <a:latin typeface="Century"/>
              <a:cs typeface="Century"/>
            </a:endParaRPr>
          </a:p>
          <a:p>
            <a:pPr marL="283369">
              <a:spcBef>
                <a:spcPts val="289"/>
              </a:spcBef>
            </a:pPr>
            <a:r>
              <a:rPr sz="2000" spc="-4" dirty="0">
                <a:solidFill>
                  <a:schemeClr val="bg1"/>
                </a:solidFill>
                <a:latin typeface="Century"/>
                <a:cs typeface="Century"/>
              </a:rPr>
              <a:t>127.0.0.0 to 127.255.255.255 </a:t>
            </a:r>
            <a:r>
              <a:rPr sz="2000" dirty="0">
                <a:solidFill>
                  <a:schemeClr val="bg1"/>
                </a:solidFill>
                <a:latin typeface="Century"/>
                <a:cs typeface="Century"/>
              </a:rPr>
              <a:t>is a range of look </a:t>
            </a:r>
            <a:r>
              <a:rPr sz="2000" spc="-4" dirty="0">
                <a:solidFill>
                  <a:schemeClr val="bg1"/>
                </a:solidFill>
                <a:latin typeface="Century"/>
                <a:cs typeface="Century"/>
              </a:rPr>
              <a:t>back</a:t>
            </a:r>
            <a:r>
              <a:rPr sz="2000" spc="-11" dirty="0">
                <a:solidFill>
                  <a:schemeClr val="bg1"/>
                </a:solidFill>
                <a:latin typeface="Century"/>
                <a:cs typeface="Century"/>
              </a:rPr>
              <a:t> </a:t>
            </a:r>
            <a:r>
              <a:rPr sz="2000" spc="-60" dirty="0">
                <a:solidFill>
                  <a:schemeClr val="bg1"/>
                </a:solidFill>
                <a:latin typeface="Century"/>
                <a:cs typeface="Century"/>
              </a:rPr>
              <a:t>IP.</a:t>
            </a:r>
            <a:endParaRPr sz="2000" dirty="0">
              <a:solidFill>
                <a:schemeClr val="bg1"/>
              </a:solidFill>
              <a:latin typeface="Century"/>
              <a:cs typeface="Century"/>
            </a:endParaRPr>
          </a:p>
        </p:txBody>
      </p:sp>
    </p:spTree>
    <p:extLst>
      <p:ext uri="{BB962C8B-B14F-4D97-AF65-F5344CB8AC3E}">
        <p14:creationId xmlns:p14="http://schemas.microsoft.com/office/powerpoint/2010/main" val="288238695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FourBlock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5.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7.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8.xml><?xml version="1.0" encoding="utf-8"?>
<a:theme xmlns:a="http://schemas.openxmlformats.org/drawingml/2006/main" name="1_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FourBlocks</Template>
  <TotalTime>1623</TotalTime>
  <Words>6333</Words>
  <Application>Microsoft Office PowerPoint</Application>
  <PresentationFormat>On-screen Show (16:9)</PresentationFormat>
  <Paragraphs>995</Paragraphs>
  <Slides>144</Slides>
  <Notes>9</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144</vt:i4>
      </vt:variant>
    </vt:vector>
  </HeadingPairs>
  <TitlesOfParts>
    <vt:vector size="176" baseType="lpstr">
      <vt:lpstr>Adobe Kaiti Std R</vt:lpstr>
      <vt:lpstr>-apple-system</vt:lpstr>
      <vt:lpstr>Arial</vt:lpstr>
      <vt:lpstr>Arial Black</vt:lpstr>
      <vt:lpstr>Bahnschrift</vt:lpstr>
      <vt:lpstr>Bahnschrift Condensed</vt:lpstr>
      <vt:lpstr>Bahnschrift SemiBold</vt:lpstr>
      <vt:lpstr>Book Antiqua</vt:lpstr>
      <vt:lpstr>Calibri</vt:lpstr>
      <vt:lpstr>Cambria Math</vt:lpstr>
      <vt:lpstr>Carlito</vt:lpstr>
      <vt:lpstr>Century</vt:lpstr>
      <vt:lpstr>Century Gothic</vt:lpstr>
      <vt:lpstr>Franklin Gothic Book</vt:lpstr>
      <vt:lpstr>Hobo Std</vt:lpstr>
      <vt:lpstr>Leelawadee UI Semilight</vt:lpstr>
      <vt:lpstr>Palatino Linotype</vt:lpstr>
      <vt:lpstr>Perpetua</vt:lpstr>
      <vt:lpstr>Source Sans Pro Semibold</vt:lpstr>
      <vt:lpstr>Times New Roman</vt:lpstr>
      <vt:lpstr>Tw Cen MT</vt:lpstr>
      <vt:lpstr>Verdana</vt:lpstr>
      <vt:lpstr>Wingdings</vt:lpstr>
      <vt:lpstr>Wingdings 2</vt:lpstr>
      <vt:lpstr>FourBlocks</vt:lpstr>
      <vt:lpstr>Office Theme</vt:lpstr>
      <vt:lpstr>Equity</vt:lpstr>
      <vt:lpstr>Essential</vt:lpstr>
      <vt:lpstr>Apothecary</vt:lpstr>
      <vt:lpstr>Composite</vt:lpstr>
      <vt:lpstr>Thatch</vt:lpstr>
      <vt:lpstr>1_Thatch</vt:lpstr>
      <vt:lpstr>COMPUTER NETWORK </vt:lpstr>
      <vt:lpstr>Uses of CN</vt:lpstr>
      <vt:lpstr>What is Network ?</vt:lpstr>
      <vt:lpstr>PowerPoint Presentation</vt:lpstr>
      <vt:lpstr>Basic Types of Networks</vt:lpstr>
      <vt:lpstr>Local Area Network (LAN)</vt:lpstr>
      <vt:lpstr>Advantages of LAN</vt:lpstr>
      <vt:lpstr>Personal Area Network (PAN)</vt:lpstr>
      <vt:lpstr>Advantages of PAN</vt:lpstr>
      <vt:lpstr>Metropolitan Area Network (MAN)</vt:lpstr>
      <vt:lpstr>Advantages of MAN</vt:lpstr>
      <vt:lpstr>Wide Area Network (WAN)</vt:lpstr>
      <vt:lpstr>Advantages of WAN</vt:lpstr>
      <vt:lpstr>Campus Area Network (CAN)</vt:lpstr>
      <vt:lpstr>Advantages of CAN</vt:lpstr>
      <vt:lpstr>Storage Area Network (SAN)</vt:lpstr>
      <vt:lpstr>Advantages of SAN</vt:lpstr>
      <vt:lpstr>PowerPoint Presentation</vt:lpstr>
      <vt:lpstr>PowerPoint Presentation</vt:lpstr>
      <vt:lpstr>PowerPoint Presentation</vt:lpstr>
      <vt:lpstr>PowerPoint Presentation</vt:lpstr>
      <vt:lpstr>OSI  MODEL</vt:lpstr>
      <vt:lpstr>INTRODUCTION</vt:lpstr>
      <vt:lpstr>OSI MODEL</vt:lpstr>
      <vt:lpstr>OSI Model's 7 Layers</vt:lpstr>
      <vt:lpstr>Data, Protocol &amp; Activities</vt:lpstr>
      <vt:lpstr>Physical Layer</vt:lpstr>
      <vt:lpstr>PowerPoint Presentation</vt:lpstr>
      <vt:lpstr>Network Layer</vt:lpstr>
      <vt:lpstr>PowerPoint Presentation</vt:lpstr>
      <vt:lpstr>SESSION Layer</vt:lpstr>
      <vt:lpstr>PRESENTATION Layer</vt:lpstr>
      <vt:lpstr>PowerPoint Presentation</vt:lpstr>
      <vt:lpstr>TRANSMISSION  MEDIA</vt:lpstr>
      <vt:lpstr>What is Tranmission Media ?</vt:lpstr>
      <vt:lpstr>Description</vt:lpstr>
      <vt:lpstr>Classification of Transmission media</vt:lpstr>
      <vt:lpstr>Twisted-pair cable</vt:lpstr>
      <vt:lpstr>Twisted Pair Description</vt:lpstr>
      <vt:lpstr>Twisted Pair Cables</vt:lpstr>
      <vt:lpstr>Unshielded Twisted Pair (UTP):</vt:lpstr>
      <vt:lpstr>UTP Cable Types</vt:lpstr>
      <vt:lpstr>UTP connector and Tools</vt:lpstr>
      <vt:lpstr>Advantages of UTP:</vt:lpstr>
      <vt:lpstr>Shielded Twisted Pair (STP)</vt:lpstr>
      <vt:lpstr>Advantages of STP:</vt:lpstr>
      <vt:lpstr>Co-axial Cable</vt:lpstr>
      <vt:lpstr>Categories of coaxial cables</vt:lpstr>
      <vt:lpstr>Coaxial Cable Connectors</vt:lpstr>
      <vt:lpstr>Coaxial Cable Applications</vt:lpstr>
      <vt:lpstr>Fiber-Optic Cable</vt:lpstr>
      <vt:lpstr>Fiber Construction</vt:lpstr>
      <vt:lpstr>Fiber – Optic cable Connectors</vt:lpstr>
      <vt:lpstr>Areas of Application</vt:lpstr>
      <vt:lpstr>PowerPoint Presentation</vt:lpstr>
      <vt:lpstr>Unguided Media – Radio Waves</vt:lpstr>
      <vt:lpstr>Antennas</vt:lpstr>
      <vt:lpstr>Microwaves</vt:lpstr>
      <vt:lpstr>Micro waves Transmission</vt:lpstr>
      <vt:lpstr>Infrared</vt:lpstr>
      <vt:lpstr>What is PING?</vt:lpstr>
      <vt:lpstr>NETWORKING  DEVICES</vt:lpstr>
      <vt:lpstr>Introduction</vt:lpstr>
      <vt:lpstr>CONNECTING DEVICES</vt:lpstr>
      <vt:lpstr>NIC or Network Card</vt:lpstr>
      <vt:lpstr>PowerPoint Presentation</vt:lpstr>
      <vt:lpstr>Repeaters</vt:lpstr>
      <vt:lpstr>Repeater connecting two segments of a LAN</vt:lpstr>
      <vt:lpstr>HUB</vt:lpstr>
      <vt:lpstr>PowerPoint Presentation</vt:lpstr>
      <vt:lpstr>PowerPoint Presentation</vt:lpstr>
      <vt:lpstr>PowerPoint Presentation</vt:lpstr>
      <vt:lpstr>Function of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TOPOLOGIES</vt:lpstr>
      <vt:lpstr>Topology</vt:lpstr>
      <vt:lpstr>Network Topology</vt:lpstr>
      <vt:lpstr>Mesh Topology</vt:lpstr>
      <vt:lpstr>PowerPoint Presentation</vt:lpstr>
      <vt:lpstr>Star Topology</vt:lpstr>
      <vt:lpstr>PowerPoint Presentation</vt:lpstr>
      <vt:lpstr>Bus Topology</vt:lpstr>
      <vt:lpstr>Bus Topology</vt:lpstr>
      <vt:lpstr>Bus Topology</vt:lpstr>
      <vt:lpstr>Ring Topology</vt:lpstr>
      <vt:lpstr>Ring Topology</vt:lpstr>
      <vt:lpstr>Tree Topology</vt:lpstr>
      <vt:lpstr>Tree Topology</vt:lpstr>
      <vt:lpstr>Hybrid Topology</vt:lpstr>
      <vt:lpstr>Considerations for choosing topology</vt:lpstr>
      <vt:lpstr>IP Addressing IPv4</vt:lpstr>
      <vt:lpstr>Various IP classes</vt:lpstr>
      <vt:lpstr>Classes of IP addresses</vt:lpstr>
      <vt:lpstr>PowerPoint Presentation</vt:lpstr>
      <vt:lpstr>PowerPoint Presentation</vt:lpstr>
      <vt:lpstr>PowerPoint Presentation</vt:lpstr>
      <vt:lpstr>PowerPoint Presentation</vt:lpstr>
      <vt:lpstr>IP Addressing IPv6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&amp; Bluetooth</vt:lpstr>
      <vt:lpstr>Wi-Fi</vt:lpstr>
      <vt:lpstr>Bluetooth</vt:lpstr>
      <vt:lpstr>PowerPoint Presentation</vt:lpstr>
      <vt:lpstr>PowerPoint Presentation</vt:lpstr>
      <vt:lpstr>Wi-Fi vs. Bluetooth</vt:lpstr>
      <vt:lpstr>PowerPoint Presentation</vt:lpstr>
      <vt:lpstr>PowerPoint Presentation</vt:lpstr>
      <vt:lpstr>PowerPoint Presentation</vt:lpstr>
      <vt:lpstr>PowerPoint Presentation</vt:lpstr>
      <vt:lpstr>Macro Viruses</vt:lpstr>
      <vt:lpstr>PowerPoint Presentation</vt:lpstr>
      <vt:lpstr>PowerPoint Presentation</vt:lpstr>
      <vt:lpstr>PowerPoint Presentation</vt:lpstr>
      <vt:lpstr>PowerPoint Presentation</vt:lpstr>
      <vt:lpstr>TROUBLESHOOTING </vt:lpstr>
      <vt:lpstr>#1 Pinging Problem</vt:lpstr>
      <vt:lpstr>#3 No Internet Access </vt:lpstr>
      <vt:lpstr>Abbrevations</vt:lpstr>
      <vt:lpstr>PowerPoint Presentation</vt:lpstr>
      <vt:lpstr>RUN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Pavan Chikkodikar</cp:lastModifiedBy>
  <cp:revision>176</cp:revision>
  <cp:lastPrinted>2020-06-14T14:33:36Z</cp:lastPrinted>
  <dcterms:created xsi:type="dcterms:W3CDTF">2006-08-16T00:00:00Z</dcterms:created>
  <dcterms:modified xsi:type="dcterms:W3CDTF">2022-10-09T19:33:40Z</dcterms:modified>
</cp:coreProperties>
</file>